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3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47488"/>
            <a:ext cx="9144000" cy="9144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182880"/>
            <a:ext cx="3474720" cy="3474720"/>
          </a:xfrm>
          <a:prstGeom prst="ellipse">
            <a:avLst/>
          </a:prstGeom>
          <a:solidFill>
            <a:srgbClr val="1D9E75">
              <a:alpha val="12000"/>
            </a:srgbClr>
          </a:solidFill>
          <a:ln w="12700">
            <a:solidFill>
              <a:srgbClr val="1D9E75">
                <a:alpha val="2500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502920"/>
            <a:ext cx="914400" cy="9144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554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D9E75"/>
                </a:solidFill>
              </a:rPr>
              <a:t>CATASTRO CABA · NUEVA NORMATIVA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548640" y="1874520"/>
            <a:ext cx="77724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rol del</a:t>
            </a:r>
            <a:endParaRPr lang="en-US" sz="4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escribano en el</a:t>
            </a:r>
            <a:endParaRPr lang="en-US" sz="4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registro de planos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548640" y="425196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E1CB"/>
                </a:solidFill>
              </a:rPr>
              <a:t>Certificación notarial unificada · DGROC · Escribano + Agrimensor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Antes: demasiados documentos en TAD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Para registrar un plano de mensura (MH, división, unificación, etc.) había que subir por separado: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371600"/>
            <a:ext cx="8321040" cy="502920"/>
          </a:xfrm>
          <a:prstGeom prst="rect">
            <a:avLst/>
          </a:prstGeom>
          <a:solidFill>
            <a:srgbClr val="FCEBEB"/>
          </a:solidFill>
          <a:ln w="6350">
            <a:solidFill>
              <a:srgbClr val="F7C1C1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1463040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51560" y="1463040"/>
            <a:ext cx="7406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32D2D"/>
                </a:solidFill>
              </a:rPr>
              <a:t>Documentos que acrediten titularidad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11480" y="1965960"/>
            <a:ext cx="8321040" cy="502920"/>
          </a:xfrm>
          <a:prstGeom prst="rect">
            <a:avLst/>
          </a:prstGeom>
          <a:solidFill>
            <a:srgbClr val="FFF0F0"/>
          </a:solidFill>
          <a:ln w="6350">
            <a:solidFill>
              <a:srgbClr val="F7C1C1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928" y="2057400"/>
            <a:ext cx="292608" cy="29260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51560" y="2057400"/>
            <a:ext cx="7406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32D2D"/>
                </a:solidFill>
              </a:rPr>
              <a:t>Documentos que legitimen al interviniente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411480" y="2560320"/>
            <a:ext cx="8321040" cy="502920"/>
          </a:xfrm>
          <a:prstGeom prst="rect">
            <a:avLst/>
          </a:prstGeom>
          <a:solidFill>
            <a:srgbClr val="FCEBEB"/>
          </a:solidFill>
          <a:ln w="6350">
            <a:solidFill>
              <a:srgbClr val="F7C1C1"/>
            </a:solidFill>
            <a:prstDash val="solid"/>
          </a:ln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2651760"/>
            <a:ext cx="292608" cy="29260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051560" y="2651760"/>
            <a:ext cx="7406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32D2D"/>
                </a:solidFill>
              </a:rPr>
              <a:t>Calificación de gravámenes e hipotecas</a:t>
            </a:r>
            <a:endParaRPr lang="en-US" sz="1300" dirty="0"/>
          </a:p>
        </p:txBody>
      </p:sp>
      <p:sp>
        <p:nvSpPr>
          <p:cNvPr id="14" name="Shape 9"/>
          <p:cNvSpPr/>
          <p:nvPr/>
        </p:nvSpPr>
        <p:spPr>
          <a:xfrm>
            <a:off x="411480" y="3154680"/>
            <a:ext cx="8321040" cy="502920"/>
          </a:xfrm>
          <a:prstGeom prst="rect">
            <a:avLst/>
          </a:prstGeom>
          <a:solidFill>
            <a:srgbClr val="FFF0F0"/>
          </a:solidFill>
          <a:ln w="6350">
            <a:solidFill>
              <a:srgbClr val="F7C1C1"/>
            </a:solidFill>
            <a:prstDash val="solid"/>
          </a:ln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3246120"/>
            <a:ext cx="292608" cy="29260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051560" y="3246120"/>
            <a:ext cx="7406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32D2D"/>
                </a:solidFill>
              </a:rPr>
              <a:t>Acreditación de dominio fiduciario</a:t>
            </a:r>
            <a:endParaRPr lang="en-US" sz="1300" dirty="0"/>
          </a:p>
        </p:txBody>
      </p:sp>
      <p:sp>
        <p:nvSpPr>
          <p:cNvPr id="17" name="Shape 11"/>
          <p:cNvSpPr/>
          <p:nvPr/>
        </p:nvSpPr>
        <p:spPr>
          <a:xfrm>
            <a:off x="411480" y="3749040"/>
            <a:ext cx="8321040" cy="502920"/>
          </a:xfrm>
          <a:prstGeom prst="rect">
            <a:avLst/>
          </a:prstGeom>
          <a:solidFill>
            <a:srgbClr val="FCEBEB"/>
          </a:solidFill>
          <a:ln w="6350">
            <a:solidFill>
              <a:srgbClr val="F7C1C1"/>
            </a:solidFill>
            <a:prstDash val="solid"/>
          </a:ln>
        </p:spPr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" y="3840480"/>
            <a:ext cx="292608" cy="292608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051560" y="3840480"/>
            <a:ext cx="74066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Y más documentos según el tipo de trámite…</a:t>
            </a:r>
            <a:endParaRPr lang="en-US" sz="1200" dirty="0"/>
          </a:p>
        </p:txBody>
      </p:sp>
      <p:sp>
        <p:nvSpPr>
          <p:cNvPr id="20" name="Shape 13"/>
          <p:cNvSpPr/>
          <p:nvPr/>
        </p:nvSpPr>
        <p:spPr>
          <a:xfrm>
            <a:off x="0" y="5047488"/>
            <a:ext cx="9144000" cy="9144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2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Ahora: una sola certificación notarial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11480" y="868680"/>
            <a:ext cx="8321040" cy="3291840"/>
          </a:xfrm>
          <a:prstGeom prst="rect">
            <a:avLst/>
          </a:prstGeom>
          <a:solidFill>
            <a:srgbClr val="E1F5EE"/>
          </a:solidFill>
          <a:ln w="19050">
            <a:solidFill>
              <a:srgbClr val="1D9E7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868680"/>
            <a:ext cx="8321040" cy="566928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941832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969264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50" kern="0" dirty="0">
                <a:solidFill>
                  <a:srgbClr val="FFFFFF"/>
                </a:solidFill>
              </a:rPr>
              <a:t>CERTIFICACIÓN NOTARIAL · Confeccionada por el Escribano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777240" y="1581912"/>
            <a:ext cx="7589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6E56"/>
                </a:solidFill>
              </a:rPr>
              <a:t>El Escribano acredita en un único instrumento: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40080" y="2011680"/>
            <a:ext cx="365760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FE1C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2075688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6E56"/>
                </a:solidFill>
              </a:rPr>
              <a:t>✓  Titularidad dominial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640080" y="2514600"/>
            <a:ext cx="365760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FE1CB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31520" y="2578608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6E56"/>
                </a:solidFill>
              </a:rPr>
              <a:t>✓  Legitimación del interviniente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640080" y="3017520"/>
            <a:ext cx="365760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FE1C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31520" y="3081528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6E56"/>
                </a:solidFill>
              </a:rPr>
              <a:t>✓  Gravámenes e hipotecas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754880" y="2011680"/>
            <a:ext cx="365760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FE1CB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846320" y="2075688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6E56"/>
                </a:solidFill>
              </a:rPr>
              <a:t>✓  Dominio fiduciario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754880" y="2514600"/>
            <a:ext cx="365760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9FE1CB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846320" y="2578608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6E56"/>
                </a:solidFill>
              </a:rPr>
              <a:t>✓  Estado registral completo del inmueble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11480" y="3794760"/>
            <a:ext cx="8321040" cy="36576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02920" y="384048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Es el ÚNICO documento que califica la DGROC en el proceso de registro del plano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0" y="5047488"/>
            <a:ext cx="9144000" cy="9144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23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011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Escribano + Agrimensor: equipo desde el inicio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02920" y="7680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E1CB"/>
                </a:solidFill>
              </a:rPr>
              <a:t>Trabajamos en conjunto para agilizar el registro ante la DGROC · Objetivo del Gobierno de CABA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04088" y="1920240"/>
            <a:ext cx="54864" cy="20116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207008"/>
            <a:ext cx="548640" cy="54864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0700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1188720" y="1243584"/>
            <a:ext cx="7543800" cy="694944"/>
          </a:xfrm>
          <a:prstGeom prst="rect">
            <a:avLst/>
          </a:prstGeom>
          <a:solidFill>
            <a:srgbClr val="EEEDFE"/>
          </a:solidFill>
          <a:ln w="6350">
            <a:solidFill>
              <a:srgbClr val="AFA9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188720" y="1243584"/>
            <a:ext cx="64008" cy="694944"/>
          </a:xfrm>
          <a:prstGeom prst="rect">
            <a:avLst/>
          </a:prstGeom>
          <a:solidFill>
            <a:srgbClr val="AFA9EC"/>
          </a:solidFill>
          <a:ln w="12700">
            <a:solidFill>
              <a:srgbClr val="AFA9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0" y="1271016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AFA9EC"/>
                </a:solidFill>
              </a:rPr>
              <a:t>AGRIMENSOR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3200400" y="1243584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E2A"/>
                </a:solidFill>
              </a:rPr>
              <a:t>Confecciona el plano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371600" y="148132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1A2E2A"/>
                </a:solidFill>
              </a:rPr>
              <a:t>MH, división, unificación o subdivisión según el caso.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704088" y="2816352"/>
            <a:ext cx="54864" cy="20116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2103120"/>
            <a:ext cx="548640" cy="54864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103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1188720" y="2139696"/>
            <a:ext cx="7543800" cy="694944"/>
          </a:xfrm>
          <a:prstGeom prst="rect">
            <a:avLst/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188720" y="2139696"/>
            <a:ext cx="64008" cy="69494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71600" y="2167128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1D9E75"/>
                </a:solidFill>
              </a:rPr>
              <a:t>ESCRIBANO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3200400" y="2139696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E2A"/>
                </a:solidFill>
              </a:rPr>
              <a:t>Estudia la situación jurídica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371600" y="23774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1A2E2A"/>
                </a:solidFill>
              </a:rPr>
              <a:t>Analiza títulos, gravámenes, legitimación y dominio fiduciario ante el Registro de la Propiedad.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04088" y="3712464"/>
            <a:ext cx="54864" cy="20116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2999232"/>
            <a:ext cx="548640" cy="54864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299923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1188720" y="3035808"/>
            <a:ext cx="7543800" cy="694944"/>
          </a:xfrm>
          <a:prstGeom prst="rect">
            <a:avLst/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88720" y="3035808"/>
            <a:ext cx="64008" cy="69494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371600" y="306324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1D9E75"/>
                </a:solidFill>
              </a:rPr>
              <a:t>ESCRIBANO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3200400" y="303580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E2A"/>
                </a:solidFill>
              </a:rPr>
              <a:t>Emite la certificación notarial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371600" y="327355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1A2E2A"/>
                </a:solidFill>
              </a:rPr>
              <a:t>Instrumento único que acredita todos los extremos. Coordinado con los datos del plano.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57200" y="3895344"/>
            <a:ext cx="548640" cy="54864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389534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1188720" y="3931920"/>
            <a:ext cx="7543800" cy="694944"/>
          </a:xfrm>
          <a:prstGeom prst="rect">
            <a:avLst/>
          </a:prstGeom>
          <a:solidFill>
            <a:srgbClr val="EAF3DE"/>
          </a:solidFill>
          <a:ln w="6350">
            <a:solidFill>
              <a:srgbClr val="97BC62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188720" y="3931920"/>
            <a:ext cx="64008" cy="694944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371600" y="3959352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97BC62"/>
                </a:solidFill>
              </a:rPr>
              <a:t>AMBOS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3200400" y="3931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E2A"/>
                </a:solidFill>
              </a:rPr>
              <a:t>Presentación en TAD · DGROC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1371600" y="41696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1A2E2A"/>
                </a:solidFill>
              </a:rPr>
              <a:t>Solo se sube: plano + certificación. La DGROC califica la certificación y registra el plano.</a:t>
            </a:r>
            <a:endParaRPr lang="en-US" sz="1150" dirty="0"/>
          </a:p>
        </p:txBody>
      </p:sp>
      <p:sp>
        <p:nvSpPr>
          <p:cNvPr id="36" name="Shape 34"/>
          <p:cNvSpPr/>
          <p:nvPr/>
        </p:nvSpPr>
        <p:spPr>
          <a:xfrm>
            <a:off x="0" y="5047488"/>
            <a:ext cx="9144000" cy="9144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23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200400"/>
            <a:ext cx="3200400" cy="3200400"/>
          </a:xfrm>
          <a:prstGeom prst="ellipse">
            <a:avLst/>
          </a:prstGeom>
          <a:solidFill>
            <a:srgbClr val="1D9E75">
              <a:alpha val="10000"/>
            </a:srgbClr>
          </a:solidFill>
          <a:ln w="12700">
            <a:solidFill>
              <a:srgbClr val="1D9E75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498080" y="-457200"/>
            <a:ext cx="2286000" cy="2286000"/>
          </a:xfrm>
          <a:prstGeom prst="ellipse">
            <a:avLst/>
          </a:prstGeom>
          <a:solidFill>
            <a:srgbClr val="1D9E75">
              <a:alpha val="13000"/>
            </a:srgbClr>
          </a:solidFill>
          <a:ln w="12700">
            <a:solidFill>
              <a:srgbClr val="1D9E75">
                <a:alpha val="2200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411480"/>
            <a:ext cx="914400" cy="9144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4173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FE1CB"/>
                </a:solidFill>
              </a:rPr>
              <a:t>En resumen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548640" y="1828800"/>
            <a:ext cx="8046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 certificación.</a:t>
            </a:r>
            <a:endParaRPr lang="en-US" sz="34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solo trámite.</a:t>
            </a:r>
            <a:endParaRPr lang="en-US" sz="34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Más agilidad para tu proyecto.</a:t>
            </a:r>
            <a:endParaRPr lang="en-US" sz="3400" dirty="0"/>
          </a:p>
        </p:txBody>
      </p:sp>
      <p:sp>
        <p:nvSpPr>
          <p:cNvPr id="8" name="Shape 5"/>
          <p:cNvSpPr/>
          <p:nvPr/>
        </p:nvSpPr>
        <p:spPr>
          <a:xfrm>
            <a:off x="640080" y="3703320"/>
            <a:ext cx="7863840" cy="100584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22960" y="3776472"/>
            <a:ext cx="7498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El Escribano emite la certificación · La DGROC la califica como único documento</a:t>
            </a:r>
            <a:endParaRPr lang="en-US" sz="125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El Agrimensor presenta el plano · El registro se completa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0" y="5047488"/>
            <a:ext cx="9144000" cy="9144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Escribano · Catastro CABA</dc:title>
  <dc:subject>PptxGenJS Presentation</dc:subject>
  <dc:creator>PptxGenJS</dc:creator>
  <cp:lastModifiedBy>PptxGenJS</cp:lastModifiedBy>
  <cp:revision>1</cp:revision>
  <dcterms:created xsi:type="dcterms:W3CDTF">2026-05-06T16:05:41Z</dcterms:created>
  <dcterms:modified xsi:type="dcterms:W3CDTF">2026-05-06T16:05:41Z</dcterms:modified>
</cp:coreProperties>
</file>