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94" r:id="rId5"/>
    <p:sldId id="292" r:id="rId6"/>
    <p:sldId id="293" r:id="rId7"/>
    <p:sldId id="290" r:id="rId8"/>
    <p:sldId id="291" r:id="rId9"/>
    <p:sldId id="259" r:id="rId10"/>
    <p:sldId id="260" r:id="rId11"/>
    <p:sldId id="261" r:id="rId12"/>
    <p:sldId id="262" r:id="rId13"/>
    <p:sldId id="263" r:id="rId14"/>
    <p:sldId id="264" r:id="rId15"/>
    <p:sldId id="265" r:id="rId16"/>
    <p:sldId id="266" r:id="rId17"/>
    <p:sldId id="267" r:id="rId18"/>
    <p:sldId id="268" r:id="rId19"/>
    <p:sldId id="269"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29"/>
  </p:normalViewPr>
  <p:slideViewPr>
    <p:cSldViewPr snapToGrid="0" snapToObjects="1">
      <p:cViewPr varScale="1">
        <p:scale>
          <a:sx n="114" d="100"/>
          <a:sy n="114" d="100"/>
        </p:scale>
        <p:origin x="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5BE0A-EA67-4353-8BE9-3D4D41D38B44}" type="doc">
      <dgm:prSet loTypeId="urn:microsoft.com/office/officeart/2016/7/layout/AccentHomeChevronProcess" loCatId="process" qsTypeId="urn:microsoft.com/office/officeart/2005/8/quickstyle/simple5" qsCatId="simple" csTypeId="urn:microsoft.com/office/officeart/2005/8/colors/colorful1" csCatId="colorful"/>
      <dgm:spPr/>
      <dgm:t>
        <a:bodyPr/>
        <a:lstStyle/>
        <a:p>
          <a:endParaRPr lang="en-US"/>
        </a:p>
      </dgm:t>
    </dgm:pt>
    <dgm:pt modelId="{65F5E5A8-449F-4E78-98AD-0209589C555F}">
      <dgm:prSet/>
      <dgm:spPr/>
      <dgm:t>
        <a:bodyPr/>
        <a:lstStyle/>
        <a:p>
          <a:r>
            <a:rPr lang="en-US" dirty="0"/>
            <a:t>2386</a:t>
          </a:r>
        </a:p>
      </dgm:t>
    </dgm:pt>
    <dgm:pt modelId="{8C417DD4-FA8D-48A8-9DAD-84093F16E6AF}" type="parTrans" cxnId="{698C77AF-650B-4A3A-863D-76E68F50D506}">
      <dgm:prSet/>
      <dgm:spPr/>
      <dgm:t>
        <a:bodyPr/>
        <a:lstStyle/>
        <a:p>
          <a:endParaRPr lang="en-US"/>
        </a:p>
      </dgm:t>
    </dgm:pt>
    <dgm:pt modelId="{0102ACF7-035B-4B81-A132-0358FB54498B}" type="sibTrans" cxnId="{698C77AF-650B-4A3A-863D-76E68F50D506}">
      <dgm:prSet/>
      <dgm:spPr/>
      <dgm:t>
        <a:bodyPr/>
        <a:lstStyle/>
        <a:p>
          <a:endParaRPr lang="en-US"/>
        </a:p>
      </dgm:t>
    </dgm:pt>
    <dgm:pt modelId="{2B363284-0D29-450E-8233-7BC818F8585A}">
      <dgm:prSet/>
      <dgm:spPr/>
      <dgm:t>
        <a:bodyPr/>
        <a:lstStyle/>
        <a:p>
          <a:endParaRPr lang="en-US" dirty="0"/>
        </a:p>
      </dgm:t>
    </dgm:pt>
    <dgm:pt modelId="{C1830E2A-A14C-42E0-A72F-597675533F01}" type="parTrans" cxnId="{28A4A4C8-6F67-41DE-BD59-8C75B570EAF4}">
      <dgm:prSet/>
      <dgm:spPr/>
      <dgm:t>
        <a:bodyPr/>
        <a:lstStyle/>
        <a:p>
          <a:endParaRPr lang="en-US"/>
        </a:p>
      </dgm:t>
    </dgm:pt>
    <dgm:pt modelId="{2E76A565-BB56-4A03-8058-FC608CC092FC}" type="sibTrans" cxnId="{28A4A4C8-6F67-41DE-BD59-8C75B570EAF4}">
      <dgm:prSet/>
      <dgm:spPr/>
      <dgm:t>
        <a:bodyPr/>
        <a:lstStyle/>
        <a:p>
          <a:endParaRPr lang="en-US"/>
        </a:p>
      </dgm:t>
    </dgm:pt>
    <dgm:pt modelId="{0E908A93-BC00-4276-ACDF-1D13FDB7B5E2}">
      <dgm:prSet/>
      <dgm:spPr/>
      <dgm:t>
        <a:bodyPr/>
        <a:lstStyle/>
        <a:p>
          <a:r>
            <a:rPr lang="en-US" dirty="0"/>
            <a:t>2457</a:t>
          </a:r>
        </a:p>
      </dgm:t>
    </dgm:pt>
    <dgm:pt modelId="{166C8154-E831-4651-8F84-E5A114182EA2}" type="parTrans" cxnId="{AF9D4B45-24A6-430E-A867-D56FF1957DEC}">
      <dgm:prSet/>
      <dgm:spPr/>
      <dgm:t>
        <a:bodyPr/>
        <a:lstStyle/>
        <a:p>
          <a:endParaRPr lang="en-US"/>
        </a:p>
      </dgm:t>
    </dgm:pt>
    <dgm:pt modelId="{24FF4982-B94A-4909-A54A-AA442A686735}" type="sibTrans" cxnId="{AF9D4B45-24A6-430E-A867-D56FF1957DEC}">
      <dgm:prSet/>
      <dgm:spPr/>
      <dgm:t>
        <a:bodyPr/>
        <a:lstStyle/>
        <a:p>
          <a:endParaRPr lang="en-US"/>
        </a:p>
      </dgm:t>
    </dgm:pt>
    <dgm:pt modelId="{37844D34-8F25-4EEE-A009-F6D32E70B651}">
      <dgm:prSet/>
      <dgm:spPr/>
      <dgm:t>
        <a:bodyPr/>
        <a:lstStyle/>
        <a:p>
          <a:endParaRPr lang="en-US" dirty="0"/>
        </a:p>
      </dgm:t>
    </dgm:pt>
    <dgm:pt modelId="{10F11513-6EA0-4816-A3B0-E9A5D8218B4E}" type="parTrans" cxnId="{1FB6C3A5-FA3D-4F2D-9A5B-C8F5DF93812E}">
      <dgm:prSet/>
      <dgm:spPr/>
      <dgm:t>
        <a:bodyPr/>
        <a:lstStyle/>
        <a:p>
          <a:endParaRPr lang="en-US"/>
        </a:p>
      </dgm:t>
    </dgm:pt>
    <dgm:pt modelId="{BC70312F-7621-44AA-895E-BBBD770FE00C}" type="sibTrans" cxnId="{1FB6C3A5-FA3D-4F2D-9A5B-C8F5DF93812E}">
      <dgm:prSet/>
      <dgm:spPr/>
      <dgm:t>
        <a:bodyPr/>
        <a:lstStyle/>
        <a:p>
          <a:endParaRPr lang="en-US"/>
        </a:p>
      </dgm:t>
    </dgm:pt>
    <dgm:pt modelId="{48466F66-FEFC-4299-ADC1-FEA984D311E7}">
      <dgm:prSet/>
      <dgm:spPr/>
      <dgm:t>
        <a:bodyPr/>
        <a:lstStyle/>
        <a:p>
          <a:r>
            <a:rPr lang="en-US" dirty="0"/>
            <a:t>2458</a:t>
          </a:r>
        </a:p>
      </dgm:t>
    </dgm:pt>
    <dgm:pt modelId="{A713AFE2-5E7F-4C93-852C-C3537FF5FE50}" type="parTrans" cxnId="{FC9B9439-BEFB-4A4A-A458-368B442F9D02}">
      <dgm:prSet/>
      <dgm:spPr/>
      <dgm:t>
        <a:bodyPr/>
        <a:lstStyle/>
        <a:p>
          <a:endParaRPr lang="en-US"/>
        </a:p>
      </dgm:t>
    </dgm:pt>
    <dgm:pt modelId="{59A5F0D0-ABDD-4B06-B3DF-ED6BCB44AAAB}" type="sibTrans" cxnId="{FC9B9439-BEFB-4A4A-A458-368B442F9D02}">
      <dgm:prSet/>
      <dgm:spPr/>
      <dgm:t>
        <a:bodyPr/>
        <a:lstStyle/>
        <a:p>
          <a:endParaRPr lang="en-US"/>
        </a:p>
      </dgm:t>
    </dgm:pt>
    <dgm:pt modelId="{FAF25862-6962-4D33-A2D3-64E7553F291E}">
      <dgm:prSet/>
      <dgm:spPr/>
      <dgm:t>
        <a:bodyPr/>
        <a:lstStyle/>
        <a:p>
          <a:endParaRPr lang="en-US" dirty="0"/>
        </a:p>
      </dgm:t>
    </dgm:pt>
    <dgm:pt modelId="{DCDF320C-870A-4146-8932-6BF711815DC2}" type="parTrans" cxnId="{615110A2-8B87-4CD5-9837-6C17D4341796}">
      <dgm:prSet/>
      <dgm:spPr/>
      <dgm:t>
        <a:bodyPr/>
        <a:lstStyle/>
        <a:p>
          <a:endParaRPr lang="en-US"/>
        </a:p>
      </dgm:t>
    </dgm:pt>
    <dgm:pt modelId="{06FE0267-BCED-4CAA-959A-C3CC9C708F5E}" type="sibTrans" cxnId="{615110A2-8B87-4CD5-9837-6C17D4341796}">
      <dgm:prSet/>
      <dgm:spPr/>
      <dgm:t>
        <a:bodyPr/>
        <a:lstStyle/>
        <a:p>
          <a:endParaRPr lang="en-US"/>
        </a:p>
      </dgm:t>
    </dgm:pt>
    <dgm:pt modelId="{84792DB5-D0D9-4A39-A556-C87F2B212E2E}">
      <dgm:prSet/>
      <dgm:spPr/>
      <dgm:t>
        <a:bodyPr/>
        <a:lstStyle/>
        <a:p>
          <a:r>
            <a:rPr lang="en-US" dirty="0"/>
            <a:t>2459</a:t>
          </a:r>
        </a:p>
      </dgm:t>
    </dgm:pt>
    <dgm:pt modelId="{D10805D3-C818-484F-8B65-7CFDC7943172}" type="parTrans" cxnId="{63D1F443-A134-4557-B63E-45825688D496}">
      <dgm:prSet/>
      <dgm:spPr/>
      <dgm:t>
        <a:bodyPr/>
        <a:lstStyle/>
        <a:p>
          <a:endParaRPr lang="en-US"/>
        </a:p>
      </dgm:t>
    </dgm:pt>
    <dgm:pt modelId="{C205EC1D-C67B-4725-B65B-FE6A7C44E36D}" type="sibTrans" cxnId="{63D1F443-A134-4557-B63E-45825688D496}">
      <dgm:prSet/>
      <dgm:spPr/>
      <dgm:t>
        <a:bodyPr/>
        <a:lstStyle/>
        <a:p>
          <a:endParaRPr lang="en-US"/>
        </a:p>
      </dgm:t>
    </dgm:pt>
    <dgm:pt modelId="{56EDD088-77B6-47B2-9983-3C27A74E9653}">
      <dgm:prSet/>
      <dgm:spPr/>
      <dgm:t>
        <a:bodyPr/>
        <a:lstStyle/>
        <a:p>
          <a:endParaRPr lang="en-US" dirty="0"/>
        </a:p>
      </dgm:t>
    </dgm:pt>
    <dgm:pt modelId="{45A15285-1BC5-4B21-B2E6-1D0CFE8FBC04}" type="parTrans" cxnId="{56D3DCDB-54ED-48CB-9509-F748E57F964F}">
      <dgm:prSet/>
      <dgm:spPr/>
      <dgm:t>
        <a:bodyPr/>
        <a:lstStyle/>
        <a:p>
          <a:endParaRPr lang="en-US"/>
        </a:p>
      </dgm:t>
    </dgm:pt>
    <dgm:pt modelId="{80442E56-EA18-4F66-A6E9-E058CF3FE5A7}" type="sibTrans" cxnId="{56D3DCDB-54ED-48CB-9509-F748E57F964F}">
      <dgm:prSet/>
      <dgm:spPr/>
      <dgm:t>
        <a:bodyPr/>
        <a:lstStyle/>
        <a:p>
          <a:endParaRPr lang="en-US"/>
        </a:p>
      </dgm:t>
    </dgm:pt>
    <dgm:pt modelId="{8AC812C9-663D-F041-8707-C95150ED583F}" type="pres">
      <dgm:prSet presAssocID="{8B75BE0A-EA67-4353-8BE9-3D4D41D38B44}" presName="Name0" presStyleCnt="0">
        <dgm:presLayoutVars>
          <dgm:animLvl val="lvl"/>
          <dgm:resizeHandles val="exact"/>
        </dgm:presLayoutVars>
      </dgm:prSet>
      <dgm:spPr/>
    </dgm:pt>
    <dgm:pt modelId="{56815E26-D3C4-CA43-9A73-4B8FF16F1029}" type="pres">
      <dgm:prSet presAssocID="{65F5E5A8-449F-4E78-98AD-0209589C555F}" presName="composite" presStyleCnt="0"/>
      <dgm:spPr/>
    </dgm:pt>
    <dgm:pt modelId="{DA519C15-904E-B04A-98A4-371C46C8536F}" type="pres">
      <dgm:prSet presAssocID="{65F5E5A8-449F-4E78-98AD-0209589C555F}" presName="L" presStyleLbl="solidFgAcc1" presStyleIdx="0" presStyleCnt="4">
        <dgm:presLayoutVars>
          <dgm:chMax val="0"/>
          <dgm:chPref val="0"/>
        </dgm:presLayoutVars>
      </dgm:prSet>
      <dgm:spPr/>
    </dgm:pt>
    <dgm:pt modelId="{D31F9521-1E7A-AE44-ACCD-C71588D69503}" type="pres">
      <dgm:prSet presAssocID="{65F5E5A8-449F-4E78-98AD-0209589C555F}" presName="parTx" presStyleLbl="alignNode1" presStyleIdx="0" presStyleCnt="4">
        <dgm:presLayoutVars>
          <dgm:chMax val="0"/>
          <dgm:chPref val="0"/>
          <dgm:bulletEnabled val="1"/>
        </dgm:presLayoutVars>
      </dgm:prSet>
      <dgm:spPr/>
    </dgm:pt>
    <dgm:pt modelId="{6E7BED7A-C18F-5C42-8F0A-2E06160B3798}" type="pres">
      <dgm:prSet presAssocID="{65F5E5A8-449F-4E78-98AD-0209589C555F}" presName="desTx" presStyleLbl="revTx" presStyleIdx="0" presStyleCnt="4">
        <dgm:presLayoutVars>
          <dgm:chMax val="0"/>
          <dgm:chPref val="0"/>
          <dgm:bulletEnabled val="1"/>
        </dgm:presLayoutVars>
      </dgm:prSet>
      <dgm:spPr/>
    </dgm:pt>
    <dgm:pt modelId="{9E7A3123-6A27-8A42-AB8B-5504DB7605EF}" type="pres">
      <dgm:prSet presAssocID="{65F5E5A8-449F-4E78-98AD-0209589C555F}" presName="EmptyPlaceHolder" presStyleCnt="0"/>
      <dgm:spPr/>
    </dgm:pt>
    <dgm:pt modelId="{D84A3DB2-A6A0-604F-959E-99D65AAD904F}" type="pres">
      <dgm:prSet presAssocID="{0102ACF7-035B-4B81-A132-0358FB54498B}" presName="space" presStyleCnt="0"/>
      <dgm:spPr/>
    </dgm:pt>
    <dgm:pt modelId="{1D79F10B-C1EA-FE4E-832B-2998420046F3}" type="pres">
      <dgm:prSet presAssocID="{0E908A93-BC00-4276-ACDF-1D13FDB7B5E2}" presName="composite" presStyleCnt="0"/>
      <dgm:spPr/>
    </dgm:pt>
    <dgm:pt modelId="{BC917467-5863-D049-9144-33DE6A4C0EE8}" type="pres">
      <dgm:prSet presAssocID="{0E908A93-BC00-4276-ACDF-1D13FDB7B5E2}" presName="L" presStyleLbl="solidFgAcc1" presStyleIdx="1" presStyleCnt="4">
        <dgm:presLayoutVars>
          <dgm:chMax val="0"/>
          <dgm:chPref val="0"/>
        </dgm:presLayoutVars>
      </dgm:prSet>
      <dgm:spPr/>
    </dgm:pt>
    <dgm:pt modelId="{39C0E2BD-6892-7F4A-821A-BBB50B5B0D43}" type="pres">
      <dgm:prSet presAssocID="{0E908A93-BC00-4276-ACDF-1D13FDB7B5E2}" presName="parTx" presStyleLbl="alignNode1" presStyleIdx="1" presStyleCnt="4">
        <dgm:presLayoutVars>
          <dgm:chMax val="0"/>
          <dgm:chPref val="0"/>
          <dgm:bulletEnabled val="1"/>
        </dgm:presLayoutVars>
      </dgm:prSet>
      <dgm:spPr/>
    </dgm:pt>
    <dgm:pt modelId="{A9502B32-13CE-1C4E-B386-5E7512368E3E}" type="pres">
      <dgm:prSet presAssocID="{0E908A93-BC00-4276-ACDF-1D13FDB7B5E2}" presName="desTx" presStyleLbl="revTx" presStyleIdx="1" presStyleCnt="4">
        <dgm:presLayoutVars>
          <dgm:chMax val="0"/>
          <dgm:chPref val="0"/>
          <dgm:bulletEnabled val="1"/>
        </dgm:presLayoutVars>
      </dgm:prSet>
      <dgm:spPr/>
    </dgm:pt>
    <dgm:pt modelId="{1745F3B2-8AB1-EA40-AE32-3857643A48DC}" type="pres">
      <dgm:prSet presAssocID="{0E908A93-BC00-4276-ACDF-1D13FDB7B5E2}" presName="EmptyPlaceHolder" presStyleCnt="0"/>
      <dgm:spPr/>
    </dgm:pt>
    <dgm:pt modelId="{E3ABE0BB-3E54-FB42-9D35-6073ADCD6D12}" type="pres">
      <dgm:prSet presAssocID="{24FF4982-B94A-4909-A54A-AA442A686735}" presName="space" presStyleCnt="0"/>
      <dgm:spPr/>
    </dgm:pt>
    <dgm:pt modelId="{C1B29106-A2E9-2547-9C6B-EEEE9D6C86CD}" type="pres">
      <dgm:prSet presAssocID="{48466F66-FEFC-4299-ADC1-FEA984D311E7}" presName="composite" presStyleCnt="0"/>
      <dgm:spPr/>
    </dgm:pt>
    <dgm:pt modelId="{38F00138-0BC4-0B42-A50E-74D6D4C8BFEA}" type="pres">
      <dgm:prSet presAssocID="{48466F66-FEFC-4299-ADC1-FEA984D311E7}" presName="L" presStyleLbl="solidFgAcc1" presStyleIdx="2" presStyleCnt="4">
        <dgm:presLayoutVars>
          <dgm:chMax val="0"/>
          <dgm:chPref val="0"/>
        </dgm:presLayoutVars>
      </dgm:prSet>
      <dgm:spPr/>
    </dgm:pt>
    <dgm:pt modelId="{17E549CB-A2D4-584C-9E3A-13DA1E3EBA76}" type="pres">
      <dgm:prSet presAssocID="{48466F66-FEFC-4299-ADC1-FEA984D311E7}" presName="parTx" presStyleLbl="alignNode1" presStyleIdx="2" presStyleCnt="4">
        <dgm:presLayoutVars>
          <dgm:chMax val="0"/>
          <dgm:chPref val="0"/>
          <dgm:bulletEnabled val="1"/>
        </dgm:presLayoutVars>
      </dgm:prSet>
      <dgm:spPr/>
    </dgm:pt>
    <dgm:pt modelId="{30357042-95FD-7949-87DE-D9FD50A93868}" type="pres">
      <dgm:prSet presAssocID="{48466F66-FEFC-4299-ADC1-FEA984D311E7}" presName="desTx" presStyleLbl="revTx" presStyleIdx="2" presStyleCnt="4">
        <dgm:presLayoutVars>
          <dgm:chMax val="0"/>
          <dgm:chPref val="0"/>
          <dgm:bulletEnabled val="1"/>
        </dgm:presLayoutVars>
      </dgm:prSet>
      <dgm:spPr/>
    </dgm:pt>
    <dgm:pt modelId="{C27B4989-C364-2741-9B23-1A8CB32BD9E7}" type="pres">
      <dgm:prSet presAssocID="{48466F66-FEFC-4299-ADC1-FEA984D311E7}" presName="EmptyPlaceHolder" presStyleCnt="0"/>
      <dgm:spPr/>
    </dgm:pt>
    <dgm:pt modelId="{FD051005-2392-924C-98C7-BB7C3B6CFE4B}" type="pres">
      <dgm:prSet presAssocID="{59A5F0D0-ABDD-4B06-B3DF-ED6BCB44AAAB}" presName="space" presStyleCnt="0"/>
      <dgm:spPr/>
    </dgm:pt>
    <dgm:pt modelId="{AA16991B-F004-CD4C-8992-1BA3C21BC8FD}" type="pres">
      <dgm:prSet presAssocID="{84792DB5-D0D9-4A39-A556-C87F2B212E2E}" presName="composite" presStyleCnt="0"/>
      <dgm:spPr/>
    </dgm:pt>
    <dgm:pt modelId="{029997AB-708C-A149-B7B1-9E335F4D09AB}" type="pres">
      <dgm:prSet presAssocID="{84792DB5-D0D9-4A39-A556-C87F2B212E2E}" presName="L" presStyleLbl="solidFgAcc1" presStyleIdx="3" presStyleCnt="4">
        <dgm:presLayoutVars>
          <dgm:chMax val="0"/>
          <dgm:chPref val="0"/>
        </dgm:presLayoutVars>
      </dgm:prSet>
      <dgm:spPr/>
    </dgm:pt>
    <dgm:pt modelId="{0BEAB534-51FA-E847-9D36-BB4265FC27BB}" type="pres">
      <dgm:prSet presAssocID="{84792DB5-D0D9-4A39-A556-C87F2B212E2E}" presName="parTx" presStyleLbl="alignNode1" presStyleIdx="3" presStyleCnt="4">
        <dgm:presLayoutVars>
          <dgm:chMax val="0"/>
          <dgm:chPref val="0"/>
          <dgm:bulletEnabled val="1"/>
        </dgm:presLayoutVars>
      </dgm:prSet>
      <dgm:spPr/>
    </dgm:pt>
    <dgm:pt modelId="{8F7A1950-F773-214D-B13F-CF19B803A95E}" type="pres">
      <dgm:prSet presAssocID="{84792DB5-D0D9-4A39-A556-C87F2B212E2E}" presName="desTx" presStyleLbl="revTx" presStyleIdx="3" presStyleCnt="4">
        <dgm:presLayoutVars>
          <dgm:chMax val="0"/>
          <dgm:chPref val="0"/>
          <dgm:bulletEnabled val="1"/>
        </dgm:presLayoutVars>
      </dgm:prSet>
      <dgm:spPr/>
    </dgm:pt>
    <dgm:pt modelId="{E7B2379A-E974-784E-BD1A-B60A28EA7B9B}" type="pres">
      <dgm:prSet presAssocID="{84792DB5-D0D9-4A39-A556-C87F2B212E2E}" presName="EmptyPlaceHolder" presStyleCnt="0"/>
      <dgm:spPr/>
    </dgm:pt>
  </dgm:ptLst>
  <dgm:cxnLst>
    <dgm:cxn modelId="{F078B01B-EF48-A247-B54E-0B00FA60E071}" type="presOf" srcId="{0E908A93-BC00-4276-ACDF-1D13FDB7B5E2}" destId="{39C0E2BD-6892-7F4A-821A-BBB50B5B0D43}" srcOrd="0" destOrd="0" presId="urn:microsoft.com/office/officeart/2016/7/layout/AccentHomeChevronProcess"/>
    <dgm:cxn modelId="{C043022A-F6E0-7C42-983A-62B2180AE6E0}" type="presOf" srcId="{FAF25862-6962-4D33-A2D3-64E7553F291E}" destId="{30357042-95FD-7949-87DE-D9FD50A93868}" srcOrd="0" destOrd="0" presId="urn:microsoft.com/office/officeart/2016/7/layout/AccentHomeChevronProcess"/>
    <dgm:cxn modelId="{FC9B9439-BEFB-4A4A-A458-368B442F9D02}" srcId="{8B75BE0A-EA67-4353-8BE9-3D4D41D38B44}" destId="{48466F66-FEFC-4299-ADC1-FEA984D311E7}" srcOrd="2" destOrd="0" parTransId="{A713AFE2-5E7F-4C93-852C-C3537FF5FE50}" sibTransId="{59A5F0D0-ABDD-4B06-B3DF-ED6BCB44AAAB}"/>
    <dgm:cxn modelId="{9F1C793A-E09C-E343-86CB-B63C0EB44151}" type="presOf" srcId="{56EDD088-77B6-47B2-9983-3C27A74E9653}" destId="{8F7A1950-F773-214D-B13F-CF19B803A95E}" srcOrd="0" destOrd="0" presId="urn:microsoft.com/office/officeart/2016/7/layout/AccentHomeChevronProcess"/>
    <dgm:cxn modelId="{63D1F443-A134-4557-B63E-45825688D496}" srcId="{8B75BE0A-EA67-4353-8BE9-3D4D41D38B44}" destId="{84792DB5-D0D9-4A39-A556-C87F2B212E2E}" srcOrd="3" destOrd="0" parTransId="{D10805D3-C818-484F-8B65-7CFDC7943172}" sibTransId="{C205EC1D-C67B-4725-B65B-FE6A7C44E36D}"/>
    <dgm:cxn modelId="{AF9D4B45-24A6-430E-A867-D56FF1957DEC}" srcId="{8B75BE0A-EA67-4353-8BE9-3D4D41D38B44}" destId="{0E908A93-BC00-4276-ACDF-1D13FDB7B5E2}" srcOrd="1" destOrd="0" parTransId="{166C8154-E831-4651-8F84-E5A114182EA2}" sibTransId="{24FF4982-B94A-4909-A54A-AA442A686735}"/>
    <dgm:cxn modelId="{887E4474-8F33-8649-B88D-1460B2E68346}" type="presOf" srcId="{37844D34-8F25-4EEE-A009-F6D32E70B651}" destId="{A9502B32-13CE-1C4E-B386-5E7512368E3E}" srcOrd="0" destOrd="0" presId="urn:microsoft.com/office/officeart/2016/7/layout/AccentHomeChevronProcess"/>
    <dgm:cxn modelId="{C83BB17E-252B-3842-B3B1-677264D8E083}" type="presOf" srcId="{65F5E5A8-449F-4E78-98AD-0209589C555F}" destId="{D31F9521-1E7A-AE44-ACCD-C71588D69503}" srcOrd="0" destOrd="0" presId="urn:microsoft.com/office/officeart/2016/7/layout/AccentHomeChevronProcess"/>
    <dgm:cxn modelId="{58DCA09B-C2E4-AE45-A117-B5108792E717}" type="presOf" srcId="{48466F66-FEFC-4299-ADC1-FEA984D311E7}" destId="{17E549CB-A2D4-584C-9E3A-13DA1E3EBA76}" srcOrd="0" destOrd="0" presId="urn:microsoft.com/office/officeart/2016/7/layout/AccentHomeChevronProcess"/>
    <dgm:cxn modelId="{615110A2-8B87-4CD5-9837-6C17D4341796}" srcId="{48466F66-FEFC-4299-ADC1-FEA984D311E7}" destId="{FAF25862-6962-4D33-A2D3-64E7553F291E}" srcOrd="0" destOrd="0" parTransId="{DCDF320C-870A-4146-8932-6BF711815DC2}" sibTransId="{06FE0267-BCED-4CAA-959A-C3CC9C708F5E}"/>
    <dgm:cxn modelId="{1FB6C3A5-FA3D-4F2D-9A5B-C8F5DF93812E}" srcId="{0E908A93-BC00-4276-ACDF-1D13FDB7B5E2}" destId="{37844D34-8F25-4EEE-A009-F6D32E70B651}" srcOrd="0" destOrd="0" parTransId="{10F11513-6EA0-4816-A3B0-E9A5D8218B4E}" sibTransId="{BC70312F-7621-44AA-895E-BBBD770FE00C}"/>
    <dgm:cxn modelId="{698C77AF-650B-4A3A-863D-76E68F50D506}" srcId="{8B75BE0A-EA67-4353-8BE9-3D4D41D38B44}" destId="{65F5E5A8-449F-4E78-98AD-0209589C555F}" srcOrd="0" destOrd="0" parTransId="{8C417DD4-FA8D-48A8-9DAD-84093F16E6AF}" sibTransId="{0102ACF7-035B-4B81-A132-0358FB54498B}"/>
    <dgm:cxn modelId="{0459D2C2-FFB3-3D4D-9164-30CF4C93D044}" type="presOf" srcId="{8B75BE0A-EA67-4353-8BE9-3D4D41D38B44}" destId="{8AC812C9-663D-F041-8707-C95150ED583F}" srcOrd="0" destOrd="0" presId="urn:microsoft.com/office/officeart/2016/7/layout/AccentHomeChevronProcess"/>
    <dgm:cxn modelId="{28A4A4C8-6F67-41DE-BD59-8C75B570EAF4}" srcId="{65F5E5A8-449F-4E78-98AD-0209589C555F}" destId="{2B363284-0D29-450E-8233-7BC818F8585A}" srcOrd="0" destOrd="0" parTransId="{C1830E2A-A14C-42E0-A72F-597675533F01}" sibTransId="{2E76A565-BB56-4A03-8058-FC608CC092FC}"/>
    <dgm:cxn modelId="{4B59A3D0-8D6F-6840-BFB9-CD55FC81BD07}" type="presOf" srcId="{2B363284-0D29-450E-8233-7BC818F8585A}" destId="{6E7BED7A-C18F-5C42-8F0A-2E06160B3798}" srcOrd="0" destOrd="0" presId="urn:microsoft.com/office/officeart/2016/7/layout/AccentHomeChevronProcess"/>
    <dgm:cxn modelId="{56D3DCDB-54ED-48CB-9509-F748E57F964F}" srcId="{84792DB5-D0D9-4A39-A556-C87F2B212E2E}" destId="{56EDD088-77B6-47B2-9983-3C27A74E9653}" srcOrd="0" destOrd="0" parTransId="{45A15285-1BC5-4B21-B2E6-1D0CFE8FBC04}" sibTransId="{80442E56-EA18-4F66-A6E9-E058CF3FE5A7}"/>
    <dgm:cxn modelId="{3C2BE1F4-1329-AA4A-BD57-0B6BEBB84E07}" type="presOf" srcId="{84792DB5-D0D9-4A39-A556-C87F2B212E2E}" destId="{0BEAB534-51FA-E847-9D36-BB4265FC27BB}" srcOrd="0" destOrd="0" presId="urn:microsoft.com/office/officeart/2016/7/layout/AccentHomeChevronProcess"/>
    <dgm:cxn modelId="{067A1F64-6CEA-FD46-9694-68D73F1CA2AC}" type="presParOf" srcId="{8AC812C9-663D-F041-8707-C95150ED583F}" destId="{56815E26-D3C4-CA43-9A73-4B8FF16F1029}" srcOrd="0" destOrd="0" presId="urn:microsoft.com/office/officeart/2016/7/layout/AccentHomeChevronProcess"/>
    <dgm:cxn modelId="{07AE1F03-1782-B44B-A0C9-91B725EB7F63}" type="presParOf" srcId="{56815E26-D3C4-CA43-9A73-4B8FF16F1029}" destId="{DA519C15-904E-B04A-98A4-371C46C8536F}" srcOrd="0" destOrd="0" presId="urn:microsoft.com/office/officeart/2016/7/layout/AccentHomeChevronProcess"/>
    <dgm:cxn modelId="{4DB5ECBA-58A7-9940-91A3-835E2AF6B941}" type="presParOf" srcId="{56815E26-D3C4-CA43-9A73-4B8FF16F1029}" destId="{D31F9521-1E7A-AE44-ACCD-C71588D69503}" srcOrd="1" destOrd="0" presId="urn:microsoft.com/office/officeart/2016/7/layout/AccentHomeChevronProcess"/>
    <dgm:cxn modelId="{82C36664-E8AA-7A48-B490-F4A17DE09EEC}" type="presParOf" srcId="{56815E26-D3C4-CA43-9A73-4B8FF16F1029}" destId="{6E7BED7A-C18F-5C42-8F0A-2E06160B3798}" srcOrd="2" destOrd="0" presId="urn:microsoft.com/office/officeart/2016/7/layout/AccentHomeChevronProcess"/>
    <dgm:cxn modelId="{AFD9D3F8-BC58-384F-ABC1-2392F5FD5D32}" type="presParOf" srcId="{56815E26-D3C4-CA43-9A73-4B8FF16F1029}" destId="{9E7A3123-6A27-8A42-AB8B-5504DB7605EF}" srcOrd="3" destOrd="0" presId="urn:microsoft.com/office/officeart/2016/7/layout/AccentHomeChevronProcess"/>
    <dgm:cxn modelId="{36A10FD7-1FDE-2747-A201-55B58312E70E}" type="presParOf" srcId="{8AC812C9-663D-F041-8707-C95150ED583F}" destId="{D84A3DB2-A6A0-604F-959E-99D65AAD904F}" srcOrd="1" destOrd="0" presId="urn:microsoft.com/office/officeart/2016/7/layout/AccentHomeChevronProcess"/>
    <dgm:cxn modelId="{B81A3EC7-0346-4642-B7E6-CA0827F0C876}" type="presParOf" srcId="{8AC812C9-663D-F041-8707-C95150ED583F}" destId="{1D79F10B-C1EA-FE4E-832B-2998420046F3}" srcOrd="2" destOrd="0" presId="urn:microsoft.com/office/officeart/2016/7/layout/AccentHomeChevronProcess"/>
    <dgm:cxn modelId="{5571BC06-DE97-C846-ABA5-A387D8226691}" type="presParOf" srcId="{1D79F10B-C1EA-FE4E-832B-2998420046F3}" destId="{BC917467-5863-D049-9144-33DE6A4C0EE8}" srcOrd="0" destOrd="0" presId="urn:microsoft.com/office/officeart/2016/7/layout/AccentHomeChevronProcess"/>
    <dgm:cxn modelId="{418B2AB7-AFF6-7648-8AC6-077CB21BF88F}" type="presParOf" srcId="{1D79F10B-C1EA-FE4E-832B-2998420046F3}" destId="{39C0E2BD-6892-7F4A-821A-BBB50B5B0D43}" srcOrd="1" destOrd="0" presId="urn:microsoft.com/office/officeart/2016/7/layout/AccentHomeChevronProcess"/>
    <dgm:cxn modelId="{7A711D1B-6718-F046-8FC1-2EB046AC271D}" type="presParOf" srcId="{1D79F10B-C1EA-FE4E-832B-2998420046F3}" destId="{A9502B32-13CE-1C4E-B386-5E7512368E3E}" srcOrd="2" destOrd="0" presId="urn:microsoft.com/office/officeart/2016/7/layout/AccentHomeChevronProcess"/>
    <dgm:cxn modelId="{CC868D80-30AC-0A4F-8332-FBB7815E10C2}" type="presParOf" srcId="{1D79F10B-C1EA-FE4E-832B-2998420046F3}" destId="{1745F3B2-8AB1-EA40-AE32-3857643A48DC}" srcOrd="3" destOrd="0" presId="urn:microsoft.com/office/officeart/2016/7/layout/AccentHomeChevronProcess"/>
    <dgm:cxn modelId="{11F66B08-5FAE-D348-A7F2-929348A60435}" type="presParOf" srcId="{8AC812C9-663D-F041-8707-C95150ED583F}" destId="{E3ABE0BB-3E54-FB42-9D35-6073ADCD6D12}" srcOrd="3" destOrd="0" presId="urn:microsoft.com/office/officeart/2016/7/layout/AccentHomeChevronProcess"/>
    <dgm:cxn modelId="{9B2EA702-1A05-0643-B7BC-939236409197}" type="presParOf" srcId="{8AC812C9-663D-F041-8707-C95150ED583F}" destId="{C1B29106-A2E9-2547-9C6B-EEEE9D6C86CD}" srcOrd="4" destOrd="0" presId="urn:microsoft.com/office/officeart/2016/7/layout/AccentHomeChevronProcess"/>
    <dgm:cxn modelId="{4E9AE5BF-A179-CE40-9581-245FB74C1AA4}" type="presParOf" srcId="{C1B29106-A2E9-2547-9C6B-EEEE9D6C86CD}" destId="{38F00138-0BC4-0B42-A50E-74D6D4C8BFEA}" srcOrd="0" destOrd="0" presId="urn:microsoft.com/office/officeart/2016/7/layout/AccentHomeChevronProcess"/>
    <dgm:cxn modelId="{7BDFFE01-5FEF-E841-A7CE-7EF57DF87F0D}" type="presParOf" srcId="{C1B29106-A2E9-2547-9C6B-EEEE9D6C86CD}" destId="{17E549CB-A2D4-584C-9E3A-13DA1E3EBA76}" srcOrd="1" destOrd="0" presId="urn:microsoft.com/office/officeart/2016/7/layout/AccentHomeChevronProcess"/>
    <dgm:cxn modelId="{363B445F-70A3-2741-9C48-92DBE04356FC}" type="presParOf" srcId="{C1B29106-A2E9-2547-9C6B-EEEE9D6C86CD}" destId="{30357042-95FD-7949-87DE-D9FD50A93868}" srcOrd="2" destOrd="0" presId="urn:microsoft.com/office/officeart/2016/7/layout/AccentHomeChevronProcess"/>
    <dgm:cxn modelId="{8C7D3122-7633-2F47-A099-6814523381FF}" type="presParOf" srcId="{C1B29106-A2E9-2547-9C6B-EEEE9D6C86CD}" destId="{C27B4989-C364-2741-9B23-1A8CB32BD9E7}" srcOrd="3" destOrd="0" presId="urn:microsoft.com/office/officeart/2016/7/layout/AccentHomeChevronProcess"/>
    <dgm:cxn modelId="{3B4E5AAC-5E59-BE42-BD09-A033263F8A1A}" type="presParOf" srcId="{8AC812C9-663D-F041-8707-C95150ED583F}" destId="{FD051005-2392-924C-98C7-BB7C3B6CFE4B}" srcOrd="5" destOrd="0" presId="urn:microsoft.com/office/officeart/2016/7/layout/AccentHomeChevronProcess"/>
    <dgm:cxn modelId="{68C39634-FF97-9D47-B7D2-6EB98425CDDD}" type="presParOf" srcId="{8AC812C9-663D-F041-8707-C95150ED583F}" destId="{AA16991B-F004-CD4C-8992-1BA3C21BC8FD}" srcOrd="6" destOrd="0" presId="urn:microsoft.com/office/officeart/2016/7/layout/AccentHomeChevronProcess"/>
    <dgm:cxn modelId="{02A3DA55-16A8-C44A-A59A-3B9FB537EBAF}" type="presParOf" srcId="{AA16991B-F004-CD4C-8992-1BA3C21BC8FD}" destId="{029997AB-708C-A149-B7B1-9E335F4D09AB}" srcOrd="0" destOrd="0" presId="urn:microsoft.com/office/officeart/2016/7/layout/AccentHomeChevronProcess"/>
    <dgm:cxn modelId="{99819008-754F-A641-8560-C40D8990DF13}" type="presParOf" srcId="{AA16991B-F004-CD4C-8992-1BA3C21BC8FD}" destId="{0BEAB534-51FA-E847-9D36-BB4265FC27BB}" srcOrd="1" destOrd="0" presId="urn:microsoft.com/office/officeart/2016/7/layout/AccentHomeChevronProcess"/>
    <dgm:cxn modelId="{2FAD1FEA-9452-B64E-9E08-3D00387E5036}" type="presParOf" srcId="{AA16991B-F004-CD4C-8992-1BA3C21BC8FD}" destId="{8F7A1950-F773-214D-B13F-CF19B803A95E}" srcOrd="2" destOrd="0" presId="urn:microsoft.com/office/officeart/2016/7/layout/AccentHomeChevronProcess"/>
    <dgm:cxn modelId="{2B43D764-9031-CE46-AA99-53EC7674022E}" type="presParOf" srcId="{AA16991B-F004-CD4C-8992-1BA3C21BC8FD}" destId="{E7B2379A-E974-784E-BD1A-B60A28EA7B9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19C15-904E-B04A-98A4-371C46C8536F}">
      <dsp:nvSpPr>
        <dsp:cNvPr id="0" name=""/>
        <dsp:cNvSpPr/>
      </dsp:nvSpPr>
      <dsp:spPr>
        <a:xfrm rot="5400000">
          <a:off x="-1185758" y="2306406"/>
          <a:ext cx="2510313" cy="128890"/>
        </a:xfrm>
        <a:prstGeom prst="corner">
          <a:avLst>
            <a:gd name="adj1" fmla="val 1000"/>
            <a:gd name="adj2" fmla="val 100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31F9521-1E7A-AE44-ACCD-C71588D69503}">
      <dsp:nvSpPr>
        <dsp:cNvPr id="0" name=""/>
        <dsp:cNvSpPr/>
      </dsp:nvSpPr>
      <dsp:spPr>
        <a:xfrm>
          <a:off x="4952" y="3626008"/>
          <a:ext cx="1611132" cy="836771"/>
        </a:xfrm>
        <a:prstGeom prst="homePlate">
          <a:avLst>
            <a:gd name="adj" fmla="val 25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kern="1200" dirty="0"/>
            <a:t>2386</a:t>
          </a:r>
        </a:p>
      </dsp:txBody>
      <dsp:txXfrm>
        <a:off x="4952" y="3626008"/>
        <a:ext cx="1506536" cy="836771"/>
      </dsp:txXfrm>
    </dsp:sp>
    <dsp:sp modelId="{6E7BED7A-C18F-5C42-8F0A-2E06160B3798}">
      <dsp:nvSpPr>
        <dsp:cNvPr id="0" name=""/>
        <dsp:cNvSpPr/>
      </dsp:nvSpPr>
      <dsp:spPr>
        <a:xfrm>
          <a:off x="133843" y="1193029"/>
          <a:ext cx="1308239" cy="213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endParaRPr lang="en-US" sz="2200" kern="1200" dirty="0"/>
        </a:p>
      </dsp:txBody>
      <dsp:txXfrm>
        <a:off x="133843" y="1193029"/>
        <a:ext cx="1308239" cy="2132446"/>
      </dsp:txXfrm>
    </dsp:sp>
    <dsp:sp modelId="{BC917467-5863-D049-9144-33DE6A4C0EE8}">
      <dsp:nvSpPr>
        <dsp:cNvPr id="0" name=""/>
        <dsp:cNvSpPr/>
      </dsp:nvSpPr>
      <dsp:spPr>
        <a:xfrm rot="5400000">
          <a:off x="360928" y="2306406"/>
          <a:ext cx="2510313" cy="128890"/>
        </a:xfrm>
        <a:prstGeom prst="corner">
          <a:avLst>
            <a:gd name="adj1" fmla="val 1000"/>
            <a:gd name="adj2" fmla="val 100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39C0E2BD-6892-7F4A-821A-BBB50B5B0D43}">
      <dsp:nvSpPr>
        <dsp:cNvPr id="0" name=""/>
        <dsp:cNvSpPr/>
      </dsp:nvSpPr>
      <dsp:spPr>
        <a:xfrm>
          <a:off x="1551639" y="3626008"/>
          <a:ext cx="1611132" cy="836771"/>
        </a:xfrm>
        <a:prstGeom prst="chevron">
          <a:avLst>
            <a:gd name="adj" fmla="val 25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kern="1200" dirty="0"/>
            <a:t>2457</a:t>
          </a:r>
        </a:p>
      </dsp:txBody>
      <dsp:txXfrm>
        <a:off x="1760832" y="3626008"/>
        <a:ext cx="1192746" cy="836771"/>
      </dsp:txXfrm>
    </dsp:sp>
    <dsp:sp modelId="{A9502B32-13CE-1C4E-B386-5E7512368E3E}">
      <dsp:nvSpPr>
        <dsp:cNvPr id="0" name=""/>
        <dsp:cNvSpPr/>
      </dsp:nvSpPr>
      <dsp:spPr>
        <a:xfrm>
          <a:off x="1680530" y="1193029"/>
          <a:ext cx="1308239" cy="213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endParaRPr lang="en-US" sz="2200" kern="1200" dirty="0"/>
        </a:p>
      </dsp:txBody>
      <dsp:txXfrm>
        <a:off x="1680530" y="1193029"/>
        <a:ext cx="1308239" cy="2132446"/>
      </dsp:txXfrm>
    </dsp:sp>
    <dsp:sp modelId="{38F00138-0BC4-0B42-A50E-74D6D4C8BFEA}">
      <dsp:nvSpPr>
        <dsp:cNvPr id="0" name=""/>
        <dsp:cNvSpPr/>
      </dsp:nvSpPr>
      <dsp:spPr>
        <a:xfrm rot="5400000">
          <a:off x="1907615" y="2306406"/>
          <a:ext cx="2510313" cy="128890"/>
        </a:xfrm>
        <a:prstGeom prst="corner">
          <a:avLst>
            <a:gd name="adj1" fmla="val 1000"/>
            <a:gd name="adj2" fmla="val 100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17E549CB-A2D4-584C-9E3A-13DA1E3EBA76}">
      <dsp:nvSpPr>
        <dsp:cNvPr id="0" name=""/>
        <dsp:cNvSpPr/>
      </dsp:nvSpPr>
      <dsp:spPr>
        <a:xfrm>
          <a:off x="3098327" y="3626008"/>
          <a:ext cx="1611132" cy="836771"/>
        </a:xfrm>
        <a:prstGeom prst="chevron">
          <a:avLst>
            <a:gd name="adj" fmla="val 25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9525"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kern="1200" dirty="0"/>
            <a:t>2458</a:t>
          </a:r>
        </a:p>
      </dsp:txBody>
      <dsp:txXfrm>
        <a:off x="3307520" y="3626008"/>
        <a:ext cx="1192746" cy="836771"/>
      </dsp:txXfrm>
    </dsp:sp>
    <dsp:sp modelId="{30357042-95FD-7949-87DE-D9FD50A93868}">
      <dsp:nvSpPr>
        <dsp:cNvPr id="0" name=""/>
        <dsp:cNvSpPr/>
      </dsp:nvSpPr>
      <dsp:spPr>
        <a:xfrm>
          <a:off x="3227217" y="1193029"/>
          <a:ext cx="1308239" cy="213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endParaRPr lang="en-US" sz="2200" kern="1200" dirty="0"/>
        </a:p>
      </dsp:txBody>
      <dsp:txXfrm>
        <a:off x="3227217" y="1193029"/>
        <a:ext cx="1308239" cy="2132446"/>
      </dsp:txXfrm>
    </dsp:sp>
    <dsp:sp modelId="{029997AB-708C-A149-B7B1-9E335F4D09AB}">
      <dsp:nvSpPr>
        <dsp:cNvPr id="0" name=""/>
        <dsp:cNvSpPr/>
      </dsp:nvSpPr>
      <dsp:spPr>
        <a:xfrm rot="5400000">
          <a:off x="3454303" y="2306406"/>
          <a:ext cx="2510313" cy="128890"/>
        </a:xfrm>
        <a:prstGeom prst="corner">
          <a:avLst>
            <a:gd name="adj1" fmla="val 1000"/>
            <a:gd name="adj2" fmla="val 100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0BEAB534-51FA-E847-9D36-BB4265FC27BB}">
      <dsp:nvSpPr>
        <dsp:cNvPr id="0" name=""/>
        <dsp:cNvSpPr/>
      </dsp:nvSpPr>
      <dsp:spPr>
        <a:xfrm>
          <a:off x="4645014" y="3626008"/>
          <a:ext cx="1611132" cy="836771"/>
        </a:xfrm>
        <a:prstGeom prst="chevron">
          <a:avLst>
            <a:gd name="adj" fmla="val 25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kern="1200" dirty="0"/>
            <a:t>2459</a:t>
          </a:r>
        </a:p>
      </dsp:txBody>
      <dsp:txXfrm>
        <a:off x="4854207" y="3626008"/>
        <a:ext cx="1192746" cy="836771"/>
      </dsp:txXfrm>
    </dsp:sp>
    <dsp:sp modelId="{8F7A1950-F773-214D-B13F-CF19B803A95E}">
      <dsp:nvSpPr>
        <dsp:cNvPr id="0" name=""/>
        <dsp:cNvSpPr/>
      </dsp:nvSpPr>
      <dsp:spPr>
        <a:xfrm>
          <a:off x="4773905" y="1193029"/>
          <a:ext cx="1308239" cy="213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endParaRPr lang="en-US" sz="2200" kern="1200" dirty="0"/>
        </a:p>
      </dsp:txBody>
      <dsp:txXfrm>
        <a:off x="4773905" y="1193029"/>
        <a:ext cx="1308239" cy="2132446"/>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56419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6C117F-5CCF-4837-BE5F-2B92066CAFAF}"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75797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4EB90BD-B6CE-46B7-997F-7313B992CCDC}"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55218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DB9D11F-B188-461D-B23F-39381795C052}"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‹Nº›</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390838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E6D8D9-55A2-4063-B0F3-121F44549695}"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800179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4B24536-994D-4021-A283-9F449C0DB509}" type="datetimeFigureOut">
              <a:rPr lang="en-US" smtClean="0"/>
              <a:t>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12536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CBBBB78-C96F-47B7-AB17-D852CA960AC9}" type="datetimeFigureOut">
              <a:rPr lang="en-US" smtClean="0"/>
              <a:t>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098948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68870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2/21/21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‹Nº›</a:t>
            </a:fld>
            <a:endParaRPr lang="en-US"/>
          </a:p>
        </p:txBody>
      </p:sp>
    </p:spTree>
    <p:extLst>
      <p:ext uri="{BB962C8B-B14F-4D97-AF65-F5344CB8AC3E}">
        <p14:creationId xmlns:p14="http://schemas.microsoft.com/office/powerpoint/2010/main" val="262655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64339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91957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80945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66243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02870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2/21/21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80047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17815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9039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2/21/21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‹Nº›</a:t>
            </a:fld>
            <a:endParaRPr lang="en-US"/>
          </a:p>
        </p:txBody>
      </p:sp>
    </p:spTree>
    <p:extLst>
      <p:ext uri="{BB962C8B-B14F-4D97-AF65-F5344CB8AC3E}">
        <p14:creationId xmlns:p14="http://schemas.microsoft.com/office/powerpoint/2010/main" val="17354680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agina12.com.ar/diario/contratapa/13-88587-2007-07-24.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ll_Saints%27_Church,_Brixworth"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entornoalalengua.com/2019/05/realismo-y-naturalismo.html"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historiaybiografias.com/codigo_civi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picuantico.com/2015/03/24/diario-comercial-economico-y-empresarial-nro-19-25-03-2015/"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interest.jp/pin/31215581791679177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unrollthread.com/stj-jurisprudencia-by-drafuturajuiz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radiosantafe.com/2019/12/21/argentina-congreso-apruebo-ley-de-emergencia-economica/"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juanmaprz.blogspot.com/2011/07/justicia-vs-equidad.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13781-CF9D-9849-BB7A-25F9528E6E0A}"/>
              </a:ext>
            </a:extLst>
          </p:cNvPr>
          <p:cNvSpPr>
            <a:spLocks noGrp="1"/>
          </p:cNvSpPr>
          <p:nvPr>
            <p:ph type="ctrTitle"/>
          </p:nvPr>
        </p:nvSpPr>
        <p:spPr>
          <a:xfrm>
            <a:off x="825288" y="2463961"/>
            <a:ext cx="8144134" cy="1642819"/>
          </a:xfrm>
        </p:spPr>
        <p:txBody>
          <a:bodyPr/>
          <a:lstStyle/>
          <a:p>
            <a:r>
              <a:rPr lang="es-AR" sz="3600"/>
              <a:t>DONACION</a:t>
            </a:r>
            <a:r>
              <a:rPr lang="es-AR"/>
              <a:t> </a:t>
            </a:r>
            <a:r>
              <a:rPr lang="es-AR" sz="3600"/>
              <a:t>A UN DESCENDIENTE</a:t>
            </a:r>
            <a:br>
              <a:rPr lang="es-AR" sz="3600"/>
            </a:br>
            <a:r>
              <a:rPr lang="es-AR" sz="3600"/>
              <a:t> O AL CONYUGE </a:t>
            </a:r>
          </a:p>
        </p:txBody>
      </p:sp>
      <p:sp>
        <p:nvSpPr>
          <p:cNvPr id="3" name="Subtítulo 2">
            <a:extLst>
              <a:ext uri="{FF2B5EF4-FFF2-40B4-BE49-F238E27FC236}">
                <a16:creationId xmlns:a16="http://schemas.microsoft.com/office/drawing/2014/main" id="{CC2F04D8-7AC5-774A-8C95-FA98FEFA135D}"/>
              </a:ext>
            </a:extLst>
          </p:cNvPr>
          <p:cNvSpPr>
            <a:spLocks noGrp="1"/>
          </p:cNvSpPr>
          <p:nvPr>
            <p:ph type="subTitle" idx="1"/>
          </p:nvPr>
        </p:nvSpPr>
        <p:spPr/>
        <p:txBody>
          <a:bodyPr/>
          <a:lstStyle/>
          <a:p>
            <a:r>
              <a:rPr lang="es-AR" sz="2800"/>
              <a:t>Modificación</a:t>
            </a:r>
            <a:r>
              <a:rPr lang="es-AR"/>
              <a:t> de la acción de colación y reducción </a:t>
            </a:r>
          </a:p>
          <a:p>
            <a:r>
              <a:rPr lang="es-AR"/>
              <a:t>LEY 27.587</a:t>
            </a:r>
          </a:p>
        </p:txBody>
      </p:sp>
    </p:spTree>
    <p:extLst>
      <p:ext uri="{BB962C8B-B14F-4D97-AF65-F5344CB8AC3E}">
        <p14:creationId xmlns:p14="http://schemas.microsoft.com/office/powerpoint/2010/main" val="803218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C6930-F66B-8C42-BEDD-133375886E03}"/>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000" dirty="0"/>
              <a:t>Las donaciones de padres a hijos</a:t>
            </a:r>
          </a:p>
        </p:txBody>
      </p:sp>
      <p:sp>
        <p:nvSpPr>
          <p:cNvPr id="3" name="Marcador de contenido 2">
            <a:extLst>
              <a:ext uri="{FF2B5EF4-FFF2-40B4-BE49-F238E27FC236}">
                <a16:creationId xmlns:a16="http://schemas.microsoft.com/office/drawing/2014/main" id="{0A8DA657-3E58-8C47-B164-24C885B42FFD}"/>
              </a:ext>
            </a:extLst>
          </p:cNvPr>
          <p:cNvSpPr>
            <a:spLocks noGrp="1"/>
          </p:cNvSpPr>
          <p:nvPr>
            <p:ph idx="1"/>
          </p:nvPr>
        </p:nvSpPr>
        <p:spPr>
          <a:xfrm>
            <a:off x="680323" y="4831173"/>
            <a:ext cx="5192940" cy="1117687"/>
          </a:xfrm>
        </p:spPr>
        <p:txBody>
          <a:bodyPr vert="horz" lIns="91440" tIns="45720" rIns="91440" bIns="45720" rtlCol="0">
            <a:normAutofit/>
          </a:bodyPr>
          <a:lstStyle/>
          <a:p>
            <a:pPr marL="0" indent="0" algn="r">
              <a:buNone/>
            </a:pPr>
            <a:r>
              <a:rPr lang="en-US" sz="2000" dirty="0"/>
              <a:t>Fueron moneda corriente en nuestra vida social</a:t>
            </a:r>
          </a:p>
        </p:txBody>
      </p:sp>
      <p:pic>
        <p:nvPicPr>
          <p:cNvPr id="5" name="Imagen 4" descr="Imagen que contiene alimentos&#10;&#10;Descripción generada automáticamente">
            <a:extLst>
              <a:ext uri="{FF2B5EF4-FFF2-40B4-BE49-F238E27FC236}">
                <a16:creationId xmlns:a16="http://schemas.microsoft.com/office/drawing/2014/main" id="{1C59B71D-3267-754F-BD0A-CB80CD2E9D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36079" y="1132469"/>
            <a:ext cx="4809490" cy="459306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8573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44" name="Imagen 143" descr="Un castillo con una torre&#10;&#10;Descripción generada automáticamente">
            <a:extLst>
              <a:ext uri="{FF2B5EF4-FFF2-40B4-BE49-F238E27FC236}">
                <a16:creationId xmlns:a16="http://schemas.microsoft.com/office/drawing/2014/main" id="{B2811A67-67CC-0843-B622-4AB105AD0F8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616" r="10620"/>
          <a:stretch/>
        </p:blipFill>
        <p:spPr>
          <a:xfrm>
            <a:off x="4636008" y="10"/>
            <a:ext cx="7552815" cy="6856310"/>
          </a:xfrm>
          <a:prstGeom prst="rect">
            <a:avLst/>
          </a:prstGeom>
          <a:ln>
            <a:noFill/>
          </a:ln>
          <a:effectLst/>
        </p:spPr>
      </p:pic>
      <p:sp>
        <p:nvSpPr>
          <p:cNvPr id="2" name="Título 1">
            <a:extLst>
              <a:ext uri="{FF2B5EF4-FFF2-40B4-BE49-F238E27FC236}">
                <a16:creationId xmlns:a16="http://schemas.microsoft.com/office/drawing/2014/main" id="{AA3FFF65-3772-3C40-AC34-919895137CB3}"/>
              </a:ext>
            </a:extLst>
          </p:cNvPr>
          <p:cNvSpPr>
            <a:spLocks noGrp="1"/>
          </p:cNvSpPr>
          <p:nvPr>
            <p:ph type="title"/>
          </p:nvPr>
        </p:nvSpPr>
        <p:spPr>
          <a:xfrm>
            <a:off x="680322" y="753228"/>
            <a:ext cx="3679028" cy="1080938"/>
          </a:xfrm>
        </p:spPr>
        <p:txBody>
          <a:bodyPr>
            <a:normAutofit/>
          </a:bodyPr>
          <a:lstStyle/>
          <a:p>
            <a:pPr algn="just"/>
            <a:r>
              <a:rPr lang="es-AR" sz="2200"/>
              <a:t>A diferencia de lo que ocurre en las culturas sajonas</a:t>
            </a:r>
          </a:p>
        </p:txBody>
      </p:sp>
      <p:sp>
        <p:nvSpPr>
          <p:cNvPr id="34" name="Marcador de contenido 33">
            <a:extLst>
              <a:ext uri="{FF2B5EF4-FFF2-40B4-BE49-F238E27FC236}">
                <a16:creationId xmlns:a16="http://schemas.microsoft.com/office/drawing/2014/main" id="{CAB869DE-2874-B94B-8057-742BB978ABAC}"/>
              </a:ext>
            </a:extLst>
          </p:cNvPr>
          <p:cNvSpPr>
            <a:spLocks noGrp="1"/>
          </p:cNvSpPr>
          <p:nvPr>
            <p:ph idx="1"/>
          </p:nvPr>
        </p:nvSpPr>
        <p:spPr>
          <a:xfrm>
            <a:off x="680322" y="2336873"/>
            <a:ext cx="3581635" cy="3599316"/>
          </a:xfrm>
        </p:spPr>
        <p:txBody>
          <a:bodyPr>
            <a:normAutofit/>
          </a:bodyPr>
          <a:lstStyle/>
          <a:p>
            <a:pPr algn="just"/>
            <a:r>
              <a:rPr lang="es-AR" sz="2000" dirty="0"/>
              <a:t>En las que el esfuerzo está puesto en la educación de los hijos y en promover la autonomía económica</a:t>
            </a:r>
          </a:p>
          <a:p>
            <a:endParaRPr lang="es-AR" sz="2000" dirty="0"/>
          </a:p>
          <a:p>
            <a:endParaRPr lang="es-AR" sz="2000" dirty="0"/>
          </a:p>
          <a:p>
            <a:pPr algn="just"/>
            <a:r>
              <a:rPr lang="es-AR" sz="2000" dirty="0"/>
              <a:t>Razón por la cual no se generan tantas expectativas con respecto a lo que alguna vez van a heredar</a:t>
            </a:r>
          </a:p>
        </p:txBody>
      </p:sp>
    </p:spTree>
    <p:extLst>
      <p:ext uri="{BB962C8B-B14F-4D97-AF65-F5344CB8AC3E}">
        <p14:creationId xmlns:p14="http://schemas.microsoft.com/office/powerpoint/2010/main" val="21465868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Fardos de heno en un campo al atardecer">
            <a:extLst>
              <a:ext uri="{FF2B5EF4-FFF2-40B4-BE49-F238E27FC236}">
                <a16:creationId xmlns:a16="http://schemas.microsoft.com/office/drawing/2014/main" id="{E68290C1-5326-4685-B72C-1EE907117CD4}"/>
              </a:ext>
            </a:extLst>
          </p:cNvPr>
          <p:cNvPicPr>
            <a:picLocks noChangeAspect="1"/>
          </p:cNvPicPr>
          <p:nvPr/>
        </p:nvPicPr>
        <p:blipFill rotWithShape="1">
          <a:blip r:embed="rId3"/>
          <a:srcRect l="14267" r="12202"/>
          <a:stretch/>
        </p:blipFill>
        <p:spPr>
          <a:xfrm>
            <a:off x="4636008" y="10"/>
            <a:ext cx="7552815" cy="6856310"/>
          </a:xfrm>
          <a:prstGeom prst="rect">
            <a:avLst/>
          </a:prstGeom>
          <a:ln>
            <a:noFill/>
          </a:ln>
          <a:effectLst/>
        </p:spPr>
      </p:pic>
      <p:sp>
        <p:nvSpPr>
          <p:cNvPr id="14" name="Rectangle 13">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DC54864-0109-784C-AB48-3FA7D41A3B31}"/>
              </a:ext>
            </a:extLst>
          </p:cNvPr>
          <p:cNvSpPr>
            <a:spLocks noGrp="1"/>
          </p:cNvSpPr>
          <p:nvPr>
            <p:ph type="title"/>
          </p:nvPr>
        </p:nvSpPr>
        <p:spPr>
          <a:xfrm>
            <a:off x="680322" y="753228"/>
            <a:ext cx="3679028" cy="1080938"/>
          </a:xfrm>
        </p:spPr>
        <p:txBody>
          <a:bodyPr>
            <a:normAutofit/>
          </a:bodyPr>
          <a:lstStyle/>
          <a:p>
            <a:r>
              <a:rPr lang="es-AR" sz="3200"/>
              <a:t>En nuestra cultura</a:t>
            </a:r>
          </a:p>
        </p:txBody>
      </p:sp>
      <p:pic>
        <p:nvPicPr>
          <p:cNvPr id="16" name="Picture 15">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Marcador de contenido 2">
            <a:extLst>
              <a:ext uri="{FF2B5EF4-FFF2-40B4-BE49-F238E27FC236}">
                <a16:creationId xmlns:a16="http://schemas.microsoft.com/office/drawing/2014/main" id="{FB920CDF-5F07-2647-AD88-56B7D621BFC6}"/>
              </a:ext>
            </a:extLst>
          </p:cNvPr>
          <p:cNvSpPr>
            <a:spLocks noGrp="1"/>
          </p:cNvSpPr>
          <p:nvPr>
            <p:ph idx="1"/>
          </p:nvPr>
        </p:nvSpPr>
        <p:spPr>
          <a:xfrm>
            <a:off x="680322" y="2336873"/>
            <a:ext cx="3581635" cy="3599316"/>
          </a:xfrm>
        </p:spPr>
        <p:txBody>
          <a:bodyPr>
            <a:normAutofit/>
          </a:bodyPr>
          <a:lstStyle/>
          <a:p>
            <a:pPr algn="just"/>
            <a:r>
              <a:rPr lang="es-AR" sz="2200" dirty="0"/>
              <a:t>Los padres pensamos que no solo debemos ayudarlos en el plano educativo sino que además debemos darles cosas.</a:t>
            </a:r>
          </a:p>
        </p:txBody>
      </p:sp>
    </p:spTree>
    <p:extLst>
      <p:ext uri="{BB962C8B-B14F-4D97-AF65-F5344CB8AC3E}">
        <p14:creationId xmlns:p14="http://schemas.microsoft.com/office/powerpoint/2010/main" val="3206945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9" name="Rectangle 18">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ítulo 7">
            <a:extLst>
              <a:ext uri="{FF2B5EF4-FFF2-40B4-BE49-F238E27FC236}">
                <a16:creationId xmlns:a16="http://schemas.microsoft.com/office/drawing/2014/main" id="{99301A6C-62FC-0143-B1D3-AE8A5071B777}"/>
              </a:ext>
            </a:extLst>
          </p:cNvPr>
          <p:cNvSpPr>
            <a:spLocks noGrp="1"/>
          </p:cNvSpPr>
          <p:nvPr>
            <p:ph type="title"/>
          </p:nvPr>
        </p:nvSpPr>
        <p:spPr>
          <a:xfrm>
            <a:off x="680321" y="753228"/>
            <a:ext cx="4136123" cy="1080938"/>
          </a:xfrm>
        </p:spPr>
        <p:txBody>
          <a:bodyPr>
            <a:normAutofit/>
          </a:bodyPr>
          <a:lstStyle/>
          <a:p>
            <a:r>
              <a:rPr lang="es-AR" sz="2400"/>
              <a:t>Cuando los padres hacen una donación de inmuebles</a:t>
            </a:r>
          </a:p>
        </p:txBody>
      </p:sp>
      <p:pic>
        <p:nvPicPr>
          <p:cNvPr id="23" name="Picture 22">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0" name="Content Placeholder 9">
            <a:extLst>
              <a:ext uri="{FF2B5EF4-FFF2-40B4-BE49-F238E27FC236}">
                <a16:creationId xmlns:a16="http://schemas.microsoft.com/office/drawing/2014/main" id="{BB8E8CC5-6FC5-41EA-B15C-8F731F30A151}"/>
              </a:ext>
            </a:extLst>
          </p:cNvPr>
          <p:cNvSpPr>
            <a:spLocks noGrp="1"/>
          </p:cNvSpPr>
          <p:nvPr>
            <p:ph idx="1"/>
          </p:nvPr>
        </p:nvSpPr>
        <p:spPr>
          <a:xfrm>
            <a:off x="680321" y="2336873"/>
            <a:ext cx="3656289" cy="3599316"/>
          </a:xfrm>
        </p:spPr>
        <p:txBody>
          <a:bodyPr>
            <a:normAutofit/>
          </a:bodyPr>
          <a:lstStyle/>
          <a:p>
            <a:pPr algn="just"/>
            <a:r>
              <a:rPr lang="en-US" sz="2000" dirty="0" err="1"/>
              <a:t>Procuran</a:t>
            </a:r>
            <a:r>
              <a:rPr lang="en-US" sz="2000" dirty="0"/>
              <a:t> que les </a:t>
            </a:r>
            <a:r>
              <a:rPr lang="en-US" sz="2000" dirty="0" err="1"/>
              <a:t>sirva</a:t>
            </a:r>
            <a:r>
              <a:rPr lang="en-US" sz="2000" dirty="0"/>
              <a:t> de </a:t>
            </a:r>
            <a:r>
              <a:rPr lang="en-US" sz="2000" dirty="0" err="1"/>
              <a:t>ayuda</a:t>
            </a:r>
            <a:r>
              <a:rPr lang="en-US" sz="2000" dirty="0"/>
              <a:t> y que no </a:t>
            </a:r>
            <a:r>
              <a:rPr lang="en-US" sz="2000" dirty="0" err="1"/>
              <a:t>tengan</a:t>
            </a:r>
            <a:r>
              <a:rPr lang="en-US" sz="2000" dirty="0"/>
              <a:t> que </a:t>
            </a:r>
            <a:r>
              <a:rPr lang="en-US" sz="2000" dirty="0" err="1"/>
              <a:t>esperar</a:t>
            </a:r>
            <a:r>
              <a:rPr lang="en-US" sz="2000" dirty="0"/>
              <a:t> al </a:t>
            </a:r>
            <a:r>
              <a:rPr lang="en-US" sz="2000" dirty="0" err="1"/>
              <a:t>momento</a:t>
            </a:r>
            <a:r>
              <a:rPr lang="en-US" sz="2000" dirty="0"/>
              <a:t> de </a:t>
            </a:r>
            <a:r>
              <a:rPr lang="en-US" sz="2000" dirty="0" err="1"/>
              <a:t>su</a:t>
            </a:r>
            <a:r>
              <a:rPr lang="en-US" sz="2000" dirty="0"/>
              <a:t> </a:t>
            </a:r>
            <a:r>
              <a:rPr lang="en-US" sz="2000" dirty="0" err="1"/>
              <a:t>muerte</a:t>
            </a:r>
            <a:r>
              <a:rPr lang="en-US" sz="2000" dirty="0"/>
              <a:t> para acceder a los </a:t>
            </a:r>
            <a:r>
              <a:rPr lang="en-US" sz="2000" dirty="0" err="1"/>
              <a:t>bienes</a:t>
            </a:r>
            <a:r>
              <a:rPr lang="en-US" sz="2000" dirty="0"/>
              <a:t> que </a:t>
            </a:r>
            <a:r>
              <a:rPr lang="en-US" sz="2000" dirty="0" err="1"/>
              <a:t>pertenecieron</a:t>
            </a:r>
            <a:r>
              <a:rPr lang="en-US" sz="2000" dirty="0"/>
              <a:t> a sus padres</a:t>
            </a:r>
          </a:p>
          <a:p>
            <a:pPr marL="0" indent="0">
              <a:buNone/>
            </a:pPr>
            <a:endParaRPr lang="en-US" sz="2000" dirty="0"/>
          </a:p>
          <a:p>
            <a:pPr algn="just"/>
            <a:r>
              <a:rPr lang="en-US" sz="2000" dirty="0"/>
              <a:t>Solo </a:t>
            </a:r>
            <a:r>
              <a:rPr lang="en-US" sz="2000" dirty="0" err="1"/>
              <a:t>en</a:t>
            </a:r>
            <a:r>
              <a:rPr lang="en-US" sz="2000" dirty="0"/>
              <a:t> </a:t>
            </a:r>
            <a:r>
              <a:rPr lang="en-US" sz="2000" dirty="0" err="1"/>
              <a:t>segundo</a:t>
            </a:r>
            <a:r>
              <a:rPr lang="en-US" sz="2000" dirty="0"/>
              <a:t> </a:t>
            </a:r>
            <a:r>
              <a:rPr lang="en-US" sz="2000" dirty="0" err="1"/>
              <a:t>lugar</a:t>
            </a:r>
            <a:r>
              <a:rPr lang="en-US" sz="2000" dirty="0"/>
              <a:t> </a:t>
            </a:r>
            <a:r>
              <a:rPr lang="en-US" sz="2000" dirty="0" err="1"/>
              <a:t>consideran</a:t>
            </a:r>
            <a:r>
              <a:rPr lang="en-US" sz="2000" dirty="0"/>
              <a:t> que </a:t>
            </a:r>
            <a:r>
              <a:rPr lang="en-US" sz="2000" dirty="0" err="1"/>
              <a:t>además</a:t>
            </a:r>
            <a:r>
              <a:rPr lang="en-US" sz="2000" dirty="0"/>
              <a:t> se </a:t>
            </a:r>
            <a:r>
              <a:rPr lang="en-US" sz="2000" dirty="0" err="1"/>
              <a:t>trata</a:t>
            </a:r>
            <a:r>
              <a:rPr lang="en-US" sz="2000" dirty="0"/>
              <a:t> de un </a:t>
            </a:r>
            <a:r>
              <a:rPr lang="en-US" sz="2000" dirty="0" err="1"/>
              <a:t>adelanto</a:t>
            </a:r>
            <a:r>
              <a:rPr lang="en-US" sz="2000" dirty="0"/>
              <a:t> de </a:t>
            </a:r>
            <a:r>
              <a:rPr lang="en-US" sz="2000" dirty="0" err="1"/>
              <a:t>herencia</a:t>
            </a:r>
            <a:endParaRPr lang="en-US" sz="2000" dirty="0"/>
          </a:p>
        </p:txBody>
      </p:sp>
      <p:pic>
        <p:nvPicPr>
          <p:cNvPr id="5" name="Marcador de contenido 4" descr="Imagen que contiene edificio, interior, tabla, silla&#10;&#10;Descripción generada automáticamente">
            <a:extLst>
              <a:ext uri="{FF2B5EF4-FFF2-40B4-BE49-F238E27FC236}">
                <a16:creationId xmlns:a16="http://schemas.microsoft.com/office/drawing/2014/main" id="{A17835E7-5087-454D-A7DF-670FE3C0E24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133" r="-2" b="-2"/>
          <a:stretch/>
        </p:blipFill>
        <p:spPr>
          <a:xfrm>
            <a:off x="5338604" y="640080"/>
            <a:ext cx="6144451"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4317828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1D276-36C8-224C-AE93-1F06625E365A}"/>
              </a:ext>
            </a:extLst>
          </p:cNvPr>
          <p:cNvSpPr>
            <a:spLocks noGrp="1"/>
          </p:cNvSpPr>
          <p:nvPr>
            <p:ph type="title"/>
          </p:nvPr>
        </p:nvSpPr>
        <p:spPr>
          <a:xfrm>
            <a:off x="680321" y="753228"/>
            <a:ext cx="5041629" cy="1080938"/>
          </a:xfrm>
        </p:spPr>
        <p:txBody>
          <a:bodyPr>
            <a:normAutofit/>
          </a:bodyPr>
          <a:lstStyle/>
          <a:p>
            <a:r>
              <a:rPr lang="es-AR" sz="3100"/>
              <a:t>Durante el largo tiempo de vigencia del Código Civil</a:t>
            </a:r>
          </a:p>
        </p:txBody>
      </p:sp>
      <p:sp>
        <p:nvSpPr>
          <p:cNvPr id="44" name="Content Placeholder 43">
            <a:extLst>
              <a:ext uri="{FF2B5EF4-FFF2-40B4-BE49-F238E27FC236}">
                <a16:creationId xmlns:a16="http://schemas.microsoft.com/office/drawing/2014/main" id="{1F86879F-6D6C-4AF9-A76B-B2FDDDEC64A1}"/>
              </a:ext>
            </a:extLst>
          </p:cNvPr>
          <p:cNvSpPr>
            <a:spLocks noGrp="1"/>
          </p:cNvSpPr>
          <p:nvPr>
            <p:ph idx="1"/>
          </p:nvPr>
        </p:nvSpPr>
        <p:spPr>
          <a:xfrm>
            <a:off x="680322" y="2336873"/>
            <a:ext cx="5041628" cy="3599316"/>
          </a:xfrm>
        </p:spPr>
        <p:txBody>
          <a:bodyPr>
            <a:normAutofit/>
          </a:bodyPr>
          <a:lstStyle/>
          <a:p>
            <a:pPr algn="just"/>
            <a:r>
              <a:rPr lang="en-US" sz="1900" dirty="0" err="1"/>
              <a:t>Prevaleció</a:t>
            </a:r>
            <a:r>
              <a:rPr lang="en-US" sz="1900" dirty="0"/>
              <a:t> la </a:t>
            </a:r>
            <a:r>
              <a:rPr lang="en-US" sz="1900" dirty="0" err="1"/>
              <a:t>interpretación</a:t>
            </a:r>
            <a:r>
              <a:rPr lang="en-US" sz="1900" dirty="0"/>
              <a:t> de que tales </a:t>
            </a:r>
            <a:r>
              <a:rPr lang="en-US" sz="1900" dirty="0" err="1"/>
              <a:t>donaciones</a:t>
            </a:r>
            <a:r>
              <a:rPr lang="en-US" sz="1900" dirty="0"/>
              <a:t> </a:t>
            </a:r>
            <a:r>
              <a:rPr lang="en-US" sz="1900" dirty="0" err="1"/>
              <a:t>podían</a:t>
            </a:r>
            <a:r>
              <a:rPr lang="en-US" sz="1900" dirty="0"/>
              <a:t> ser </a:t>
            </a:r>
            <a:r>
              <a:rPr lang="en-US" sz="1900" dirty="0" err="1"/>
              <a:t>colacionables</a:t>
            </a:r>
            <a:r>
              <a:rPr lang="en-US" sz="1900" dirty="0"/>
              <a:t>, es </a:t>
            </a:r>
            <a:r>
              <a:rPr lang="en-US" sz="1900" dirty="0" err="1"/>
              <a:t>decir</a:t>
            </a:r>
            <a:r>
              <a:rPr lang="en-US" sz="1900" dirty="0"/>
              <a:t> que </a:t>
            </a:r>
            <a:r>
              <a:rPr lang="en-US" sz="1900" dirty="0" err="1"/>
              <a:t>daban</a:t>
            </a:r>
            <a:r>
              <a:rPr lang="en-US" sz="1900" dirty="0"/>
              <a:t> </a:t>
            </a:r>
            <a:r>
              <a:rPr lang="en-US" sz="1900" dirty="0" err="1"/>
              <a:t>lugar</a:t>
            </a:r>
            <a:r>
              <a:rPr lang="en-US" sz="1900" dirty="0"/>
              <a:t> a un </a:t>
            </a:r>
            <a:r>
              <a:rPr lang="en-US" sz="1900" dirty="0" err="1"/>
              <a:t>reclamo</a:t>
            </a:r>
            <a:r>
              <a:rPr lang="en-US" sz="1900" dirty="0"/>
              <a:t> de </a:t>
            </a:r>
            <a:r>
              <a:rPr lang="en-US" sz="1900" dirty="0" err="1"/>
              <a:t>valores</a:t>
            </a:r>
            <a:r>
              <a:rPr lang="en-US" sz="1900" dirty="0"/>
              <a:t>, </a:t>
            </a:r>
            <a:r>
              <a:rPr lang="en-US" sz="1900" dirty="0" err="1"/>
              <a:t>pero</a:t>
            </a:r>
            <a:r>
              <a:rPr lang="en-US" sz="1900" dirty="0"/>
              <a:t> </a:t>
            </a:r>
            <a:r>
              <a:rPr lang="en-US" sz="1900" dirty="0" err="1"/>
              <a:t>esa</a:t>
            </a:r>
            <a:r>
              <a:rPr lang="en-US" sz="1900" dirty="0"/>
              <a:t> </a:t>
            </a:r>
            <a:r>
              <a:rPr lang="en-US" sz="1900" dirty="0" err="1"/>
              <a:t>acción</a:t>
            </a:r>
            <a:r>
              <a:rPr lang="en-US" sz="1900" dirty="0"/>
              <a:t> no </a:t>
            </a:r>
            <a:r>
              <a:rPr lang="en-US" sz="1900" dirty="0" err="1"/>
              <a:t>afectaba</a:t>
            </a:r>
            <a:r>
              <a:rPr lang="en-US" sz="1900" dirty="0"/>
              <a:t> a los </a:t>
            </a:r>
            <a:r>
              <a:rPr lang="en-US" sz="1900" dirty="0" err="1"/>
              <a:t>terceros</a:t>
            </a:r>
            <a:r>
              <a:rPr lang="en-US" sz="1900" dirty="0"/>
              <a:t> </a:t>
            </a:r>
            <a:r>
              <a:rPr lang="en-US" sz="1900" dirty="0" err="1"/>
              <a:t>adquirentes</a:t>
            </a:r>
            <a:r>
              <a:rPr lang="en-US" sz="1900" dirty="0"/>
              <a:t> a </a:t>
            </a:r>
            <a:r>
              <a:rPr lang="en-US" sz="1900" dirty="0" err="1"/>
              <a:t>título</a:t>
            </a:r>
            <a:r>
              <a:rPr lang="en-US" sz="1900" dirty="0"/>
              <a:t> </a:t>
            </a:r>
            <a:r>
              <a:rPr lang="en-US" sz="1900" dirty="0" err="1"/>
              <a:t>oneroso</a:t>
            </a:r>
            <a:r>
              <a:rPr lang="en-US" sz="1900" dirty="0"/>
              <a:t>.</a:t>
            </a:r>
          </a:p>
          <a:p>
            <a:endParaRPr lang="en-US" sz="1900" dirty="0"/>
          </a:p>
          <a:p>
            <a:pPr algn="just"/>
            <a:r>
              <a:rPr lang="en-US" sz="1900" dirty="0" err="1"/>
              <a:t>Así</a:t>
            </a:r>
            <a:r>
              <a:rPr lang="en-US" sz="1900" dirty="0"/>
              <a:t> </a:t>
            </a:r>
            <a:r>
              <a:rPr lang="en-US" sz="1900" dirty="0" err="1"/>
              <a:t>funcionó</a:t>
            </a:r>
            <a:r>
              <a:rPr lang="en-US" sz="1900" dirty="0"/>
              <a:t>, con no </a:t>
            </a:r>
            <a:r>
              <a:rPr lang="en-US" sz="1900" dirty="0" err="1"/>
              <a:t>pocas</a:t>
            </a:r>
            <a:r>
              <a:rPr lang="en-US" sz="1900" dirty="0"/>
              <a:t> </a:t>
            </a:r>
            <a:r>
              <a:rPr lang="en-US" sz="1900" dirty="0" err="1"/>
              <a:t>discusiones</a:t>
            </a:r>
            <a:r>
              <a:rPr lang="en-US" sz="1900" dirty="0"/>
              <a:t> </a:t>
            </a:r>
            <a:r>
              <a:rPr lang="en-US" sz="1900" dirty="0" err="1"/>
              <a:t>doctrinarias</a:t>
            </a:r>
            <a:r>
              <a:rPr lang="en-US" sz="1900" dirty="0"/>
              <a:t> </a:t>
            </a:r>
            <a:r>
              <a:rPr lang="en-US" sz="1900" dirty="0" err="1"/>
              <a:t>en</a:t>
            </a:r>
            <a:r>
              <a:rPr lang="en-US" sz="1900" dirty="0"/>
              <a:t> las </a:t>
            </a:r>
            <a:r>
              <a:rPr lang="en-US" sz="1900" dirty="0" err="1"/>
              <a:t>últimas</a:t>
            </a:r>
            <a:r>
              <a:rPr lang="en-US" sz="1900" dirty="0"/>
              <a:t> </a:t>
            </a:r>
            <a:r>
              <a:rPr lang="en-US" sz="1900" dirty="0" err="1"/>
              <a:t>décadas</a:t>
            </a:r>
            <a:r>
              <a:rPr lang="en-US" sz="1900" dirty="0"/>
              <a:t>, </a:t>
            </a:r>
            <a:r>
              <a:rPr lang="en-US" sz="1900" dirty="0" err="1"/>
              <a:t>pero</a:t>
            </a:r>
            <a:r>
              <a:rPr lang="en-US" sz="1900" dirty="0"/>
              <a:t> </a:t>
            </a:r>
            <a:r>
              <a:rPr lang="en-US" sz="1900" dirty="0" err="1"/>
              <a:t>en</a:t>
            </a:r>
            <a:r>
              <a:rPr lang="en-US" sz="1900" dirty="0"/>
              <a:t> general </a:t>
            </a:r>
            <a:r>
              <a:rPr lang="en-US" sz="1900" dirty="0" err="1"/>
              <a:t>permitían</a:t>
            </a:r>
            <a:r>
              <a:rPr lang="en-US" sz="1900" dirty="0"/>
              <a:t> la </a:t>
            </a:r>
            <a:r>
              <a:rPr lang="en-US" sz="1900" dirty="0" err="1"/>
              <a:t>circulación</a:t>
            </a:r>
            <a:r>
              <a:rPr lang="en-US" sz="1900" dirty="0"/>
              <a:t> de los </a:t>
            </a:r>
            <a:r>
              <a:rPr lang="en-US" sz="1900" dirty="0" err="1"/>
              <a:t>títulos</a:t>
            </a:r>
            <a:r>
              <a:rPr lang="en-US" sz="1900" dirty="0"/>
              <a:t> </a:t>
            </a:r>
            <a:r>
              <a:rPr lang="en-US" sz="1900" dirty="0" err="1"/>
              <a:t>en</a:t>
            </a:r>
            <a:r>
              <a:rPr lang="en-US" sz="1900" dirty="0"/>
              <a:t> </a:t>
            </a:r>
            <a:r>
              <a:rPr lang="en-US" sz="1900" dirty="0" err="1"/>
              <a:t>cuyo</a:t>
            </a:r>
            <a:r>
              <a:rPr lang="en-US" sz="1900" dirty="0"/>
              <a:t> </a:t>
            </a:r>
            <a:r>
              <a:rPr lang="en-US" sz="1900" dirty="0" err="1"/>
              <a:t>antecedente</a:t>
            </a:r>
            <a:r>
              <a:rPr lang="en-US" sz="1900" dirty="0"/>
              <a:t> </a:t>
            </a:r>
            <a:r>
              <a:rPr lang="en-US" sz="1900" dirty="0" err="1"/>
              <a:t>existía</a:t>
            </a:r>
            <a:r>
              <a:rPr lang="en-US" sz="1900" dirty="0"/>
              <a:t> una </a:t>
            </a:r>
            <a:r>
              <a:rPr lang="en-US" sz="1900" dirty="0" err="1"/>
              <a:t>donación</a:t>
            </a:r>
            <a:r>
              <a:rPr lang="en-US" sz="1900" dirty="0"/>
              <a:t> de padres a </a:t>
            </a:r>
            <a:r>
              <a:rPr lang="en-US" sz="1900" dirty="0" err="1"/>
              <a:t>hijos</a:t>
            </a:r>
            <a:r>
              <a:rPr lang="en-US" sz="1900" dirty="0"/>
              <a:t>.</a:t>
            </a:r>
          </a:p>
        </p:txBody>
      </p:sp>
      <p:pic>
        <p:nvPicPr>
          <p:cNvPr id="5" name="Marcador de contenido 4" descr="Foto en blanco y negro de un hombre con barba y bigote&#10;&#10;Descripción generada automáticamente con confianza media">
            <a:extLst>
              <a:ext uri="{FF2B5EF4-FFF2-40B4-BE49-F238E27FC236}">
                <a16:creationId xmlns:a16="http://schemas.microsoft.com/office/drawing/2014/main" id="{2A468EAC-514A-F346-93D4-208AC702E53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650" r="6148" b="-1"/>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3141878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7C708-0886-0841-A2BF-FCC271AF4ADB}"/>
              </a:ext>
            </a:extLst>
          </p:cNvPr>
          <p:cNvSpPr>
            <a:spLocks noGrp="1"/>
          </p:cNvSpPr>
          <p:nvPr>
            <p:ph type="title"/>
          </p:nvPr>
        </p:nvSpPr>
        <p:spPr>
          <a:xfrm>
            <a:off x="680321" y="753228"/>
            <a:ext cx="5041629" cy="1080938"/>
          </a:xfrm>
        </p:spPr>
        <p:txBody>
          <a:bodyPr>
            <a:normAutofit/>
          </a:bodyPr>
          <a:lstStyle/>
          <a:p>
            <a:r>
              <a:rPr lang="es-AR"/>
              <a:t>A partir de la sanción del código actual</a:t>
            </a:r>
          </a:p>
        </p:txBody>
      </p:sp>
      <p:sp>
        <p:nvSpPr>
          <p:cNvPr id="26" name="Content Placeholder 8">
            <a:extLst>
              <a:ext uri="{FF2B5EF4-FFF2-40B4-BE49-F238E27FC236}">
                <a16:creationId xmlns:a16="http://schemas.microsoft.com/office/drawing/2014/main" id="{52EFD038-75AF-4722-890C-7D156C7F6B17}"/>
              </a:ext>
            </a:extLst>
          </p:cNvPr>
          <p:cNvSpPr>
            <a:spLocks noGrp="1"/>
          </p:cNvSpPr>
          <p:nvPr>
            <p:ph idx="1"/>
          </p:nvPr>
        </p:nvSpPr>
        <p:spPr>
          <a:xfrm>
            <a:off x="680322" y="2336873"/>
            <a:ext cx="5041628" cy="3599316"/>
          </a:xfrm>
        </p:spPr>
        <p:txBody>
          <a:bodyPr>
            <a:normAutofit/>
          </a:bodyPr>
          <a:lstStyle/>
          <a:p>
            <a:pPr algn="just"/>
            <a:r>
              <a:rPr lang="en-US" sz="2000" err="1"/>
              <a:t>Cuando</a:t>
            </a:r>
            <a:r>
              <a:rPr lang="en-US" sz="2000"/>
              <a:t> los padres </a:t>
            </a:r>
            <a:r>
              <a:rPr lang="en-US" sz="2000" err="1"/>
              <a:t>quieren</a:t>
            </a:r>
            <a:r>
              <a:rPr lang="en-US" sz="2000"/>
              <a:t> </a:t>
            </a:r>
            <a:r>
              <a:rPr lang="en-US" sz="2000" err="1"/>
              <a:t>donar</a:t>
            </a:r>
            <a:r>
              <a:rPr lang="en-US" sz="2000"/>
              <a:t>…</a:t>
            </a:r>
          </a:p>
          <a:p>
            <a:pPr algn="just"/>
            <a:r>
              <a:rPr lang="en-US" sz="2000"/>
              <a:t>es </a:t>
            </a:r>
            <a:r>
              <a:rPr lang="en-US" sz="2000" err="1"/>
              <a:t>necesario</a:t>
            </a:r>
            <a:r>
              <a:rPr lang="en-US" sz="2000"/>
              <a:t> </a:t>
            </a:r>
            <a:r>
              <a:rPr lang="en-US" sz="2000" err="1"/>
              <a:t>explicar</a:t>
            </a:r>
            <a:r>
              <a:rPr lang="en-US" sz="2000"/>
              <a:t>, </a:t>
            </a:r>
            <a:r>
              <a:rPr lang="en-US" sz="2000" err="1"/>
              <a:t>como</a:t>
            </a:r>
            <a:r>
              <a:rPr lang="en-US" sz="2000"/>
              <a:t> </a:t>
            </a:r>
            <a:r>
              <a:rPr lang="en-US" sz="2000" err="1"/>
              <a:t>está</a:t>
            </a:r>
            <a:r>
              <a:rPr lang="en-US" sz="2000"/>
              <a:t> </a:t>
            </a:r>
            <a:r>
              <a:rPr lang="en-US" sz="2000" err="1"/>
              <a:t>estructurada</a:t>
            </a:r>
            <a:r>
              <a:rPr lang="en-US" sz="2000"/>
              <a:t> la </a:t>
            </a:r>
            <a:r>
              <a:rPr lang="en-US" sz="2000" err="1"/>
              <a:t>legítima</a:t>
            </a:r>
            <a:r>
              <a:rPr lang="en-US" sz="2000"/>
              <a:t>, las </a:t>
            </a:r>
            <a:r>
              <a:rPr lang="en-US" sz="2000" err="1"/>
              <a:t>acciones</a:t>
            </a:r>
            <a:r>
              <a:rPr lang="en-US" sz="2000"/>
              <a:t> </a:t>
            </a:r>
            <a:r>
              <a:rPr lang="en-US" sz="2000" err="1"/>
              <a:t>posibles</a:t>
            </a:r>
            <a:r>
              <a:rPr lang="en-US" sz="2000"/>
              <a:t>, el derecho a </a:t>
            </a:r>
            <a:r>
              <a:rPr lang="en-US" sz="2000" err="1"/>
              <a:t>perseguir</a:t>
            </a:r>
            <a:r>
              <a:rPr lang="en-US" sz="2000"/>
              <a:t> la </a:t>
            </a:r>
            <a:r>
              <a:rPr lang="en-US" sz="2000" err="1"/>
              <a:t>cosa</a:t>
            </a:r>
            <a:r>
              <a:rPr lang="en-US" sz="2000"/>
              <a:t> contra el </a:t>
            </a:r>
            <a:r>
              <a:rPr lang="en-US" sz="2000" err="1"/>
              <a:t>tercer</a:t>
            </a:r>
            <a:r>
              <a:rPr lang="en-US" sz="2000"/>
              <a:t> </a:t>
            </a:r>
            <a:r>
              <a:rPr lang="en-US" sz="2000" err="1"/>
              <a:t>adquirente</a:t>
            </a:r>
            <a:r>
              <a:rPr lang="en-US" sz="2000"/>
              <a:t> a </a:t>
            </a:r>
            <a:r>
              <a:rPr lang="en-US" sz="2000" err="1"/>
              <a:t>título</a:t>
            </a:r>
            <a:r>
              <a:rPr lang="en-US" sz="2000"/>
              <a:t> </a:t>
            </a:r>
            <a:r>
              <a:rPr lang="en-US" sz="2000" err="1"/>
              <a:t>oneroso</a:t>
            </a:r>
            <a:r>
              <a:rPr lang="en-US" sz="2000"/>
              <a:t>, la </a:t>
            </a:r>
            <a:r>
              <a:rPr lang="en-US" sz="2000" err="1"/>
              <a:t>imposibiidad</a:t>
            </a:r>
            <a:r>
              <a:rPr lang="en-US" sz="2000"/>
              <a:t> de </a:t>
            </a:r>
            <a:r>
              <a:rPr lang="en-US" sz="2000" err="1"/>
              <a:t>obtener</a:t>
            </a:r>
            <a:r>
              <a:rPr lang="en-US" sz="2000"/>
              <a:t> un </a:t>
            </a:r>
            <a:r>
              <a:rPr lang="en-US" sz="2000" err="1"/>
              <a:t>crédito</a:t>
            </a:r>
            <a:r>
              <a:rPr lang="en-US" sz="2000"/>
              <a:t>, la </a:t>
            </a:r>
            <a:r>
              <a:rPr lang="en-US" sz="2000" err="1"/>
              <a:t>enorme</a:t>
            </a:r>
            <a:r>
              <a:rPr lang="en-US" sz="2000"/>
              <a:t> </a:t>
            </a:r>
            <a:r>
              <a:rPr lang="en-US" sz="2000" err="1"/>
              <a:t>dificultad</a:t>
            </a:r>
            <a:r>
              <a:rPr lang="en-US" sz="2000"/>
              <a:t> para </a:t>
            </a:r>
            <a:r>
              <a:rPr lang="en-US" sz="2000" err="1"/>
              <a:t>venderlo</a:t>
            </a:r>
            <a:r>
              <a:rPr lang="en-US" sz="2000"/>
              <a:t> y </a:t>
            </a:r>
            <a:r>
              <a:rPr lang="en-US" sz="2000" err="1"/>
              <a:t>si</a:t>
            </a:r>
            <a:r>
              <a:rPr lang="en-US" sz="2000"/>
              <a:t> </a:t>
            </a:r>
            <a:r>
              <a:rPr lang="en-US" sz="2000" err="1"/>
              <a:t>pueden</a:t>
            </a:r>
            <a:r>
              <a:rPr lang="en-US" sz="2000"/>
              <a:t> </a:t>
            </a:r>
            <a:r>
              <a:rPr lang="en-US" sz="2000" err="1"/>
              <a:t>hacerlo</a:t>
            </a:r>
            <a:r>
              <a:rPr lang="en-US" sz="2000"/>
              <a:t> a un </a:t>
            </a:r>
            <a:r>
              <a:rPr lang="en-US" sz="2000" err="1"/>
              <a:t>precio</a:t>
            </a:r>
            <a:r>
              <a:rPr lang="en-US" sz="2000"/>
              <a:t> </a:t>
            </a:r>
            <a:r>
              <a:rPr lang="en-US" sz="2000" err="1"/>
              <a:t>muy</a:t>
            </a:r>
            <a:r>
              <a:rPr lang="en-US" sz="2000"/>
              <a:t> </a:t>
            </a:r>
            <a:r>
              <a:rPr lang="en-US" sz="2000" err="1"/>
              <a:t>reducido</a:t>
            </a:r>
            <a:r>
              <a:rPr lang="en-US" sz="2000"/>
              <a:t>. </a:t>
            </a:r>
          </a:p>
          <a:p>
            <a:pPr marL="0" indent="0">
              <a:buNone/>
            </a:pPr>
            <a:endParaRPr lang="en-US" sz="2000"/>
          </a:p>
        </p:txBody>
      </p:sp>
      <p:pic>
        <p:nvPicPr>
          <p:cNvPr id="5" name="Marcador de contenido 4" descr="Interfaz de usuario gráfica, Texto, Aplicación&#10;&#10;Descripción generada automáticamente">
            <a:extLst>
              <a:ext uri="{FF2B5EF4-FFF2-40B4-BE49-F238E27FC236}">
                <a16:creationId xmlns:a16="http://schemas.microsoft.com/office/drawing/2014/main" id="{EFFC98D4-B3E2-5246-9236-249EED721C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135" r="1" b="1"/>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250446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60000"/>
                <a:lumOff val="40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05C22-1D7D-3F4A-A516-BD524E4333D7}"/>
              </a:ext>
            </a:extLst>
          </p:cNvPr>
          <p:cNvSpPr>
            <a:spLocks noGrp="1"/>
          </p:cNvSpPr>
          <p:nvPr>
            <p:ph type="title"/>
          </p:nvPr>
        </p:nvSpPr>
        <p:spPr>
          <a:xfrm>
            <a:off x="680321" y="2063262"/>
            <a:ext cx="3739279" cy="2661052"/>
          </a:xfrm>
        </p:spPr>
        <p:txBody>
          <a:bodyPr>
            <a:normAutofit/>
          </a:bodyPr>
          <a:lstStyle/>
          <a:p>
            <a:pPr algn="just"/>
            <a:r>
              <a:rPr lang="es-AR" sz="2400">
                <a:solidFill>
                  <a:srgbClr val="FFFFFF"/>
                </a:solidFill>
              </a:rPr>
              <a:t>La legítima ampara a los ascendientes, descendientes y cónyuge sin consideración a otras razones fuera de la existencia del vínculo jurídico que los une.</a:t>
            </a:r>
          </a:p>
        </p:txBody>
      </p:sp>
      <p:sp>
        <p:nvSpPr>
          <p:cNvPr id="3" name="Marcador de contenido 2">
            <a:extLst>
              <a:ext uri="{FF2B5EF4-FFF2-40B4-BE49-F238E27FC236}">
                <a16:creationId xmlns:a16="http://schemas.microsoft.com/office/drawing/2014/main" id="{C8DB6C20-5BD5-0A42-B206-C14AC9A1003C}"/>
              </a:ext>
            </a:extLst>
          </p:cNvPr>
          <p:cNvSpPr>
            <a:spLocks noGrp="1"/>
          </p:cNvSpPr>
          <p:nvPr>
            <p:ph idx="1"/>
          </p:nvPr>
        </p:nvSpPr>
        <p:spPr>
          <a:xfrm>
            <a:off x="5287995" y="661106"/>
            <a:ext cx="6257362" cy="5503101"/>
          </a:xfrm>
        </p:spPr>
        <p:txBody>
          <a:bodyPr anchor="ctr">
            <a:normAutofit lnSpcReduction="10000"/>
          </a:bodyPr>
          <a:lstStyle/>
          <a:p>
            <a:pPr marL="0" indent="0" algn="just">
              <a:buNone/>
            </a:pPr>
            <a:r>
              <a:rPr lang="es-AR" sz="2000">
                <a:solidFill>
                  <a:srgbClr val="FFFFFF"/>
                </a:solidFill>
              </a:rPr>
              <a:t>Con repecto a la colación la ley deja de lado a los ascendientes, quienes no deben colacionar, pero tampoco pueden exigir colación.</a:t>
            </a:r>
          </a:p>
          <a:p>
            <a:pPr marL="0" indent="0">
              <a:buNone/>
            </a:pPr>
            <a:endParaRPr lang="es-AR" sz="2000">
              <a:solidFill>
                <a:srgbClr val="FFFFFF"/>
              </a:solidFill>
            </a:endParaRPr>
          </a:p>
          <a:p>
            <a:pPr marL="0" indent="0" algn="just">
              <a:buNone/>
            </a:pPr>
            <a:r>
              <a:rPr lang="es-AR" sz="2000">
                <a:solidFill>
                  <a:srgbClr val="FFFFFF"/>
                </a:solidFill>
              </a:rPr>
              <a:t>Con relacion a la legítima, los ascendientes son herederos forzosos, pero el orden sucesorio los excluye cuando hay descendientes, y puede suceder que los ascendientes necesiten protección, no así los descendientes que pueden gozar de una buena situación economica. </a:t>
            </a:r>
          </a:p>
          <a:p>
            <a:pPr marL="0" indent="0" algn="just">
              <a:buNone/>
            </a:pPr>
            <a:r>
              <a:rPr lang="es-AR" sz="2000">
                <a:solidFill>
                  <a:srgbClr val="FFFFFF"/>
                </a:solidFill>
              </a:rPr>
              <a:t>¿Dónde queda entonces la protección patrimonial de la familia? ¿O acaso los ascendientes en algunos casos son familia y merecedores de protección patrimonial y en otros casos no lo son?</a:t>
            </a:r>
          </a:p>
          <a:p>
            <a:pPr marL="0" indent="0" algn="just">
              <a:buNone/>
            </a:pPr>
            <a:r>
              <a:rPr lang="es-AR" sz="2000">
                <a:solidFill>
                  <a:srgbClr val="FFFFFF"/>
                </a:solidFill>
              </a:rPr>
              <a:t>Con esto se quiere señalar la fragilidad de algunos enunciados genéricos sobre la protección de la familia en lo patrimonial, que dejan otros aspectos sin  considerar manteniendo la discusión en un rigor lógico que no atiende en todos los casos algunas razones de mayor justicia. </a:t>
            </a:r>
          </a:p>
        </p:txBody>
      </p:sp>
    </p:spTree>
    <p:extLst>
      <p:ext uri="{BB962C8B-B14F-4D97-AF65-F5344CB8AC3E}">
        <p14:creationId xmlns:p14="http://schemas.microsoft.com/office/powerpoint/2010/main" val="2418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lumOff val="5000"/>
              </a:schemeClr>
            </a:gs>
            <a:gs pos="50000">
              <a:schemeClr val="accent1">
                <a:lumMod val="75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Imagen 7" descr="Dibujo de una persona&#10;&#10;Descripción generada automáticamente con confianza baja">
            <a:extLst>
              <a:ext uri="{FF2B5EF4-FFF2-40B4-BE49-F238E27FC236}">
                <a16:creationId xmlns:a16="http://schemas.microsoft.com/office/drawing/2014/main" id="{3C1D383D-59F2-B64F-8266-5CCCBAF4BF5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453" r="27856" b="-2"/>
          <a:stretch/>
        </p:blipFill>
        <p:spPr>
          <a:xfrm>
            <a:off x="7547810" y="10"/>
            <a:ext cx="4641013" cy="6856310"/>
          </a:xfrm>
          <a:prstGeom prst="rect">
            <a:avLst/>
          </a:prstGeom>
          <a:ln>
            <a:noFill/>
          </a:ln>
          <a:effectLst/>
        </p:spPr>
      </p:pic>
      <p:sp>
        <p:nvSpPr>
          <p:cNvPr id="19" name="Rectangle 18">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FA1F7E6-2F22-6C49-8153-CEF31688D0F8}"/>
              </a:ext>
            </a:extLst>
          </p:cNvPr>
          <p:cNvSpPr>
            <a:spLocks noGrp="1"/>
          </p:cNvSpPr>
          <p:nvPr>
            <p:ph type="title"/>
          </p:nvPr>
        </p:nvSpPr>
        <p:spPr>
          <a:xfrm>
            <a:off x="680321" y="753228"/>
            <a:ext cx="7087552" cy="1080938"/>
          </a:xfrm>
        </p:spPr>
        <p:txBody>
          <a:bodyPr>
            <a:normAutofit/>
          </a:bodyPr>
          <a:lstStyle/>
          <a:p>
            <a:r>
              <a:rPr lang="es-AR"/>
              <a:t>DONACIONES A LOS DESCENDIENTES</a:t>
            </a:r>
          </a:p>
        </p:txBody>
      </p:sp>
      <p:pic>
        <p:nvPicPr>
          <p:cNvPr id="21" name="Picture 20">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Content Placeholder 9">
            <a:extLst>
              <a:ext uri="{FF2B5EF4-FFF2-40B4-BE49-F238E27FC236}">
                <a16:creationId xmlns:a16="http://schemas.microsoft.com/office/drawing/2014/main" id="{B6AC2A8F-629B-4E10-8B17-E274BE0770C8}"/>
              </a:ext>
            </a:extLst>
          </p:cNvPr>
          <p:cNvSpPr>
            <a:spLocks noGrp="1"/>
          </p:cNvSpPr>
          <p:nvPr>
            <p:ph idx="1"/>
          </p:nvPr>
        </p:nvSpPr>
        <p:spPr>
          <a:xfrm>
            <a:off x="680321" y="2336873"/>
            <a:ext cx="6423211" cy="3599316"/>
          </a:xfrm>
        </p:spPr>
        <p:txBody>
          <a:bodyPr>
            <a:normAutofit/>
          </a:bodyPr>
          <a:lstStyle/>
          <a:p>
            <a:pPr algn="just"/>
            <a:r>
              <a:rPr lang="en-US" sz="2000" dirty="0"/>
              <a:t>Si bien la </a:t>
            </a:r>
            <a:r>
              <a:rPr lang="en-US" sz="2000" dirty="0" err="1"/>
              <a:t>nueva</a:t>
            </a:r>
            <a:r>
              <a:rPr lang="en-US" sz="2000" dirty="0"/>
              <a:t> </a:t>
            </a:r>
            <a:r>
              <a:rPr lang="en-US" sz="2000" dirty="0" err="1"/>
              <a:t>norma</a:t>
            </a:r>
            <a:r>
              <a:rPr lang="en-US" sz="2000" dirty="0"/>
              <a:t>  del art. 2386, </a:t>
            </a:r>
            <a:r>
              <a:rPr lang="en-US" sz="2000" dirty="0" err="1"/>
              <a:t>según</a:t>
            </a:r>
            <a:r>
              <a:rPr lang="en-US" sz="2000" dirty="0"/>
              <a:t> la Ley 27.587 </a:t>
            </a:r>
            <a:r>
              <a:rPr lang="en-US" sz="2000" dirty="0" err="1"/>
              <a:t>incluye</a:t>
            </a:r>
            <a:r>
              <a:rPr lang="en-US" sz="2000" dirty="0"/>
              <a:t> al </a:t>
            </a:r>
            <a:r>
              <a:rPr lang="en-US" sz="2000" dirty="0" err="1"/>
              <a:t>cónyuge</a:t>
            </a:r>
            <a:r>
              <a:rPr lang="en-US" sz="2000" dirty="0"/>
              <a:t> y </a:t>
            </a:r>
            <a:r>
              <a:rPr lang="en-US" sz="2000" dirty="0" err="1"/>
              <a:t>excluye</a:t>
            </a:r>
            <a:r>
              <a:rPr lang="en-US" sz="2000" dirty="0"/>
              <a:t> al </a:t>
            </a:r>
            <a:r>
              <a:rPr lang="en-US" sz="2000" dirty="0" err="1"/>
              <a:t>ascendiente</a:t>
            </a:r>
            <a:r>
              <a:rPr lang="en-US" sz="2000" dirty="0"/>
              <a:t>, </a:t>
            </a:r>
            <a:r>
              <a:rPr lang="en-US" sz="2000" dirty="0" err="1"/>
              <a:t>nos</a:t>
            </a:r>
            <a:r>
              <a:rPr lang="en-US" sz="2000" dirty="0"/>
              <a:t> </a:t>
            </a:r>
            <a:r>
              <a:rPr lang="en-US" sz="2000" dirty="0" err="1"/>
              <a:t>limitamos</a:t>
            </a:r>
            <a:r>
              <a:rPr lang="en-US" sz="2000" dirty="0"/>
              <a:t> a los </a:t>
            </a:r>
            <a:r>
              <a:rPr lang="en-US" sz="2000" dirty="0" err="1"/>
              <a:t>descendientes</a:t>
            </a:r>
            <a:r>
              <a:rPr lang="en-US" sz="2000" dirty="0"/>
              <a:t> </a:t>
            </a:r>
            <a:r>
              <a:rPr lang="en-US" sz="2000" dirty="0" err="1"/>
              <a:t>porque</a:t>
            </a:r>
            <a:r>
              <a:rPr lang="en-US" sz="2000" dirty="0"/>
              <a:t> las </a:t>
            </a:r>
            <a:r>
              <a:rPr lang="en-US" sz="2000" dirty="0" err="1"/>
              <a:t>donaciones</a:t>
            </a:r>
            <a:r>
              <a:rPr lang="en-US" sz="2000" dirty="0"/>
              <a:t> al </a:t>
            </a:r>
            <a:r>
              <a:rPr lang="en-US" sz="2000" dirty="0" err="1"/>
              <a:t>cónyuge</a:t>
            </a:r>
            <a:r>
              <a:rPr lang="en-US" sz="2000" dirty="0"/>
              <a:t> solo </a:t>
            </a:r>
            <a:r>
              <a:rPr lang="en-US" sz="2000" dirty="0" err="1"/>
              <a:t>están</a:t>
            </a:r>
            <a:r>
              <a:rPr lang="en-US" sz="2000" dirty="0"/>
              <a:t> </a:t>
            </a:r>
            <a:r>
              <a:rPr lang="en-US" sz="2000" dirty="0" err="1"/>
              <a:t>permitidas</a:t>
            </a:r>
            <a:r>
              <a:rPr lang="en-US" sz="2000" dirty="0"/>
              <a:t> </a:t>
            </a:r>
            <a:r>
              <a:rPr lang="en-US" sz="2000" dirty="0" err="1"/>
              <a:t>si</a:t>
            </a:r>
            <a:r>
              <a:rPr lang="en-US" sz="2000" dirty="0"/>
              <a:t> </a:t>
            </a:r>
            <a:r>
              <a:rPr lang="en-US" sz="2000" dirty="0" err="1"/>
              <a:t>están</a:t>
            </a:r>
            <a:r>
              <a:rPr lang="en-US" sz="2000" dirty="0"/>
              <a:t> </a:t>
            </a:r>
            <a:r>
              <a:rPr lang="en-US" sz="2000" dirty="0" err="1"/>
              <a:t>regidos</a:t>
            </a:r>
            <a:r>
              <a:rPr lang="en-US" sz="2000" dirty="0"/>
              <a:t> por el </a:t>
            </a:r>
            <a:r>
              <a:rPr lang="en-US" sz="2000" dirty="0" err="1"/>
              <a:t>régimen</a:t>
            </a:r>
            <a:r>
              <a:rPr lang="en-US" sz="2000" dirty="0"/>
              <a:t> de </a:t>
            </a:r>
            <a:r>
              <a:rPr lang="en-US" sz="2000" dirty="0" err="1"/>
              <a:t>separación</a:t>
            </a:r>
            <a:r>
              <a:rPr lang="en-US" sz="2000" dirty="0"/>
              <a:t> de </a:t>
            </a:r>
            <a:r>
              <a:rPr lang="en-US" sz="2000" dirty="0" err="1"/>
              <a:t>bienes</a:t>
            </a:r>
            <a:r>
              <a:rPr lang="en-US" sz="2000" dirty="0"/>
              <a:t>, dada la </a:t>
            </a:r>
            <a:r>
              <a:rPr lang="en-US" sz="2000" dirty="0" err="1"/>
              <a:t>prohibición</a:t>
            </a:r>
            <a:r>
              <a:rPr lang="en-US" sz="2000" dirty="0"/>
              <a:t> de </a:t>
            </a:r>
            <a:r>
              <a:rPr lang="en-US" sz="2000" dirty="0" err="1"/>
              <a:t>contratar</a:t>
            </a:r>
            <a:r>
              <a:rPr lang="en-US" sz="2000" dirty="0"/>
              <a:t> de los </a:t>
            </a:r>
            <a:r>
              <a:rPr lang="en-US" sz="2000" dirty="0" err="1"/>
              <a:t>cónyuges</a:t>
            </a:r>
            <a:r>
              <a:rPr lang="en-US" sz="2000" dirty="0"/>
              <a:t> entre </a:t>
            </a:r>
            <a:r>
              <a:rPr lang="en-US" sz="2000" dirty="0" err="1"/>
              <a:t>sí</a:t>
            </a:r>
            <a:r>
              <a:rPr lang="en-US" sz="2000" dirty="0"/>
              <a:t> </a:t>
            </a:r>
            <a:r>
              <a:rPr lang="en-US" sz="2000" dirty="0" err="1"/>
              <a:t>estando</a:t>
            </a:r>
            <a:r>
              <a:rPr lang="en-US" sz="2000" dirty="0"/>
              <a:t> bajo el </a:t>
            </a:r>
            <a:r>
              <a:rPr lang="en-US" sz="2000" dirty="0" err="1"/>
              <a:t>régimen</a:t>
            </a:r>
            <a:r>
              <a:rPr lang="en-US" sz="2000" dirty="0"/>
              <a:t> de </a:t>
            </a:r>
            <a:r>
              <a:rPr lang="en-US" sz="2000" dirty="0" err="1"/>
              <a:t>comunidad</a:t>
            </a:r>
            <a:r>
              <a:rPr lang="en-US" sz="2000" dirty="0"/>
              <a:t> de </a:t>
            </a:r>
            <a:r>
              <a:rPr lang="en-US" sz="2000" dirty="0" err="1"/>
              <a:t>bienes</a:t>
            </a:r>
            <a:r>
              <a:rPr lang="en-US" sz="2000" dirty="0"/>
              <a:t> </a:t>
            </a:r>
            <a:r>
              <a:rPr lang="en-US" sz="2000" dirty="0" err="1"/>
              <a:t>según</a:t>
            </a:r>
            <a:r>
              <a:rPr lang="en-US" sz="2000" dirty="0"/>
              <a:t> el art. 1002 </a:t>
            </a:r>
            <a:r>
              <a:rPr lang="en-US" sz="2000" dirty="0" err="1"/>
              <a:t>inc</a:t>
            </a:r>
            <a:r>
              <a:rPr lang="en-US" sz="2000" dirty="0"/>
              <a:t> d.</a:t>
            </a:r>
          </a:p>
        </p:txBody>
      </p:sp>
    </p:spTree>
    <p:extLst>
      <p:ext uri="{BB962C8B-B14F-4D97-AF65-F5344CB8AC3E}">
        <p14:creationId xmlns:p14="http://schemas.microsoft.com/office/powerpoint/2010/main" val="65408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4A8AE-38F4-D145-8047-52F2E7E1E3D0}"/>
              </a:ext>
            </a:extLst>
          </p:cNvPr>
          <p:cNvSpPr>
            <a:spLocks noGrp="1"/>
          </p:cNvSpPr>
          <p:nvPr>
            <p:ph type="title"/>
          </p:nvPr>
        </p:nvSpPr>
        <p:spPr>
          <a:xfrm>
            <a:off x="743533" y="2213517"/>
            <a:ext cx="3739279" cy="2661052"/>
          </a:xfrm>
        </p:spPr>
        <p:txBody>
          <a:bodyPr>
            <a:normAutofit/>
          </a:bodyPr>
          <a:lstStyle/>
          <a:p>
            <a:pPr algn="just"/>
            <a:r>
              <a:rPr lang="es-AR">
                <a:solidFill>
                  <a:srgbClr val="FFFFFF"/>
                </a:solidFill>
              </a:rPr>
              <a:t>La práctica de la donación a los descendientes ha estado arraigada en nuestro país</a:t>
            </a:r>
          </a:p>
        </p:txBody>
      </p:sp>
      <p:sp>
        <p:nvSpPr>
          <p:cNvPr id="3" name="Marcador de contenido 2">
            <a:extLst>
              <a:ext uri="{FF2B5EF4-FFF2-40B4-BE49-F238E27FC236}">
                <a16:creationId xmlns:a16="http://schemas.microsoft.com/office/drawing/2014/main" id="{89BF9402-00EA-D84A-90D7-3A6E42AE3549}"/>
              </a:ext>
            </a:extLst>
          </p:cNvPr>
          <p:cNvSpPr>
            <a:spLocks noGrp="1"/>
          </p:cNvSpPr>
          <p:nvPr>
            <p:ph idx="1"/>
          </p:nvPr>
        </p:nvSpPr>
        <p:spPr>
          <a:xfrm>
            <a:off x="5287995" y="661106"/>
            <a:ext cx="6257362" cy="5503101"/>
          </a:xfrm>
        </p:spPr>
        <p:txBody>
          <a:bodyPr anchor="ctr">
            <a:normAutofit lnSpcReduction="10000"/>
          </a:bodyPr>
          <a:lstStyle/>
          <a:p>
            <a:pPr algn="just"/>
            <a:r>
              <a:rPr lang="es-AR" sz="2000">
                <a:solidFill>
                  <a:srgbClr val="FFFFFF"/>
                </a:solidFill>
              </a:rPr>
              <a:t>Desde la entrada en vigencia del Código Civil de Vélez Sarsfield el 1º de enero de 1871, no constituyeron obstáculo alguno a la circulación de los bienes puesto que las mismas no fueron cuestionadas.</a:t>
            </a:r>
          </a:p>
          <a:p>
            <a:pPr algn="just"/>
            <a:r>
              <a:rPr lang="es-AR" sz="2000">
                <a:solidFill>
                  <a:srgbClr val="FFFFFF"/>
                </a:solidFill>
              </a:rPr>
              <a:t>Si bien el art. 1830 del Código Civil consideraba donación inoficiosa aquella cuyo valor excede en la parte en la parte que el donante podía disponer y remitía a las normas sobre sucesiones del Libro IV de dicho código, en el que se reglamentó la colación y la legítima, se entendió que las donaciones a los descendientes, en cuanto a los herederos forzosos, estaban sujetas a colación.</a:t>
            </a:r>
          </a:p>
          <a:p>
            <a:pPr algn="just"/>
            <a:r>
              <a:rPr lang="es-AR" sz="2000">
                <a:solidFill>
                  <a:srgbClr val="FFFFFF"/>
                </a:solidFill>
              </a:rPr>
              <a:t>Esto es importante porque la colación implica incorporar el valor de lo donado, cuando se procduce el reclamo del coheredero a su coheredero, sin que tal acción trascienda a los futuros adquirentes a título oneroso del bien donado.</a:t>
            </a:r>
          </a:p>
        </p:txBody>
      </p:sp>
    </p:spTree>
    <p:extLst>
      <p:ext uri="{BB962C8B-B14F-4D97-AF65-F5344CB8AC3E}">
        <p14:creationId xmlns:p14="http://schemas.microsoft.com/office/powerpoint/2010/main" val="377810730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7" name="Rectangle 46">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1" name="Content Placeholder 21">
            <a:extLst>
              <a:ext uri="{FF2B5EF4-FFF2-40B4-BE49-F238E27FC236}">
                <a16:creationId xmlns:a16="http://schemas.microsoft.com/office/drawing/2014/main" id="{EC8E8F45-F6A0-445B-9AB7-35F80A31CDCB}"/>
              </a:ext>
            </a:extLst>
          </p:cNvPr>
          <p:cNvSpPr>
            <a:spLocks noGrp="1"/>
          </p:cNvSpPr>
          <p:nvPr>
            <p:ph idx="1"/>
          </p:nvPr>
        </p:nvSpPr>
        <p:spPr>
          <a:xfrm>
            <a:off x="680322" y="2336873"/>
            <a:ext cx="5041628" cy="3599316"/>
          </a:xfrm>
        </p:spPr>
        <p:txBody>
          <a:bodyPr>
            <a:normAutofit/>
          </a:bodyPr>
          <a:lstStyle/>
          <a:p>
            <a:pPr algn="just"/>
            <a:r>
              <a:rPr lang="en-US" sz="2000" dirty="0"/>
              <a:t>Los </a:t>
            </a:r>
            <a:r>
              <a:rPr lang="en-US" sz="2000" dirty="0" err="1"/>
              <a:t>pocos</a:t>
            </a:r>
            <a:r>
              <a:rPr lang="en-US" sz="2000" dirty="0"/>
              <a:t> </a:t>
            </a:r>
            <a:r>
              <a:rPr lang="en-US" sz="2000" dirty="0" err="1"/>
              <a:t>casos</a:t>
            </a:r>
            <a:r>
              <a:rPr lang="en-US" sz="2000" dirty="0"/>
              <a:t> que se </a:t>
            </a:r>
            <a:r>
              <a:rPr lang="en-US" sz="2000" dirty="0" err="1"/>
              <a:t>plantearon</a:t>
            </a:r>
            <a:r>
              <a:rPr lang="en-US" sz="2000" dirty="0"/>
              <a:t> no </a:t>
            </a:r>
            <a:r>
              <a:rPr lang="en-US" sz="2000" dirty="0" err="1"/>
              <a:t>fueron</a:t>
            </a:r>
            <a:r>
              <a:rPr lang="en-US" sz="2000" dirty="0"/>
              <a:t> </a:t>
            </a:r>
            <a:r>
              <a:rPr lang="en-US" sz="2000" dirty="0" err="1"/>
              <a:t>acciones</a:t>
            </a:r>
            <a:r>
              <a:rPr lang="en-US" sz="2000" dirty="0"/>
              <a:t> de </a:t>
            </a:r>
            <a:r>
              <a:rPr lang="en-US" sz="2000" dirty="0" err="1"/>
              <a:t>reducción</a:t>
            </a:r>
            <a:r>
              <a:rPr lang="en-US" sz="2000" dirty="0"/>
              <a:t> </a:t>
            </a:r>
            <a:r>
              <a:rPr lang="en-US" sz="2000" dirty="0" err="1"/>
              <a:t>sino</a:t>
            </a:r>
            <a:r>
              <a:rPr lang="en-US" sz="2000" dirty="0"/>
              <a:t> que se </a:t>
            </a:r>
            <a:r>
              <a:rPr lang="en-US" sz="2000" dirty="0" err="1"/>
              <a:t>relacionaron</a:t>
            </a:r>
            <a:r>
              <a:rPr lang="en-US" sz="2000" dirty="0"/>
              <a:t> con el </a:t>
            </a:r>
            <a:r>
              <a:rPr lang="en-US" sz="2000" dirty="0" err="1"/>
              <a:t>cumplimiento</a:t>
            </a:r>
            <a:r>
              <a:rPr lang="en-US" sz="2000" dirty="0"/>
              <a:t> de la </a:t>
            </a:r>
            <a:r>
              <a:rPr lang="en-US" sz="2000" dirty="0" err="1"/>
              <a:t>obligación</a:t>
            </a:r>
            <a:r>
              <a:rPr lang="en-US" sz="2000" dirty="0"/>
              <a:t> de </a:t>
            </a:r>
            <a:r>
              <a:rPr lang="en-US" sz="2000" dirty="0" err="1"/>
              <a:t>escriturar</a:t>
            </a:r>
            <a:r>
              <a:rPr lang="en-US" sz="2000" dirty="0"/>
              <a:t> </a:t>
            </a:r>
            <a:r>
              <a:rPr lang="en-US" sz="2000" dirty="0" err="1"/>
              <a:t>en</a:t>
            </a:r>
            <a:r>
              <a:rPr lang="en-US" sz="2000" dirty="0"/>
              <a:t> base a un </a:t>
            </a:r>
            <a:r>
              <a:rPr lang="en-US" sz="2000" dirty="0" err="1"/>
              <a:t>boleto</a:t>
            </a:r>
            <a:r>
              <a:rPr lang="en-US" sz="2000" dirty="0"/>
              <a:t> de </a:t>
            </a:r>
            <a:r>
              <a:rPr lang="en-US" sz="2000" dirty="0" err="1"/>
              <a:t>compraventa</a:t>
            </a:r>
            <a:r>
              <a:rPr lang="en-US" sz="2000" dirty="0"/>
              <a:t>, </a:t>
            </a:r>
            <a:r>
              <a:rPr lang="en-US" sz="2000" dirty="0" err="1"/>
              <a:t>existiendo</a:t>
            </a:r>
            <a:r>
              <a:rPr lang="en-US" sz="2000" dirty="0"/>
              <a:t> </a:t>
            </a:r>
            <a:r>
              <a:rPr lang="en-US" sz="2000" dirty="0" err="1"/>
              <a:t>en</a:t>
            </a:r>
            <a:r>
              <a:rPr lang="en-US" sz="2000" dirty="0"/>
              <a:t> los </a:t>
            </a:r>
            <a:r>
              <a:rPr lang="en-US" sz="2000" dirty="0" err="1"/>
              <a:t>antecedentes</a:t>
            </a:r>
            <a:r>
              <a:rPr lang="en-US" sz="2000" dirty="0"/>
              <a:t> una </a:t>
            </a:r>
            <a:r>
              <a:rPr lang="en-US" sz="2000" dirty="0" err="1"/>
              <a:t>donación</a:t>
            </a:r>
            <a:r>
              <a:rPr lang="en-US" sz="2000" dirty="0"/>
              <a:t> a favor de los </a:t>
            </a:r>
            <a:r>
              <a:rPr lang="en-US" sz="2000" dirty="0" err="1"/>
              <a:t>descendientes</a:t>
            </a:r>
            <a:r>
              <a:rPr lang="en-US" sz="2000" dirty="0"/>
              <a:t> o a favor de </a:t>
            </a:r>
            <a:r>
              <a:rPr lang="en-US" sz="2000" dirty="0" err="1"/>
              <a:t>terceros</a:t>
            </a:r>
            <a:r>
              <a:rPr lang="en-US" sz="2000" dirty="0"/>
              <a:t>.</a:t>
            </a:r>
          </a:p>
        </p:txBody>
      </p:sp>
      <p:pic>
        <p:nvPicPr>
          <p:cNvPr id="10" name="Imagen 9" descr="Imagen que contiene dispositivo, báscula, interior, tabla&#10;&#10;Descripción generada automáticamente">
            <a:extLst>
              <a:ext uri="{FF2B5EF4-FFF2-40B4-BE49-F238E27FC236}">
                <a16:creationId xmlns:a16="http://schemas.microsoft.com/office/drawing/2014/main" id="{00A24EE2-9619-B64F-8B71-10FAB38A98B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18" r="10316" b="-2"/>
          <a:stretch/>
        </p:blipFill>
        <p:spPr>
          <a:xfrm>
            <a:off x="6096000" y="10"/>
            <a:ext cx="6092823" cy="6856310"/>
          </a:xfrm>
          <a:prstGeom prst="rect">
            <a:avLst/>
          </a:prstGeom>
          <a:ln>
            <a:noFill/>
          </a:ln>
          <a:effectLst/>
        </p:spPr>
      </p:pic>
      <p:sp>
        <p:nvSpPr>
          <p:cNvPr id="50" name="Rectangle 49">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1CB12A2D-A581-0349-94BC-302105A1400C}"/>
              </a:ext>
            </a:extLst>
          </p:cNvPr>
          <p:cNvSpPr>
            <a:spLocks noGrp="1"/>
          </p:cNvSpPr>
          <p:nvPr>
            <p:ph type="title"/>
          </p:nvPr>
        </p:nvSpPr>
        <p:spPr>
          <a:xfrm>
            <a:off x="680321" y="753228"/>
            <a:ext cx="5041629" cy="1080938"/>
          </a:xfrm>
        </p:spPr>
        <p:txBody>
          <a:bodyPr>
            <a:normAutofit/>
          </a:bodyPr>
          <a:lstStyle/>
          <a:p>
            <a:r>
              <a:rPr lang="es-AR" sz="2500"/>
              <a:t>La cuestión en la jurisprudencia</a:t>
            </a:r>
            <a:br>
              <a:rPr lang="es-AR" sz="2500"/>
            </a:br>
            <a:endParaRPr lang="es-AR" sz="2500"/>
          </a:p>
        </p:txBody>
      </p:sp>
      <p:pic>
        <p:nvPicPr>
          <p:cNvPr id="52" name="Picture 51">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297734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4" name="Imagen 83" descr="Imagen que contiene edificio, tabla, frente, llenado&#10;&#10;Descripción generada automáticamente">
            <a:extLst>
              <a:ext uri="{FF2B5EF4-FFF2-40B4-BE49-F238E27FC236}">
                <a16:creationId xmlns:a16="http://schemas.microsoft.com/office/drawing/2014/main" id="{97EA37C8-D445-D649-94A6-1FF79D9EEA9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5285"/>
          <a:stretch/>
        </p:blipFill>
        <p:spPr>
          <a:xfrm>
            <a:off x="4644526" y="10"/>
            <a:ext cx="7552945" cy="6857990"/>
          </a:xfrm>
          <a:prstGeom prst="rect">
            <a:avLst/>
          </a:prstGeom>
          <a:ln>
            <a:noFill/>
          </a:ln>
          <a:effectLst/>
        </p:spPr>
      </p:pic>
      <p:sp>
        <p:nvSpPr>
          <p:cNvPr id="57" name="Título 56">
            <a:extLst>
              <a:ext uri="{FF2B5EF4-FFF2-40B4-BE49-F238E27FC236}">
                <a16:creationId xmlns:a16="http://schemas.microsoft.com/office/drawing/2014/main" id="{BC00167C-5433-1645-9A9B-6189E8C3CD4E}"/>
              </a:ext>
            </a:extLst>
          </p:cNvPr>
          <p:cNvSpPr>
            <a:spLocks noGrp="1"/>
          </p:cNvSpPr>
          <p:nvPr>
            <p:ph type="ctrTitle"/>
          </p:nvPr>
        </p:nvSpPr>
        <p:spPr>
          <a:xfrm>
            <a:off x="680322" y="2063262"/>
            <a:ext cx="3739278" cy="2661138"/>
          </a:xfrm>
        </p:spPr>
        <p:txBody>
          <a:bodyPr>
            <a:normAutofit/>
          </a:bodyPr>
          <a:lstStyle/>
          <a:p>
            <a:r>
              <a:rPr lang="es-AR" sz="3000"/>
              <a:t>El Congreso de la Nación ha sancionado con fecha 11 de noviembre de 2.020 la ley 27.587 </a:t>
            </a:r>
          </a:p>
        </p:txBody>
      </p:sp>
      <p:sp>
        <p:nvSpPr>
          <p:cNvPr id="64" name="Subtítulo 63">
            <a:extLst>
              <a:ext uri="{FF2B5EF4-FFF2-40B4-BE49-F238E27FC236}">
                <a16:creationId xmlns:a16="http://schemas.microsoft.com/office/drawing/2014/main" id="{8F4E2ACE-2DA0-7D4A-B684-3BA6ECE0C726}"/>
              </a:ext>
            </a:extLst>
          </p:cNvPr>
          <p:cNvSpPr>
            <a:spLocks noGrp="1"/>
          </p:cNvSpPr>
          <p:nvPr>
            <p:ph type="subTitle" idx="1"/>
          </p:nvPr>
        </p:nvSpPr>
        <p:spPr>
          <a:xfrm>
            <a:off x="680323" y="5101298"/>
            <a:ext cx="3739277" cy="1116622"/>
          </a:xfrm>
        </p:spPr>
        <p:txBody>
          <a:bodyPr>
            <a:normAutofit/>
          </a:bodyPr>
          <a:lstStyle/>
          <a:p>
            <a:r>
              <a:rPr lang="es-AR"/>
              <a:t>Promulgada por Decreto 1000/2020</a:t>
            </a:r>
          </a:p>
        </p:txBody>
      </p:sp>
    </p:spTree>
    <p:extLst>
      <p:ext uri="{BB962C8B-B14F-4D97-AF65-F5344CB8AC3E}">
        <p14:creationId xmlns:p14="http://schemas.microsoft.com/office/powerpoint/2010/main" val="4960165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88920-F835-4F45-B528-7929AF0F7288}"/>
              </a:ext>
            </a:extLst>
          </p:cNvPr>
          <p:cNvSpPr>
            <a:spLocks noGrp="1"/>
          </p:cNvSpPr>
          <p:nvPr>
            <p:ph type="title"/>
          </p:nvPr>
        </p:nvSpPr>
        <p:spPr>
          <a:xfrm>
            <a:off x="680321" y="2063262"/>
            <a:ext cx="3739279" cy="2661052"/>
          </a:xfrm>
        </p:spPr>
        <p:txBody>
          <a:bodyPr>
            <a:normAutofit/>
          </a:bodyPr>
          <a:lstStyle/>
          <a:p>
            <a:pPr algn="just"/>
            <a:r>
              <a:rPr lang="es-AR" sz="3400">
                <a:solidFill>
                  <a:srgbClr val="FFFFFF"/>
                </a:solidFill>
              </a:rPr>
              <a:t>“Escary c/Pietranera” 11 de junio de 1.912 JA año III, agosto de 1920 nº31</a:t>
            </a:r>
          </a:p>
        </p:txBody>
      </p:sp>
      <p:sp>
        <p:nvSpPr>
          <p:cNvPr id="3" name="Marcador de contenido 2">
            <a:extLst>
              <a:ext uri="{FF2B5EF4-FFF2-40B4-BE49-F238E27FC236}">
                <a16:creationId xmlns:a16="http://schemas.microsoft.com/office/drawing/2014/main" id="{1A38E632-6E27-7E48-8812-9E18E532D5DF}"/>
              </a:ext>
            </a:extLst>
          </p:cNvPr>
          <p:cNvSpPr>
            <a:spLocks noGrp="1"/>
          </p:cNvSpPr>
          <p:nvPr>
            <p:ph idx="1"/>
          </p:nvPr>
        </p:nvSpPr>
        <p:spPr>
          <a:xfrm>
            <a:off x="5287995" y="661106"/>
            <a:ext cx="6257362" cy="5503101"/>
          </a:xfrm>
        </p:spPr>
        <p:txBody>
          <a:bodyPr anchor="ctr">
            <a:normAutofit fontScale="92500" lnSpcReduction="20000"/>
          </a:bodyPr>
          <a:lstStyle/>
          <a:p>
            <a:pPr algn="just"/>
            <a:r>
              <a:rPr lang="es-AR" sz="2000" dirty="0">
                <a:solidFill>
                  <a:srgbClr val="FFFFFF"/>
                </a:solidFill>
              </a:rPr>
              <a:t>La Cámara resuelve que tiene derecho el demandado, Tancredi Pietranea a negarse a escriturar, no porque exista una donación en su antecedente, sino porque “resultando del mismo título que el donante tiene una hija que pudiera haber sido perjudicada en su legítima… no puede afirmarse que se trate de un título inatacable atenta la disposición del art. 3955 del Código Civil¨(voto del Dr. Zapiola).</a:t>
            </a:r>
          </a:p>
          <a:p>
            <a:pPr algn="just"/>
            <a:r>
              <a:rPr lang="es-AR" sz="2000" dirty="0">
                <a:solidFill>
                  <a:srgbClr val="FFFFFF"/>
                </a:solidFill>
              </a:rPr>
              <a:t>En el voto de la mayoría se reconoce que el art. 3477 rige las donaciones a herederos forzosos que son sólo colacionables y aplica el art. 3955 con respecto a terceros; pero considerando que del mismo título surge la existencia de una hija del donante hace lugar a la negativa del accionado.</a:t>
            </a:r>
          </a:p>
          <a:p>
            <a:pPr algn="just"/>
            <a:r>
              <a:rPr lang="es-AR" sz="2000" dirty="0">
                <a:solidFill>
                  <a:srgbClr val="FFFFFF"/>
                </a:solidFill>
              </a:rPr>
              <a:t>La minoría no acepta esta acción reipersecutoria. Sostiene que existe una acción personal del legitimario contra el tercero, pero no respecto del bien, sino respecto de los valores que exceden la legítima. Sostiene que el art. 3450 no acuerda acción al heredero para reivindicar sino hasta la concurrencia de su parte, siendo el interés la medida de la acción (del voto del Dr.Helguera)</a:t>
            </a:r>
          </a:p>
        </p:txBody>
      </p:sp>
    </p:spTree>
    <p:extLst>
      <p:ext uri="{BB962C8B-B14F-4D97-AF65-F5344CB8AC3E}">
        <p14:creationId xmlns:p14="http://schemas.microsoft.com/office/powerpoint/2010/main" val="3493478636"/>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B8AD9-A089-7647-9CBA-9B311D0C0E2E}"/>
              </a:ext>
            </a:extLst>
          </p:cNvPr>
          <p:cNvSpPr>
            <a:spLocks noGrp="1"/>
          </p:cNvSpPr>
          <p:nvPr>
            <p:ph type="title"/>
          </p:nvPr>
        </p:nvSpPr>
        <p:spPr>
          <a:xfrm>
            <a:off x="680321" y="753228"/>
            <a:ext cx="4136123" cy="1080938"/>
          </a:xfrm>
        </p:spPr>
        <p:txBody>
          <a:bodyPr>
            <a:normAutofit/>
          </a:bodyPr>
          <a:lstStyle/>
          <a:p>
            <a:endParaRPr lang="es-AR" sz="2400"/>
          </a:p>
        </p:txBody>
      </p:sp>
      <p:sp>
        <p:nvSpPr>
          <p:cNvPr id="23" name="Content Placeholder 22">
            <a:extLst>
              <a:ext uri="{FF2B5EF4-FFF2-40B4-BE49-F238E27FC236}">
                <a16:creationId xmlns:a16="http://schemas.microsoft.com/office/drawing/2014/main" id="{0153205F-70A0-4765-B5BA-A2A77C7232E9}"/>
              </a:ext>
            </a:extLst>
          </p:cNvPr>
          <p:cNvSpPr>
            <a:spLocks noGrp="1"/>
          </p:cNvSpPr>
          <p:nvPr>
            <p:ph idx="1"/>
          </p:nvPr>
        </p:nvSpPr>
        <p:spPr>
          <a:xfrm>
            <a:off x="680321" y="2336872"/>
            <a:ext cx="4136123" cy="3881047"/>
          </a:xfrm>
          <a:gradFill>
            <a:gsLst>
              <a:gs pos="0">
                <a:schemeClr val="bg1"/>
              </a:gs>
              <a:gs pos="46000">
                <a:schemeClr val="accent2">
                  <a:lumMod val="95000"/>
                  <a:lumOff val="5000"/>
                </a:schemeClr>
              </a:gs>
              <a:gs pos="100000">
                <a:schemeClr val="accent2">
                  <a:lumMod val="60000"/>
                </a:schemeClr>
              </a:gs>
            </a:gsLst>
            <a:path path="circle">
              <a:fillToRect l="50000" t="130000" r="50000" b="-30000"/>
            </a:path>
          </a:gradFill>
        </p:spPr>
        <p:txBody>
          <a:bodyPr>
            <a:noAutofit/>
          </a:bodyPr>
          <a:lstStyle/>
          <a:p>
            <a:pPr algn="just"/>
            <a:r>
              <a:rPr lang="en-US" sz="2800" dirty="0" err="1"/>
              <a:t>Esta</a:t>
            </a:r>
            <a:r>
              <a:rPr lang="en-US" sz="2800" dirty="0"/>
              <a:t> </a:t>
            </a:r>
            <a:r>
              <a:rPr lang="en-US" sz="2800" dirty="0" err="1"/>
              <a:t>distinción</a:t>
            </a:r>
            <a:r>
              <a:rPr lang="en-US" sz="2800" dirty="0"/>
              <a:t> entre las </a:t>
            </a:r>
            <a:r>
              <a:rPr lang="en-US" sz="2800" dirty="0" err="1"/>
              <a:t>donaciones</a:t>
            </a:r>
            <a:r>
              <a:rPr lang="en-US" sz="2800" dirty="0"/>
              <a:t> a </a:t>
            </a:r>
            <a:r>
              <a:rPr lang="en-US" sz="2800" dirty="0" err="1"/>
              <a:t>herederos</a:t>
            </a:r>
            <a:r>
              <a:rPr lang="en-US" sz="2800" dirty="0"/>
              <a:t> </a:t>
            </a:r>
            <a:r>
              <a:rPr lang="en-US" sz="2800" dirty="0" err="1"/>
              <a:t>forzosos</a:t>
            </a:r>
            <a:r>
              <a:rPr lang="en-US" sz="2800" dirty="0"/>
              <a:t> y las </a:t>
            </a:r>
            <a:r>
              <a:rPr lang="en-US" sz="2800" dirty="0" err="1"/>
              <a:t>donaciones</a:t>
            </a:r>
            <a:r>
              <a:rPr lang="en-US" sz="2800" dirty="0"/>
              <a:t> a </a:t>
            </a:r>
            <a:r>
              <a:rPr lang="en-US" sz="2800" dirty="0" err="1"/>
              <a:t>terceros</a:t>
            </a:r>
            <a:r>
              <a:rPr lang="en-US" sz="2800" dirty="0"/>
              <a:t>, </a:t>
            </a:r>
            <a:r>
              <a:rPr lang="en-US" sz="2800" dirty="0" err="1"/>
              <a:t>colacionables</a:t>
            </a:r>
            <a:r>
              <a:rPr lang="en-US" sz="2800" dirty="0"/>
              <a:t> las </a:t>
            </a:r>
            <a:r>
              <a:rPr lang="en-US" sz="2800" dirty="0" err="1"/>
              <a:t>primeras</a:t>
            </a:r>
            <a:r>
              <a:rPr lang="en-US" sz="2800" dirty="0"/>
              <a:t> y </a:t>
            </a:r>
            <a:r>
              <a:rPr lang="en-US" sz="2800" dirty="0" err="1"/>
              <a:t>reducibles</a:t>
            </a:r>
            <a:r>
              <a:rPr lang="en-US" sz="2800" dirty="0"/>
              <a:t> las </a:t>
            </a:r>
            <a:r>
              <a:rPr lang="en-US" sz="2800" dirty="0" err="1"/>
              <a:t>últimas</a:t>
            </a:r>
            <a:r>
              <a:rPr lang="en-US" sz="2800" dirty="0"/>
              <a:t>, se </a:t>
            </a:r>
            <a:r>
              <a:rPr lang="en-US" sz="2800" dirty="0" err="1"/>
              <a:t>sostuvo</a:t>
            </a:r>
            <a:r>
              <a:rPr lang="en-US" sz="2800" dirty="0"/>
              <a:t> </a:t>
            </a:r>
            <a:r>
              <a:rPr lang="en-US" sz="2800" dirty="0" err="1"/>
              <a:t>en</a:t>
            </a:r>
            <a:r>
              <a:rPr lang="en-US" sz="2800" dirty="0"/>
              <a:t> la </a:t>
            </a:r>
            <a:r>
              <a:rPr lang="en-US" sz="2800" dirty="0" err="1"/>
              <a:t>jurisprudencia</a:t>
            </a:r>
            <a:r>
              <a:rPr lang="en-US" sz="2800" dirty="0"/>
              <a:t> por </a:t>
            </a:r>
            <a:r>
              <a:rPr lang="en-US" sz="2800" dirty="0" err="1"/>
              <a:t>más</a:t>
            </a:r>
            <a:r>
              <a:rPr lang="en-US" sz="2800" dirty="0"/>
              <a:t> de </a:t>
            </a:r>
            <a:r>
              <a:rPr lang="en-US" sz="2800" dirty="0" err="1"/>
              <a:t>cien</a:t>
            </a:r>
            <a:r>
              <a:rPr lang="en-US" sz="2800" dirty="0"/>
              <a:t> </a:t>
            </a:r>
            <a:r>
              <a:rPr lang="en-US" sz="2800" dirty="0" err="1"/>
              <a:t>años</a:t>
            </a:r>
            <a:r>
              <a:rPr lang="en-US" sz="2800" dirty="0"/>
              <a:t>. </a:t>
            </a:r>
          </a:p>
        </p:txBody>
      </p:sp>
      <p:pic>
        <p:nvPicPr>
          <p:cNvPr id="8" name="Marcador de contenido 7" descr="Imagen que contiene báscula, dispositivo, interior, lámpara&#10;&#10;Descripción generada automáticamente">
            <a:extLst>
              <a:ext uri="{FF2B5EF4-FFF2-40B4-BE49-F238E27FC236}">
                <a16:creationId xmlns:a16="http://schemas.microsoft.com/office/drawing/2014/main" id="{1E93A8A1-4D66-9A45-985E-61842652CB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121" b="11767"/>
          <a:stretch/>
        </p:blipFill>
        <p:spPr>
          <a:xfrm>
            <a:off x="5338643" y="609600"/>
            <a:ext cx="6178028" cy="560832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08484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3000">
              <a:schemeClr val="bg2">
                <a:lumMod val="75000"/>
              </a:schemeClr>
            </a:gs>
            <a:gs pos="69000">
              <a:schemeClr val="accent2">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87CF5-1F23-A142-87CC-0F75F3FA18C7}"/>
              </a:ext>
            </a:extLst>
          </p:cNvPr>
          <p:cNvSpPr>
            <a:spLocks noGrp="1"/>
          </p:cNvSpPr>
          <p:nvPr>
            <p:ph type="title"/>
          </p:nvPr>
        </p:nvSpPr>
        <p:spPr>
          <a:xfrm>
            <a:off x="680321" y="2063262"/>
            <a:ext cx="3739279" cy="2661052"/>
          </a:xfrm>
        </p:spPr>
        <p:txBody>
          <a:bodyPr>
            <a:normAutofit/>
          </a:bodyPr>
          <a:lstStyle/>
          <a:p>
            <a:pPr algn="just"/>
            <a:r>
              <a:rPr lang="es-AR" sz="2400">
                <a:solidFill>
                  <a:srgbClr val="FFFFFF"/>
                </a:solidFill>
              </a:rPr>
              <a:t>“Apeceche c/ Navarro Viola”, 23 de setiembre de 1.954</a:t>
            </a:r>
          </a:p>
        </p:txBody>
      </p:sp>
      <p:sp>
        <p:nvSpPr>
          <p:cNvPr id="3" name="Marcador de contenido 2">
            <a:extLst>
              <a:ext uri="{FF2B5EF4-FFF2-40B4-BE49-F238E27FC236}">
                <a16:creationId xmlns:a16="http://schemas.microsoft.com/office/drawing/2014/main" id="{D31A9763-762E-FD4C-A151-2D8AC24F7F71}"/>
              </a:ext>
            </a:extLst>
          </p:cNvPr>
          <p:cNvSpPr>
            <a:spLocks noGrp="1"/>
          </p:cNvSpPr>
          <p:nvPr>
            <p:ph idx="1"/>
          </p:nvPr>
        </p:nvSpPr>
        <p:spPr>
          <a:xfrm>
            <a:off x="5287995" y="661106"/>
            <a:ext cx="6257362" cy="5503101"/>
          </a:xfrm>
        </p:spPr>
        <p:txBody>
          <a:bodyPr anchor="ctr">
            <a:normAutofit/>
          </a:bodyPr>
          <a:lstStyle/>
          <a:p>
            <a:pPr algn="just"/>
            <a:endParaRPr lang="es-AR" sz="2000" dirty="0">
              <a:solidFill>
                <a:srgbClr val="FFFFFF"/>
              </a:solidFill>
            </a:endParaRPr>
          </a:p>
          <a:p>
            <a:pPr algn="just"/>
            <a:endParaRPr lang="es-AR" sz="2000" dirty="0">
              <a:solidFill>
                <a:srgbClr val="FFFFFF"/>
              </a:solidFill>
            </a:endParaRPr>
          </a:p>
          <a:p>
            <a:pPr algn="just"/>
            <a:endParaRPr lang="es-AR" sz="2000" dirty="0">
              <a:solidFill>
                <a:srgbClr val="FFFFFF"/>
              </a:solidFill>
            </a:endParaRPr>
          </a:p>
          <a:p>
            <a:pPr algn="just"/>
            <a:r>
              <a:rPr lang="es-AR" sz="2000" dirty="0">
                <a:solidFill>
                  <a:srgbClr val="FFFFFF"/>
                </a:solidFill>
              </a:rPr>
              <a:t>El comprador se niega a escriturar por existir donación de madre a hija en el antecedente, pidiendo la seña doblada. El juez de primera instancia hace lugar al reclamo, pero en la alzada la acción es rechazada por la CNCiv. Sala A, con voto del Dr. Arauz Castex, quien aplica el plenario del año 1.912. Considera por lo tanto que la donación a la descendiente es un título perfecto. Eventualmente sólo cabe la acción de colación reclamando el valor y no la de reducción, no quedando afectado el tercer adquirente del bien.</a:t>
            </a:r>
          </a:p>
        </p:txBody>
      </p:sp>
    </p:spTree>
    <p:extLst>
      <p:ext uri="{BB962C8B-B14F-4D97-AF65-F5344CB8AC3E}">
        <p14:creationId xmlns:p14="http://schemas.microsoft.com/office/powerpoint/2010/main" val="1434557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21AC6-4B43-8242-95F6-63AEC0B8DC17}"/>
              </a:ext>
            </a:extLst>
          </p:cNvPr>
          <p:cNvSpPr>
            <a:spLocks noGrp="1"/>
          </p:cNvSpPr>
          <p:nvPr>
            <p:ph type="title"/>
          </p:nvPr>
        </p:nvSpPr>
        <p:spPr>
          <a:xfrm>
            <a:off x="680321" y="2063262"/>
            <a:ext cx="3739279" cy="2661052"/>
          </a:xfrm>
        </p:spPr>
        <p:txBody>
          <a:bodyPr>
            <a:normAutofit/>
          </a:bodyPr>
          <a:lstStyle/>
          <a:p>
            <a:pPr algn="just"/>
            <a:r>
              <a:rPr lang="es-AR" sz="4400">
                <a:solidFill>
                  <a:srgbClr val="FFFFFF"/>
                </a:solidFill>
              </a:rPr>
              <a:t>“Llarin c/ Millan”, 16 de junio de 2.005</a:t>
            </a:r>
          </a:p>
        </p:txBody>
      </p:sp>
      <p:sp>
        <p:nvSpPr>
          <p:cNvPr id="3" name="Marcador de contenido 2">
            <a:extLst>
              <a:ext uri="{FF2B5EF4-FFF2-40B4-BE49-F238E27FC236}">
                <a16:creationId xmlns:a16="http://schemas.microsoft.com/office/drawing/2014/main" id="{75F8B67E-ED75-1245-86B1-7201A64BD9A1}"/>
              </a:ext>
            </a:extLst>
          </p:cNvPr>
          <p:cNvSpPr>
            <a:spLocks noGrp="1"/>
          </p:cNvSpPr>
          <p:nvPr>
            <p:ph idx="1"/>
          </p:nvPr>
        </p:nvSpPr>
        <p:spPr>
          <a:xfrm>
            <a:off x="5287995" y="661106"/>
            <a:ext cx="6257362" cy="5503101"/>
          </a:xfrm>
        </p:spPr>
        <p:txBody>
          <a:bodyPr anchor="ctr">
            <a:normAutofit/>
          </a:bodyPr>
          <a:lstStyle/>
          <a:p>
            <a:pPr algn="just"/>
            <a:endParaRPr lang="es-AR" sz="2000" dirty="0">
              <a:solidFill>
                <a:srgbClr val="FFFFFF"/>
              </a:solidFill>
            </a:endParaRPr>
          </a:p>
          <a:p>
            <a:pPr algn="just"/>
            <a:endParaRPr lang="es-AR" sz="2000" dirty="0">
              <a:solidFill>
                <a:srgbClr val="FFFFFF"/>
              </a:solidFill>
            </a:endParaRPr>
          </a:p>
          <a:p>
            <a:pPr algn="just"/>
            <a:r>
              <a:rPr lang="es-AR" sz="2000" dirty="0">
                <a:solidFill>
                  <a:srgbClr val="FFFFFF"/>
                </a:solidFill>
              </a:rPr>
              <a:t>El comprador pide la resolución del boleto de compraventa, alegando título imperfecto por una donación a tercero, aplicando la CNCIV, Sala D el plenario. Nuevamente aparece la distinción entre donación a descendientes y donación a un tercero, obstando esta última a la bondad del título porque el reclamo no es de valores entre coherederos sino que resulta aplicable la acción de reduccción, cuyo plazo de prescripción según el art. 3955 Cciv era de diez años a contar de la muerte del donante.</a:t>
            </a:r>
          </a:p>
        </p:txBody>
      </p:sp>
    </p:spTree>
    <p:extLst>
      <p:ext uri="{BB962C8B-B14F-4D97-AF65-F5344CB8AC3E}">
        <p14:creationId xmlns:p14="http://schemas.microsoft.com/office/powerpoint/2010/main" val="126620623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lumOff val="25000"/>
              </a:schemeClr>
            </a:gs>
            <a:gs pos="48000">
              <a:schemeClr val="accent2">
                <a:lumMod val="97000"/>
                <a:lumOff val="3000"/>
              </a:schemeClr>
            </a:gs>
            <a:gs pos="100000">
              <a:schemeClr val="accent2">
                <a:lumMod val="75000"/>
              </a:schemeClr>
            </a:gs>
          </a:gsLst>
          <a:lin ang="162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19D73-5ECC-C74F-9BBA-3AB9B71B50EC}"/>
              </a:ext>
            </a:extLst>
          </p:cNvPr>
          <p:cNvSpPr>
            <a:spLocks noGrp="1"/>
          </p:cNvSpPr>
          <p:nvPr>
            <p:ph type="title"/>
          </p:nvPr>
        </p:nvSpPr>
        <p:spPr>
          <a:xfrm>
            <a:off x="680321" y="2063262"/>
            <a:ext cx="3739279" cy="2661052"/>
          </a:xfrm>
        </p:spPr>
        <p:txBody>
          <a:bodyPr>
            <a:normAutofit fontScale="90000"/>
          </a:bodyPr>
          <a:lstStyle/>
          <a:p>
            <a:pPr algn="just"/>
            <a:r>
              <a:rPr lang="es-AR" sz="4400">
                <a:solidFill>
                  <a:srgbClr val="FFFFFF"/>
                </a:solidFill>
              </a:rPr>
              <a:t>“Vogelius c/ Vogelius” 3 de noviembre de 2.005</a:t>
            </a:r>
            <a:br>
              <a:rPr lang="es-AR" sz="4400">
                <a:solidFill>
                  <a:srgbClr val="FFFFFF"/>
                </a:solidFill>
              </a:rPr>
            </a:br>
            <a:r>
              <a:rPr lang="es-AR">
                <a:solidFill>
                  <a:srgbClr val="FFFFFF"/>
                </a:solidFill>
              </a:rPr>
              <a:t>LL,2006 -A,374</a:t>
            </a:r>
          </a:p>
        </p:txBody>
      </p:sp>
      <p:sp>
        <p:nvSpPr>
          <p:cNvPr id="3" name="Marcador de contenido 2">
            <a:extLst>
              <a:ext uri="{FF2B5EF4-FFF2-40B4-BE49-F238E27FC236}">
                <a16:creationId xmlns:a16="http://schemas.microsoft.com/office/drawing/2014/main" id="{EC123B4B-8792-6A40-A013-DC491A1E0F49}"/>
              </a:ext>
            </a:extLst>
          </p:cNvPr>
          <p:cNvSpPr>
            <a:spLocks noGrp="1"/>
          </p:cNvSpPr>
          <p:nvPr>
            <p:ph idx="1"/>
          </p:nvPr>
        </p:nvSpPr>
        <p:spPr>
          <a:xfrm>
            <a:off x="5287995" y="661106"/>
            <a:ext cx="6257362" cy="5503101"/>
          </a:xfrm>
        </p:spPr>
        <p:txBody>
          <a:bodyPr anchor="ctr">
            <a:normAutofit/>
          </a:bodyPr>
          <a:lstStyle/>
          <a:p>
            <a:pPr algn="just"/>
            <a:r>
              <a:rPr lang="es-AR" sz="2000">
                <a:solidFill>
                  <a:srgbClr val="FFFFFF"/>
                </a:solidFill>
              </a:rPr>
              <a:t>La cuestión se refirió a un fideicomiso celebrado en el exterior a favor de dos hijos extramatrimoniales por el que se transfirió al fiduciario un inmueble, quedando fuera del beneficio dos hijos matrimoniales. La sentencia de  CNCiv Sala F dice que debe ser asimilado a las donaciones colacionables.</a:t>
            </a:r>
          </a:p>
        </p:txBody>
      </p:sp>
    </p:spTree>
    <p:extLst>
      <p:ext uri="{BB962C8B-B14F-4D97-AF65-F5344CB8AC3E}">
        <p14:creationId xmlns:p14="http://schemas.microsoft.com/office/powerpoint/2010/main" val="1330984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lumOff val="5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DDDCE-BFFC-BD47-A9C3-0A47CFDD2A71}"/>
              </a:ext>
            </a:extLst>
          </p:cNvPr>
          <p:cNvSpPr>
            <a:spLocks noGrp="1"/>
          </p:cNvSpPr>
          <p:nvPr>
            <p:ph type="title"/>
          </p:nvPr>
        </p:nvSpPr>
        <p:spPr>
          <a:xfrm>
            <a:off x="680321" y="2063262"/>
            <a:ext cx="3739279" cy="2661052"/>
          </a:xfrm>
        </p:spPr>
        <p:txBody>
          <a:bodyPr>
            <a:normAutofit fontScale="90000"/>
          </a:bodyPr>
          <a:lstStyle/>
          <a:p>
            <a:pPr algn="r"/>
            <a:r>
              <a:rPr lang="es-AR" sz="4400">
                <a:solidFill>
                  <a:srgbClr val="FFFFFF"/>
                </a:solidFill>
              </a:rPr>
              <a:t>“Yebra c/Gasparini de Roca” 12 de mayo de 1.998</a:t>
            </a:r>
            <a:br>
              <a:rPr lang="es-AR" sz="4400">
                <a:solidFill>
                  <a:srgbClr val="FFFFFF"/>
                </a:solidFill>
              </a:rPr>
            </a:br>
            <a:r>
              <a:rPr lang="es-AR" sz="4400">
                <a:solidFill>
                  <a:srgbClr val="FFFFFF"/>
                </a:solidFill>
              </a:rPr>
              <a:t>CNCiv sala H</a:t>
            </a:r>
          </a:p>
        </p:txBody>
      </p:sp>
      <p:sp>
        <p:nvSpPr>
          <p:cNvPr id="3" name="Marcador de contenido 2">
            <a:extLst>
              <a:ext uri="{FF2B5EF4-FFF2-40B4-BE49-F238E27FC236}">
                <a16:creationId xmlns:a16="http://schemas.microsoft.com/office/drawing/2014/main" id="{2F212FA3-3E2D-3449-8826-279E7DFBDA1A}"/>
              </a:ext>
            </a:extLst>
          </p:cNvPr>
          <p:cNvSpPr>
            <a:spLocks noGrp="1"/>
          </p:cNvSpPr>
          <p:nvPr>
            <p:ph idx="1"/>
          </p:nvPr>
        </p:nvSpPr>
        <p:spPr>
          <a:xfrm>
            <a:off x="5343525" y="0"/>
            <a:ext cx="6168154" cy="6858000"/>
          </a:xfrm>
          <a:gradFill>
            <a:gsLst>
              <a:gs pos="0">
                <a:schemeClr val="bg1">
                  <a:lumMod val="95000"/>
                  <a:lumOff val="5000"/>
                </a:schemeClr>
              </a:gs>
              <a:gs pos="50000">
                <a:schemeClr val="accent1">
                  <a:lumMod val="50000"/>
                </a:schemeClr>
              </a:gs>
              <a:gs pos="100000">
                <a:schemeClr val="bg2">
                  <a:shade val="78000"/>
                  <a:hueMod val="44000"/>
                  <a:satMod val="200000"/>
                  <a:lumMod val="69000"/>
                </a:schemeClr>
              </a:gs>
            </a:gsLst>
            <a:lin ang="2520000" scaled="0"/>
          </a:gradFill>
        </p:spPr>
        <p:txBody>
          <a:bodyPr anchor="ctr">
            <a:normAutofit fontScale="70000" lnSpcReduction="20000"/>
          </a:bodyPr>
          <a:lstStyle/>
          <a:p>
            <a:pPr marL="0" indent="0" algn="just">
              <a:buNone/>
            </a:pPr>
            <a:r>
              <a:rPr lang="es-AR" sz="2700" dirty="0">
                <a:solidFill>
                  <a:srgbClr val="FFFFFF"/>
                </a:solidFill>
              </a:rPr>
              <a:t>La actora, nieta del causante, heredera por derecho de representación de la madre prefallecida, promueve acción de colación y reducción contra sus tías, hijas del causante y donatarias de diversos inmuebles. El juez de primera instancia acepta la acción de colación y rechaza la reducción contra las herederas forzosas, sentencia consentida en éste último por la actora, la que queda firme. En la apelación la Cámara no vuelve sobre este aspecto por ser cosa juzgada. Pero hace lugar a la reducción contra quien resultó adquirente del inmueble a la donataria-vendedora. La sentencia resalta que el subadquirente no pudo desconocer la existencia de la donación. En este caso se trataba de una donación a un heredero forzoso. No cita al plenario ni a la jurisprudencia concordante anterior, pero atento a las particularidades del caso, basandose en la posible inoficiosidad de la donación, sin meterse en la discusión doctrinaria, pasa a estudiar el problema de la buena fe del tercero adquirente a título oneroso. Rechaza la aplicación del art. 1051 del Cciv, referido al acto nulo o anulable, pero se basa para hacer lugar a lo peticionado, en la mala fe del adquirente. En primer lugar porque compra en un precio que resulta el cincuenta por ciento del precio de plaza, en segundo lugar porque la donataria-vendedora sigue ocupando el inmueble con su familia como locataria y por ultimo, porque la aquirente a título oneroso no tomó intervención en el juicio para hacer valer sus derechos y fue declarada en rebeldía. Concluye que por estos argumentos es admisible la acción reipersecutoria y que la adquisición es inoponible a la actora que pretende la resolución del contrato.</a:t>
            </a:r>
          </a:p>
        </p:txBody>
      </p:sp>
    </p:spTree>
    <p:extLst>
      <p:ext uri="{BB962C8B-B14F-4D97-AF65-F5344CB8AC3E}">
        <p14:creationId xmlns:p14="http://schemas.microsoft.com/office/powerpoint/2010/main" val="292370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lumOff val="5000"/>
              </a:schemeClr>
            </a:gs>
            <a:gs pos="50000">
              <a:schemeClr val="accent2">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D0EB5-7BD8-DB41-B96A-FF29BB4B4C9C}"/>
              </a:ext>
            </a:extLst>
          </p:cNvPr>
          <p:cNvSpPr>
            <a:spLocks noGrp="1"/>
          </p:cNvSpPr>
          <p:nvPr>
            <p:ph type="title"/>
          </p:nvPr>
        </p:nvSpPr>
        <p:spPr>
          <a:xfrm>
            <a:off x="680321" y="2063262"/>
            <a:ext cx="3739279" cy="2661052"/>
          </a:xfrm>
        </p:spPr>
        <p:txBody>
          <a:bodyPr>
            <a:normAutofit/>
          </a:bodyPr>
          <a:lstStyle/>
          <a:p>
            <a:pPr algn="r"/>
            <a:r>
              <a:rPr lang="es-AR" sz="4400">
                <a:solidFill>
                  <a:srgbClr val="FFFFFF"/>
                </a:solidFill>
              </a:rPr>
              <a:t>Un cambio en la doctrina</a:t>
            </a:r>
          </a:p>
        </p:txBody>
      </p:sp>
      <p:sp>
        <p:nvSpPr>
          <p:cNvPr id="3" name="Marcador de contenido 2">
            <a:extLst>
              <a:ext uri="{FF2B5EF4-FFF2-40B4-BE49-F238E27FC236}">
                <a16:creationId xmlns:a16="http://schemas.microsoft.com/office/drawing/2014/main" id="{2E9E0808-6C5B-8441-B926-0B2037A20B92}"/>
              </a:ext>
            </a:extLst>
          </p:cNvPr>
          <p:cNvSpPr>
            <a:spLocks noGrp="1"/>
          </p:cNvSpPr>
          <p:nvPr>
            <p:ph idx="1"/>
          </p:nvPr>
        </p:nvSpPr>
        <p:spPr>
          <a:xfrm>
            <a:off x="5287995" y="661106"/>
            <a:ext cx="6257362" cy="5503101"/>
          </a:xfrm>
        </p:spPr>
        <p:txBody>
          <a:bodyPr anchor="ctr">
            <a:normAutofit/>
          </a:bodyPr>
          <a:lstStyle/>
          <a:p>
            <a:pPr algn="just"/>
            <a:r>
              <a:rPr lang="es-AR" sz="2000">
                <a:solidFill>
                  <a:srgbClr val="FFFFFF"/>
                </a:solidFill>
              </a:rPr>
              <a:t>El criterio jurisprudencial del plenario de 1912 y de fallos posteriores fue acompañado por importantes juristas como Rébora, Fornieles, Salvat, De Gasperi, Martinez Paz, Arauz Castex, y más tarde Maffía y Saux.</a:t>
            </a:r>
          </a:p>
          <a:p>
            <a:pPr algn="just"/>
            <a:r>
              <a:rPr lang="es-AR" sz="2000">
                <a:solidFill>
                  <a:srgbClr val="FFFFFF"/>
                </a:solidFill>
              </a:rPr>
              <a:t>El cambio doctrinario es liderado por Borda. Afirma que no obstante lo dispuesto en el art. 3477 el heredero debería restituir en especie. Posición que no es aceptada por ser contraria al texto legal y a la nota del codificador.</a:t>
            </a:r>
          </a:p>
          <a:p>
            <a:pPr algn="just"/>
            <a:r>
              <a:rPr lang="es-AR" sz="2000">
                <a:solidFill>
                  <a:srgbClr val="FFFFFF"/>
                </a:solidFill>
              </a:rPr>
              <a:t>Zannoni afirma que la colación debe hacerse en  valor, pero analiza el caso en que el valor de la donación exceda la porción disponible y además la cuota de legítima del heredero, el exceso estará sujeto a reducción por el valor del exceso Esta postura fue acogida favorablemente por los juristas.</a:t>
            </a:r>
          </a:p>
        </p:txBody>
      </p:sp>
    </p:spTree>
    <p:extLst>
      <p:ext uri="{BB962C8B-B14F-4D97-AF65-F5344CB8AC3E}">
        <p14:creationId xmlns:p14="http://schemas.microsoft.com/office/powerpoint/2010/main" val="2807941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46000">
              <a:schemeClr val="accent6">
                <a:lumMod val="95000"/>
                <a:lumOff val="5000"/>
              </a:schemeClr>
            </a:gs>
            <a:gs pos="100000">
              <a:schemeClr val="bg1">
                <a:lumMod val="75000"/>
                <a:lumOff val="25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929C05-DFBA-1C40-B726-2056BE652AC1}"/>
              </a:ext>
            </a:extLst>
          </p:cNvPr>
          <p:cNvSpPr>
            <a:spLocks noGrp="1"/>
          </p:cNvSpPr>
          <p:nvPr>
            <p:ph type="title"/>
          </p:nvPr>
        </p:nvSpPr>
        <p:spPr/>
        <p:txBody>
          <a:bodyPr>
            <a:normAutofit fontScale="90000"/>
          </a:bodyPr>
          <a:lstStyle/>
          <a:p>
            <a:pPr algn="just"/>
            <a:r>
              <a:rPr lang="es-AR" dirty="0"/>
              <a:t>El proyecto de Código Civil de la República Argentina unificado con el Codigo de Comercio</a:t>
            </a:r>
          </a:p>
        </p:txBody>
      </p:sp>
      <p:sp>
        <p:nvSpPr>
          <p:cNvPr id="3" name="Marcador de contenido 2">
            <a:extLst>
              <a:ext uri="{FF2B5EF4-FFF2-40B4-BE49-F238E27FC236}">
                <a16:creationId xmlns:a16="http://schemas.microsoft.com/office/drawing/2014/main" id="{FA20D35B-4F37-0547-80CE-3D4AA01DCBD4}"/>
              </a:ext>
            </a:extLst>
          </p:cNvPr>
          <p:cNvSpPr>
            <a:spLocks noGrp="1"/>
          </p:cNvSpPr>
          <p:nvPr>
            <p:ph idx="1"/>
          </p:nvPr>
        </p:nvSpPr>
        <p:spPr/>
        <p:txBody>
          <a:bodyPr/>
          <a:lstStyle/>
          <a:p>
            <a:pPr algn="just"/>
            <a:r>
              <a:rPr lang="es-AR"/>
              <a:t>En su art. 2340 establece: “La donación hecha a un descendiente o al cónyuge cuyo valor excede la suma de la porción disponible más la porción legítima del donatario, aunque haya dispensa de colación o mejora, está sujeta a colación, debiendo compensar la diferencia en dinero”</a:t>
            </a:r>
          </a:p>
          <a:p>
            <a:pPr algn="just"/>
            <a:r>
              <a:rPr lang="es-AR"/>
              <a:t>El proyecto se hace cargo del problema que se venía discutiendo y opta por la solución tradicional, en posición contraria al planteo de Borda y a la posición de Zannoni, que había suscitado adhesión doctrinaria como se sigue de las resoluciones en mayoría de las Jornadas Nacionales de Derecho Civil mencionadas.</a:t>
            </a:r>
          </a:p>
        </p:txBody>
      </p:sp>
    </p:spTree>
    <p:extLst>
      <p:ext uri="{BB962C8B-B14F-4D97-AF65-F5344CB8AC3E}">
        <p14:creationId xmlns:p14="http://schemas.microsoft.com/office/powerpoint/2010/main" val="414898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50000">
              <a:schemeClr val="bg2">
                <a:shade val="100000"/>
                <a:hueMod val="100000"/>
                <a:satMod val="110000"/>
                <a:lumMod val="130000"/>
              </a:schemeClr>
            </a:gs>
            <a:gs pos="100000">
              <a:schemeClr val="bg2">
                <a:shade val="78000"/>
                <a:hueMod val="44000"/>
                <a:satMod val="200000"/>
                <a:lumMod val="69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AF5A9-D815-D341-B674-DC9988630830}"/>
              </a:ext>
            </a:extLst>
          </p:cNvPr>
          <p:cNvSpPr>
            <a:spLocks noGrp="1"/>
          </p:cNvSpPr>
          <p:nvPr>
            <p:ph type="title"/>
          </p:nvPr>
        </p:nvSpPr>
        <p:spPr>
          <a:xfrm>
            <a:off x="6770849" y="643466"/>
            <a:ext cx="3846292" cy="5205943"/>
          </a:xfrm>
        </p:spPr>
        <p:txBody>
          <a:bodyPr vert="horz" lIns="91440" tIns="45720" rIns="91440" bIns="45720" rtlCol="0" anchor="b">
            <a:normAutofit/>
          </a:bodyPr>
          <a:lstStyle/>
          <a:p>
            <a:pPr algn="r"/>
            <a:r>
              <a:rPr lang="en-US" sz="4800">
                <a:solidFill>
                  <a:schemeClr val="accent1"/>
                </a:solidFill>
              </a:rPr>
              <a:t>El Código Civil y Comercial de la Nación </a:t>
            </a:r>
          </a:p>
        </p:txBody>
      </p:sp>
      <p:sp>
        <p:nvSpPr>
          <p:cNvPr id="3" name="Marcador de contenido 2">
            <a:extLst>
              <a:ext uri="{FF2B5EF4-FFF2-40B4-BE49-F238E27FC236}">
                <a16:creationId xmlns:a16="http://schemas.microsoft.com/office/drawing/2014/main" id="{8746A013-F30A-6744-B0AC-7F1780CD8EE7}"/>
              </a:ext>
            </a:extLst>
          </p:cNvPr>
          <p:cNvSpPr>
            <a:spLocks noGrp="1"/>
          </p:cNvSpPr>
          <p:nvPr>
            <p:ph idx="1"/>
          </p:nvPr>
        </p:nvSpPr>
        <p:spPr>
          <a:xfrm>
            <a:off x="680321" y="965200"/>
            <a:ext cx="5410207" cy="4884209"/>
          </a:xfrm>
        </p:spPr>
        <p:txBody>
          <a:bodyPr vert="horz" lIns="91440" tIns="45720" rIns="91440" bIns="45720" rtlCol="0" anchor="ctr">
            <a:normAutofit/>
          </a:bodyPr>
          <a:lstStyle/>
          <a:p>
            <a:pPr marL="0" indent="0" algn="just">
              <a:buNone/>
            </a:pPr>
            <a:r>
              <a:rPr lang="en-US" sz="2000" err="1"/>
              <a:t>Recoge</a:t>
            </a:r>
            <a:r>
              <a:rPr lang="en-US" sz="2000"/>
              <a:t> la </a:t>
            </a:r>
            <a:r>
              <a:rPr lang="en-US" sz="2000" err="1"/>
              <a:t>tesis</a:t>
            </a:r>
            <a:r>
              <a:rPr lang="en-US" sz="2000"/>
              <a:t> de </a:t>
            </a:r>
            <a:r>
              <a:rPr lang="en-US" sz="2000" err="1"/>
              <a:t>Zannoni</a:t>
            </a:r>
            <a:r>
              <a:rPr lang="en-US" sz="2000"/>
              <a:t>, </a:t>
            </a:r>
            <a:r>
              <a:rPr lang="en-US" sz="2000" err="1"/>
              <a:t>Belluscio</a:t>
            </a:r>
            <a:r>
              <a:rPr lang="en-US" sz="2000"/>
              <a:t>, Di </a:t>
            </a:r>
            <a:r>
              <a:rPr lang="en-US" sz="2000" err="1"/>
              <a:t>Lella</a:t>
            </a:r>
            <a:r>
              <a:rPr lang="en-US" sz="2000"/>
              <a:t>, Ferrer, Córdoba y </a:t>
            </a:r>
            <a:r>
              <a:rPr lang="en-US" sz="2000" err="1"/>
              <a:t>otros</a:t>
            </a:r>
            <a:r>
              <a:rPr lang="en-US" sz="2000"/>
              <a:t> </a:t>
            </a:r>
            <a:r>
              <a:rPr lang="en-US" sz="2000" err="1"/>
              <a:t>civilistas</a:t>
            </a:r>
            <a:r>
              <a:rPr lang="en-US" sz="2000"/>
              <a:t> </a:t>
            </a:r>
            <a:r>
              <a:rPr lang="en-US" sz="2000" err="1"/>
              <a:t>modificando</a:t>
            </a:r>
            <a:r>
              <a:rPr lang="en-US" sz="2000"/>
              <a:t> el </a:t>
            </a:r>
            <a:r>
              <a:rPr lang="en-US" sz="2000" err="1"/>
              <a:t>texto</a:t>
            </a:r>
            <a:r>
              <a:rPr lang="en-US" sz="2000"/>
              <a:t> del Proyecto de 1.998 que reproduce </a:t>
            </a:r>
            <a:r>
              <a:rPr lang="en-US" sz="2000" err="1"/>
              <a:t>introduciendo</a:t>
            </a:r>
            <a:r>
              <a:rPr lang="en-US" sz="2000"/>
              <a:t> las </a:t>
            </a:r>
            <a:r>
              <a:rPr lang="en-US" sz="2000" err="1"/>
              <a:t>modificaciones</a:t>
            </a:r>
            <a:r>
              <a:rPr lang="en-US" sz="2000"/>
              <a:t> de </a:t>
            </a:r>
            <a:r>
              <a:rPr lang="en-US" sz="2000" err="1"/>
              <a:t>éstos</a:t>
            </a:r>
            <a:r>
              <a:rPr lang="en-US" sz="2000"/>
              <a:t> </a:t>
            </a:r>
            <a:r>
              <a:rPr lang="en-US" sz="2000" err="1"/>
              <a:t>últimos</a:t>
            </a:r>
            <a:r>
              <a:rPr lang="en-US" sz="2000"/>
              <a:t>. Art.2386: “La </a:t>
            </a:r>
            <a:r>
              <a:rPr lang="en-US" sz="2000" err="1"/>
              <a:t>donación</a:t>
            </a:r>
            <a:r>
              <a:rPr lang="en-US" sz="2000"/>
              <a:t> </a:t>
            </a:r>
            <a:r>
              <a:rPr lang="en-US" sz="2000" err="1"/>
              <a:t>hecha</a:t>
            </a:r>
            <a:r>
              <a:rPr lang="en-US" sz="2000"/>
              <a:t> a un </a:t>
            </a:r>
            <a:r>
              <a:rPr lang="en-US" sz="2000" err="1"/>
              <a:t>descendiente</a:t>
            </a:r>
            <a:r>
              <a:rPr lang="en-US" sz="2000"/>
              <a:t> o al </a:t>
            </a:r>
            <a:r>
              <a:rPr lang="en-US" sz="2000" err="1"/>
              <a:t>cónyuge</a:t>
            </a:r>
            <a:r>
              <a:rPr lang="en-US" sz="2000"/>
              <a:t> </a:t>
            </a:r>
            <a:r>
              <a:rPr lang="en-US" sz="2000" err="1"/>
              <a:t>cuyo</a:t>
            </a:r>
            <a:r>
              <a:rPr lang="en-US" sz="2000"/>
              <a:t> valor </a:t>
            </a:r>
            <a:r>
              <a:rPr lang="en-US" sz="2000" err="1"/>
              <a:t>exceda</a:t>
            </a:r>
            <a:r>
              <a:rPr lang="en-US" sz="2000"/>
              <a:t> la </a:t>
            </a:r>
            <a:r>
              <a:rPr lang="en-US" sz="2000" err="1"/>
              <a:t>suma</a:t>
            </a:r>
            <a:r>
              <a:rPr lang="en-US" sz="2000"/>
              <a:t> de la </a:t>
            </a:r>
            <a:r>
              <a:rPr lang="en-US" sz="2000" err="1"/>
              <a:t>porción</a:t>
            </a:r>
            <a:r>
              <a:rPr lang="en-US" sz="2000"/>
              <a:t> disponible </a:t>
            </a:r>
            <a:r>
              <a:rPr lang="en-US" sz="2000" err="1"/>
              <a:t>más</a:t>
            </a:r>
            <a:r>
              <a:rPr lang="en-US" sz="2000"/>
              <a:t> la </a:t>
            </a:r>
            <a:r>
              <a:rPr lang="en-US" sz="2000" err="1"/>
              <a:t>porción</a:t>
            </a:r>
            <a:r>
              <a:rPr lang="en-US" sz="2000"/>
              <a:t> </a:t>
            </a:r>
            <a:r>
              <a:rPr lang="en-US" sz="2000" err="1"/>
              <a:t>legítima</a:t>
            </a:r>
            <a:r>
              <a:rPr lang="en-US" sz="2000"/>
              <a:t> del </a:t>
            </a:r>
            <a:r>
              <a:rPr lang="en-US" sz="2000" err="1"/>
              <a:t>donatario</a:t>
            </a:r>
            <a:r>
              <a:rPr lang="en-US" sz="2000"/>
              <a:t>, </a:t>
            </a:r>
            <a:r>
              <a:rPr lang="en-US" sz="2000" err="1"/>
              <a:t>aunque</a:t>
            </a:r>
            <a:r>
              <a:rPr lang="en-US" sz="2000"/>
              <a:t> </a:t>
            </a:r>
            <a:r>
              <a:rPr lang="en-US" sz="2000" err="1"/>
              <a:t>haya</a:t>
            </a:r>
            <a:r>
              <a:rPr lang="en-US" sz="2000"/>
              <a:t> </a:t>
            </a:r>
            <a:r>
              <a:rPr lang="en-US" sz="2000" err="1"/>
              <a:t>dispensa</a:t>
            </a:r>
            <a:r>
              <a:rPr lang="en-US" sz="2000"/>
              <a:t> de </a:t>
            </a:r>
            <a:r>
              <a:rPr lang="en-US" sz="2000" err="1"/>
              <a:t>colación</a:t>
            </a:r>
            <a:r>
              <a:rPr lang="en-US" sz="2000"/>
              <a:t> o </a:t>
            </a:r>
            <a:r>
              <a:rPr lang="en-US" sz="2000" err="1"/>
              <a:t>mejora</a:t>
            </a:r>
            <a:r>
              <a:rPr lang="en-US" sz="2000"/>
              <a:t>, </a:t>
            </a:r>
            <a:r>
              <a:rPr lang="en-US" sz="2000" err="1"/>
              <a:t>está</a:t>
            </a:r>
            <a:r>
              <a:rPr lang="en-US" sz="2000"/>
              <a:t> </a:t>
            </a:r>
            <a:r>
              <a:rPr lang="en-US" sz="2000" err="1"/>
              <a:t>sujeta</a:t>
            </a:r>
            <a:r>
              <a:rPr lang="en-US" sz="2000"/>
              <a:t> a </a:t>
            </a:r>
            <a:r>
              <a:rPr lang="en-US" sz="2000" err="1"/>
              <a:t>reducción</a:t>
            </a:r>
            <a:r>
              <a:rPr lang="en-US" sz="2000"/>
              <a:t> por el valor del </a:t>
            </a:r>
            <a:r>
              <a:rPr lang="en-US" sz="2000" err="1"/>
              <a:t>exceso</a:t>
            </a:r>
            <a:r>
              <a:rPr lang="en-US" sz="2000"/>
              <a:t>”</a:t>
            </a:r>
          </a:p>
          <a:p>
            <a:pPr marL="0" indent="0" algn="just">
              <a:buNone/>
            </a:pPr>
            <a:r>
              <a:rPr lang="en-US" sz="2000"/>
              <a:t>Introduce </a:t>
            </a:r>
            <a:r>
              <a:rPr lang="en-US" sz="2000" err="1"/>
              <a:t>expresamente</a:t>
            </a:r>
            <a:r>
              <a:rPr lang="en-US" sz="2000"/>
              <a:t> una </a:t>
            </a:r>
            <a:r>
              <a:rPr lang="en-US" sz="2000" err="1"/>
              <a:t>condición</a:t>
            </a:r>
            <a:r>
              <a:rPr lang="en-US" sz="2000"/>
              <a:t> “ex </a:t>
            </a:r>
            <a:r>
              <a:rPr lang="en-US" sz="2000" err="1"/>
              <a:t>lege</a:t>
            </a:r>
            <a:r>
              <a:rPr lang="en-US" sz="2000"/>
              <a:t>”, </a:t>
            </a:r>
            <a:r>
              <a:rPr lang="en-US" sz="2000" err="1"/>
              <a:t>previendo</a:t>
            </a:r>
            <a:r>
              <a:rPr lang="en-US" sz="2000"/>
              <a:t> la </a:t>
            </a:r>
            <a:r>
              <a:rPr lang="en-US" sz="2000" err="1"/>
              <a:t>acción</a:t>
            </a:r>
            <a:r>
              <a:rPr lang="en-US" sz="2000"/>
              <a:t> de </a:t>
            </a:r>
            <a:r>
              <a:rPr lang="en-US" sz="2000" err="1"/>
              <a:t>reducción</a:t>
            </a:r>
            <a:r>
              <a:rPr lang="en-US" sz="2000"/>
              <a:t> por el </a:t>
            </a:r>
            <a:r>
              <a:rPr lang="en-US" sz="2000" err="1"/>
              <a:t>exceso</a:t>
            </a:r>
            <a:r>
              <a:rPr lang="en-US" sz="2000"/>
              <a:t>, la que </a:t>
            </a:r>
            <a:r>
              <a:rPr lang="en-US" sz="2000" err="1"/>
              <a:t>según</a:t>
            </a:r>
            <a:r>
              <a:rPr lang="en-US" sz="2000"/>
              <a:t> el art 2458 es </a:t>
            </a:r>
            <a:r>
              <a:rPr lang="en-US" sz="2000" err="1"/>
              <a:t>reipersecutoria</a:t>
            </a:r>
            <a:r>
              <a:rPr lang="en-US" sz="2000"/>
              <a:t> </a:t>
            </a:r>
            <a:r>
              <a:rPr lang="en-US" sz="2000" err="1"/>
              <a:t>siempre</a:t>
            </a:r>
            <a:r>
              <a:rPr lang="en-US" sz="2000"/>
              <a:t> que se </a:t>
            </a:r>
            <a:r>
              <a:rPr lang="en-US" sz="2000" err="1"/>
              <a:t>trate</a:t>
            </a:r>
            <a:r>
              <a:rPr lang="en-US" sz="2000"/>
              <a:t> de </a:t>
            </a:r>
            <a:r>
              <a:rPr lang="en-US" sz="2000" err="1"/>
              <a:t>bienes</a:t>
            </a:r>
            <a:r>
              <a:rPr lang="en-US" sz="2000"/>
              <a:t> </a:t>
            </a:r>
            <a:r>
              <a:rPr lang="en-US" sz="2000" err="1"/>
              <a:t>registrables</a:t>
            </a:r>
            <a:r>
              <a:rPr lang="en-US" sz="2000"/>
              <a:t> </a:t>
            </a:r>
            <a:r>
              <a:rPr lang="en-US" sz="2000" err="1"/>
              <a:t>quedando</a:t>
            </a:r>
            <a:r>
              <a:rPr lang="en-US" sz="2000"/>
              <a:t> </a:t>
            </a:r>
            <a:r>
              <a:rPr lang="en-US" sz="2000" err="1"/>
              <a:t>fuera</a:t>
            </a:r>
            <a:r>
              <a:rPr lang="en-US" sz="2000"/>
              <a:t> los que no </a:t>
            </a:r>
            <a:r>
              <a:rPr lang="en-US" sz="2000" err="1"/>
              <a:t>revisten</a:t>
            </a:r>
            <a:r>
              <a:rPr lang="en-US" sz="2000"/>
              <a:t> </a:t>
            </a:r>
            <a:r>
              <a:rPr lang="en-US" sz="2000" err="1"/>
              <a:t>tal</a:t>
            </a:r>
            <a:r>
              <a:rPr lang="en-US" sz="2000"/>
              <a:t> </a:t>
            </a:r>
            <a:r>
              <a:rPr lang="en-US" sz="2000" err="1"/>
              <a:t>carácter</a:t>
            </a:r>
            <a:r>
              <a:rPr lang="en-US" sz="2000"/>
              <a:t>.</a:t>
            </a:r>
          </a:p>
        </p:txBody>
      </p:sp>
    </p:spTree>
    <p:extLst>
      <p:ext uri="{BB962C8B-B14F-4D97-AF65-F5344CB8AC3E}">
        <p14:creationId xmlns:p14="http://schemas.microsoft.com/office/powerpoint/2010/main" val="59239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23000">
              <a:schemeClr val="bg1">
                <a:lumMod val="75000"/>
                <a:lumOff val="25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0D35E-7C6E-ED45-BEE4-9F05F314C82E}"/>
              </a:ext>
            </a:extLst>
          </p:cNvPr>
          <p:cNvSpPr>
            <a:spLocks noGrp="1"/>
          </p:cNvSpPr>
          <p:nvPr>
            <p:ph type="title"/>
          </p:nvPr>
        </p:nvSpPr>
        <p:spPr>
          <a:xfrm>
            <a:off x="680321" y="2063262"/>
            <a:ext cx="3739279" cy="2661052"/>
          </a:xfrm>
        </p:spPr>
        <p:txBody>
          <a:bodyPr>
            <a:normAutofit/>
          </a:bodyPr>
          <a:lstStyle/>
          <a:p>
            <a:pPr algn="just"/>
            <a:r>
              <a:rPr lang="es-AR" sz="3700">
                <a:solidFill>
                  <a:srgbClr val="FFFFFF"/>
                </a:solidFill>
              </a:rPr>
              <a:t>Golpe mortal a las donaciones a descendientes o al cónyuge</a:t>
            </a:r>
          </a:p>
        </p:txBody>
      </p:sp>
      <p:sp>
        <p:nvSpPr>
          <p:cNvPr id="3" name="Marcador de contenido 2">
            <a:extLst>
              <a:ext uri="{FF2B5EF4-FFF2-40B4-BE49-F238E27FC236}">
                <a16:creationId xmlns:a16="http://schemas.microsoft.com/office/drawing/2014/main" id="{7221ED03-8C81-1542-AB01-A637B79C699B}"/>
              </a:ext>
            </a:extLst>
          </p:cNvPr>
          <p:cNvSpPr>
            <a:spLocks noGrp="1"/>
          </p:cNvSpPr>
          <p:nvPr>
            <p:ph idx="1"/>
          </p:nvPr>
        </p:nvSpPr>
        <p:spPr>
          <a:xfrm>
            <a:off x="5287995" y="661106"/>
            <a:ext cx="6257362" cy="5503101"/>
          </a:xfrm>
        </p:spPr>
        <p:txBody>
          <a:bodyPr anchor="ctr">
            <a:normAutofit fontScale="92500" lnSpcReduction="10000"/>
          </a:bodyPr>
          <a:lstStyle/>
          <a:p>
            <a:pPr algn="just"/>
            <a:endParaRPr lang="es-AR" sz="2000" dirty="0">
              <a:solidFill>
                <a:srgbClr val="FFFFFF"/>
              </a:solidFill>
            </a:endParaRPr>
          </a:p>
          <a:p>
            <a:pPr algn="just"/>
            <a:endParaRPr lang="es-AR" sz="2000" dirty="0">
              <a:solidFill>
                <a:srgbClr val="FFFFFF"/>
              </a:solidFill>
            </a:endParaRPr>
          </a:p>
          <a:p>
            <a:pPr algn="just"/>
            <a:endParaRPr lang="es-AR" sz="2000" dirty="0">
              <a:solidFill>
                <a:srgbClr val="FFFFFF"/>
              </a:solidFill>
            </a:endParaRPr>
          </a:p>
          <a:p>
            <a:pPr algn="just"/>
            <a:endParaRPr lang="es-AR" sz="2000" dirty="0">
              <a:solidFill>
                <a:srgbClr val="FFFFFF"/>
              </a:solidFill>
            </a:endParaRPr>
          </a:p>
          <a:p>
            <a:pPr algn="just"/>
            <a:r>
              <a:rPr lang="es-AR" sz="2000" dirty="0">
                <a:solidFill>
                  <a:srgbClr val="FFFFFF"/>
                </a:solidFill>
              </a:rPr>
              <a:t>La condición legal hace al título resoluble, generando la posibilidad, aunque remota, que fallecido el donante pueda ejercerse la acción de reducción  no solo contra el donatario, sino también contra el tercer adquirente a título oneroso, cuya buena fe resulta cuestionada por la sola existencia de una donación a descendiente en los antecedentes del título.</a:t>
            </a:r>
          </a:p>
          <a:p>
            <a:pPr algn="just"/>
            <a:r>
              <a:rPr lang="es-AR" sz="2000" dirty="0">
                <a:solidFill>
                  <a:srgbClr val="FFFFFF"/>
                </a:solidFill>
              </a:rPr>
              <a:t>Cae la distinción del criterio entre las donaciones a descendientes y las donaciones a terceros.</a:t>
            </a:r>
          </a:p>
          <a:p>
            <a:pPr algn="just"/>
            <a:r>
              <a:rPr lang="es-AR" sz="2000" dirty="0">
                <a:solidFill>
                  <a:srgbClr val="FFFFFF"/>
                </a:solidFill>
              </a:rPr>
              <a:t>El único alivio (muy criticado) - art 2459. “La acción de reducción no procede contra el donatario ni contra el subaquirente que han poseído la cosa donada durante diez años computados desde la adquisición de la posesión. Se aplica el articulo 1901.”</a:t>
            </a:r>
          </a:p>
        </p:txBody>
      </p:sp>
    </p:spTree>
    <p:extLst>
      <p:ext uri="{BB962C8B-B14F-4D97-AF65-F5344CB8AC3E}">
        <p14:creationId xmlns:p14="http://schemas.microsoft.com/office/powerpoint/2010/main" val="327862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F8D39-2370-B043-9B96-C6AC87DE150D}"/>
              </a:ext>
            </a:extLst>
          </p:cNvPr>
          <p:cNvSpPr>
            <a:spLocks noGrp="1"/>
          </p:cNvSpPr>
          <p:nvPr>
            <p:ph type="title"/>
          </p:nvPr>
        </p:nvSpPr>
        <p:spPr>
          <a:xfrm>
            <a:off x="680321" y="2063262"/>
            <a:ext cx="3739279" cy="2661052"/>
          </a:xfrm>
        </p:spPr>
        <p:txBody>
          <a:bodyPr>
            <a:normAutofit/>
          </a:bodyPr>
          <a:lstStyle/>
          <a:p>
            <a:pPr algn="r"/>
            <a:r>
              <a:rPr lang="es-AR" sz="4400"/>
              <a:t>Se modifican los artículos</a:t>
            </a:r>
          </a:p>
        </p:txBody>
      </p:sp>
      <p:graphicFrame>
        <p:nvGraphicFramePr>
          <p:cNvPr id="20" name="Marcador de contenido 2">
            <a:extLst>
              <a:ext uri="{FF2B5EF4-FFF2-40B4-BE49-F238E27FC236}">
                <a16:creationId xmlns:a16="http://schemas.microsoft.com/office/drawing/2014/main" id="{DCEEC66D-0842-45E0-978E-42E7CD61D91E}"/>
              </a:ext>
            </a:extLst>
          </p:cNvPr>
          <p:cNvGraphicFramePr/>
          <p:nvPr>
            <p:extLst>
              <p:ext uri="{D42A27DB-BD31-4B8C-83A1-F6EECF244321}">
                <p14:modId xmlns:p14="http://schemas.microsoft.com/office/powerpoint/2010/main" val="146462426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66641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lumOff val="5000"/>
              </a:schemeClr>
            </a:gs>
            <a:gs pos="23000">
              <a:schemeClr val="accent1">
                <a:lumMod val="50000"/>
              </a:schemeClr>
            </a:gs>
            <a:gs pos="69000">
              <a:schemeClr val="accent1">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A7785-5836-F443-87BB-F883F24F92A1}"/>
              </a:ext>
            </a:extLst>
          </p:cNvPr>
          <p:cNvSpPr>
            <a:spLocks noGrp="1"/>
          </p:cNvSpPr>
          <p:nvPr>
            <p:ph type="title"/>
          </p:nvPr>
        </p:nvSpPr>
        <p:spPr>
          <a:xfrm>
            <a:off x="680321" y="2063262"/>
            <a:ext cx="3739279" cy="2661052"/>
          </a:xfrm>
        </p:spPr>
        <p:txBody>
          <a:bodyPr>
            <a:normAutofit/>
          </a:bodyPr>
          <a:lstStyle/>
          <a:p>
            <a:pPr algn="r"/>
            <a:r>
              <a:rPr lang="es-AR" sz="4400">
                <a:solidFill>
                  <a:srgbClr val="FFFFFF"/>
                </a:solidFill>
              </a:rPr>
              <a:t>La Ley 27.587</a:t>
            </a:r>
          </a:p>
        </p:txBody>
      </p:sp>
      <p:sp>
        <p:nvSpPr>
          <p:cNvPr id="3" name="Marcador de contenido 2">
            <a:extLst>
              <a:ext uri="{FF2B5EF4-FFF2-40B4-BE49-F238E27FC236}">
                <a16:creationId xmlns:a16="http://schemas.microsoft.com/office/drawing/2014/main" id="{956F58F8-D69B-7F4F-AE50-B89434E7C768}"/>
              </a:ext>
            </a:extLst>
          </p:cNvPr>
          <p:cNvSpPr>
            <a:spLocks noGrp="1"/>
          </p:cNvSpPr>
          <p:nvPr>
            <p:ph idx="1"/>
          </p:nvPr>
        </p:nvSpPr>
        <p:spPr>
          <a:xfrm>
            <a:off x="5287995" y="661106"/>
            <a:ext cx="6257362" cy="5503101"/>
          </a:xfrm>
        </p:spPr>
        <p:txBody>
          <a:bodyPr anchor="ctr">
            <a:normAutofit/>
          </a:bodyPr>
          <a:lstStyle/>
          <a:p>
            <a:pPr algn="just"/>
            <a:endParaRPr lang="es-AR" sz="2000" dirty="0">
              <a:solidFill>
                <a:srgbClr val="FFFFFF"/>
              </a:solidFill>
            </a:endParaRPr>
          </a:p>
          <a:p>
            <a:pPr algn="just"/>
            <a:endParaRPr lang="es-AR" sz="2000" dirty="0">
              <a:solidFill>
                <a:srgbClr val="FFFFFF"/>
              </a:solidFill>
            </a:endParaRPr>
          </a:p>
          <a:p>
            <a:pPr algn="just"/>
            <a:endParaRPr lang="es-AR" sz="2200" dirty="0">
              <a:solidFill>
                <a:srgbClr val="FFFFFF"/>
              </a:solidFill>
            </a:endParaRPr>
          </a:p>
          <a:p>
            <a:pPr algn="just"/>
            <a:r>
              <a:rPr lang="es-AR" sz="2200" dirty="0">
                <a:solidFill>
                  <a:srgbClr val="FFFFFF"/>
                </a:solidFill>
              </a:rPr>
              <a:t>Al modificar el art. 2386 no hace más que volver al antiguo criterio que establecía la acción de colación entre el coheredero y el coheredero-donatario</a:t>
            </a:r>
          </a:p>
          <a:p>
            <a:pPr algn="just"/>
            <a:r>
              <a:rPr lang="es-AR" sz="2200" dirty="0">
                <a:solidFill>
                  <a:srgbClr val="FFFFFF"/>
                </a:solidFill>
              </a:rPr>
              <a:t>Si hubiera un exceso porque lo donado excede la mejora y la cuota de legítima del heredero-donatario, nace un crédito en su contra, pero ello no afecta al tercer adquirente de buena fe a título oneroso contra el cual no hay un “ius persequendi”</a:t>
            </a:r>
          </a:p>
          <a:p>
            <a:pPr algn="just"/>
            <a:r>
              <a:rPr lang="es-AR" sz="2200" dirty="0">
                <a:solidFill>
                  <a:srgbClr val="FFFFFF"/>
                </a:solidFill>
              </a:rPr>
              <a:t>Se reprodujo en esta reforma la propuesta del proyecto del año 1.998</a:t>
            </a:r>
          </a:p>
        </p:txBody>
      </p:sp>
    </p:spTree>
    <p:extLst>
      <p:ext uri="{BB962C8B-B14F-4D97-AF65-F5344CB8AC3E}">
        <p14:creationId xmlns:p14="http://schemas.microsoft.com/office/powerpoint/2010/main" val="31773146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46000">
              <a:schemeClr val="bg2">
                <a:lumMod val="50000"/>
              </a:schemeClr>
            </a:gs>
            <a:gs pos="100000">
              <a:schemeClr val="accent6">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46096B6-D022-984A-9CA8-C4D20D339A2B}"/>
              </a:ext>
              <a:ext uri="{C183D7F6-B498-43B3-948B-1728B52AA6E4}">
                <adec:decorative xmlns:adec="http://schemas.microsoft.com/office/drawing/2017/decorative" val="1"/>
              </a:ext>
            </a:extLst>
          </p:cNvPr>
          <p:cNvSpPr>
            <a:spLocks noGrp="1"/>
          </p:cNvSpPr>
          <p:nvPr>
            <p:ph type="title"/>
          </p:nvPr>
        </p:nvSpPr>
        <p:spPr>
          <a:ln/>
        </p:spPr>
        <p:txBody>
          <a:bodyPr/>
          <a:lstStyle/>
          <a:p>
            <a:r>
              <a:rPr lang="es-AR"/>
              <a:t>Modificación de los artículos 2457, 2458 y 2459 del CCCn</a:t>
            </a:r>
          </a:p>
        </p:txBody>
      </p:sp>
      <p:sp>
        <p:nvSpPr>
          <p:cNvPr id="5" name="Marcador de texto 4">
            <a:extLst>
              <a:ext uri="{FF2B5EF4-FFF2-40B4-BE49-F238E27FC236}">
                <a16:creationId xmlns:a16="http://schemas.microsoft.com/office/drawing/2014/main" id="{A2F7871D-658B-0C47-8DD8-D8F101C460DD}"/>
              </a:ext>
            </a:extLst>
          </p:cNvPr>
          <p:cNvSpPr>
            <a:spLocks noGrp="1"/>
          </p:cNvSpPr>
          <p:nvPr>
            <p:ph type="body" idx="1"/>
          </p:nvPr>
        </p:nvSpPr>
        <p:spPr>
          <a:xfrm>
            <a:off x="680320" y="2008249"/>
            <a:ext cx="4698358" cy="693135"/>
          </a:xfrm>
        </p:spPr>
        <p:txBody>
          <a:bodyPr/>
          <a:lstStyle/>
          <a:p>
            <a:r>
              <a:rPr lang="es-AR" dirty="0"/>
              <a:t>Art 2457 y Art 2459</a:t>
            </a:r>
          </a:p>
        </p:txBody>
      </p:sp>
      <p:sp>
        <p:nvSpPr>
          <p:cNvPr id="15" name="Marcador de contenido 14">
            <a:extLst>
              <a:ext uri="{FF2B5EF4-FFF2-40B4-BE49-F238E27FC236}">
                <a16:creationId xmlns:a16="http://schemas.microsoft.com/office/drawing/2014/main" id="{B638346B-6AD4-074C-9F94-4D810F456431}"/>
              </a:ext>
            </a:extLst>
          </p:cNvPr>
          <p:cNvSpPr>
            <a:spLocks noGrp="1"/>
          </p:cNvSpPr>
          <p:nvPr>
            <p:ph sz="half" idx="2"/>
          </p:nvPr>
        </p:nvSpPr>
        <p:spPr>
          <a:xfrm>
            <a:off x="680323" y="2701384"/>
            <a:ext cx="4698355" cy="4156616"/>
          </a:xfrm>
        </p:spPr>
        <p:txBody>
          <a:bodyPr>
            <a:noAutofit/>
          </a:bodyPr>
          <a:lstStyle/>
          <a:p>
            <a:pPr marL="0" indent="0" algn="just">
              <a:buNone/>
            </a:pPr>
            <a:r>
              <a:rPr lang="es-AR" sz="1500" dirty="0"/>
              <a:t>Sienta el principio general que el bien debe volver al legitimario libre de todo tipo de gravámenes.El añadido de la reforma deja firme la validez de los derechos reales constituídos o transmitidos por el donatario a favor de terceros de buena fe y a título oneroso. </a:t>
            </a:r>
          </a:p>
          <a:p>
            <a:pPr marL="0" indent="0" algn="just">
              <a:buNone/>
            </a:pPr>
            <a:r>
              <a:rPr lang="es-AR" sz="1500" dirty="0"/>
              <a:t>Se pretende dar una mayor protección al tercero de buena fe y a título oneroso, para que esas donaciones no sean reducibles. La reforma desplaza el foco que estaba puesto en la donación a descendientes, que en el CCCN estaba puesto en la donación entendida como atacable por el legitimario y eventualmente resoluble y pasa a contemplar de un modo especial al tercero de buena fe a título oneroso cuyo interés resulta amparado. Este artículo debe interpretarse en forma conjunta con el 2459, no afecta la buena fe del adquirente el hecho que conociera la existencia de la donación.</a:t>
            </a:r>
          </a:p>
          <a:p>
            <a:pPr marL="0" indent="0" algn="just">
              <a:buNone/>
            </a:pPr>
            <a:endParaRPr lang="es-AR" sz="1500" dirty="0"/>
          </a:p>
        </p:txBody>
      </p:sp>
      <p:sp>
        <p:nvSpPr>
          <p:cNvPr id="17" name="Marcador de texto 16">
            <a:extLst>
              <a:ext uri="{FF2B5EF4-FFF2-40B4-BE49-F238E27FC236}">
                <a16:creationId xmlns:a16="http://schemas.microsoft.com/office/drawing/2014/main" id="{7D9FFF73-3FE0-DA4E-AEC6-6E9EF7310AFC}"/>
              </a:ext>
            </a:extLst>
          </p:cNvPr>
          <p:cNvSpPr>
            <a:spLocks noGrp="1"/>
          </p:cNvSpPr>
          <p:nvPr>
            <p:ph type="body" sz="quarter" idx="3"/>
          </p:nvPr>
        </p:nvSpPr>
        <p:spPr>
          <a:xfrm>
            <a:off x="5820154" y="1993961"/>
            <a:ext cx="4474028" cy="692076"/>
          </a:xfrm>
        </p:spPr>
        <p:txBody>
          <a:bodyPr/>
          <a:lstStyle/>
          <a:p>
            <a:r>
              <a:rPr lang="es-AR" dirty="0"/>
              <a:t>Art 2458</a:t>
            </a:r>
          </a:p>
        </p:txBody>
      </p:sp>
      <p:sp>
        <p:nvSpPr>
          <p:cNvPr id="18" name="Marcador de contenido 17">
            <a:extLst>
              <a:ext uri="{FF2B5EF4-FFF2-40B4-BE49-F238E27FC236}">
                <a16:creationId xmlns:a16="http://schemas.microsoft.com/office/drawing/2014/main" id="{D2EB742B-2448-D34A-BDA5-8366DAE0E6E5}"/>
              </a:ext>
            </a:extLst>
          </p:cNvPr>
          <p:cNvSpPr>
            <a:spLocks noGrp="1"/>
          </p:cNvSpPr>
          <p:nvPr>
            <p:ph sz="quarter" idx="4"/>
          </p:nvPr>
        </p:nvSpPr>
        <p:spPr>
          <a:xfrm>
            <a:off x="5820153" y="2686038"/>
            <a:ext cx="4474029" cy="4414850"/>
          </a:xfrm>
        </p:spPr>
        <p:txBody>
          <a:bodyPr>
            <a:noAutofit/>
          </a:bodyPr>
          <a:lstStyle/>
          <a:p>
            <a:pPr marL="0" indent="0" algn="just">
              <a:buNone/>
            </a:pPr>
            <a:r>
              <a:rPr lang="es-AR" sz="1500" dirty="0"/>
              <a:t>Entre el interés del legitimario y el del tercero de buena fe a título oneroso, prevalece el interés de este último. Se deja de lado el criterio anterior que estimaba más justa la protección del legitimario para entender que resulta más justa la protección del tercero que pagó el precio del inmueble y es ajeno al conflicto que eventualmente podría plantearse entre los herederos a la muerte del causante. La reforma al efectuar esta opción, opuesta a la consagrada en los textos antes de su modificación, sigue la senda del tercero que adquiere del heredero aparente regulada por el artículo 2315 del CCCN. Es una solución análoga en beneficio del tercero a título oneroso de buena fe, lo que favorece la seguridad jurídica. </a:t>
            </a:r>
          </a:p>
          <a:p>
            <a:pPr marL="0" indent="0" algn="just">
              <a:buNone/>
            </a:pPr>
            <a:r>
              <a:rPr lang="es-AR" sz="1500" dirty="0"/>
              <a:t>Logicamente  se modifica lo que constituye la buena fe, que ya no reside en el conocimiento de la existencia de la donación.</a:t>
            </a:r>
          </a:p>
        </p:txBody>
      </p:sp>
    </p:spTree>
    <p:extLst>
      <p:ext uri="{BB962C8B-B14F-4D97-AF65-F5344CB8AC3E}">
        <p14:creationId xmlns:p14="http://schemas.microsoft.com/office/powerpoint/2010/main" val="916672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23000">
              <a:schemeClr val="accent2">
                <a:lumMod val="40000"/>
                <a:lumOff val="60000"/>
              </a:schemeClr>
            </a:gs>
            <a:gs pos="69000">
              <a:schemeClr val="bg2"/>
            </a:gs>
            <a:gs pos="97000">
              <a:schemeClr val="tx1">
                <a:lumMod val="85000"/>
                <a:lumOff val="1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37" name="Picture 36">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1">
            <a:extLst>
              <a:ext uri="{FF2B5EF4-FFF2-40B4-BE49-F238E27FC236}">
                <a16:creationId xmlns:a16="http://schemas.microsoft.com/office/drawing/2014/main" id="{06BDA1CE-E207-3049-99B5-21A11C6F476F}"/>
              </a:ext>
            </a:extLst>
          </p:cNvPr>
          <p:cNvSpPr>
            <a:spLocks noGrp="1"/>
          </p:cNvSpPr>
          <p:nvPr>
            <p:ph type="title"/>
          </p:nvPr>
        </p:nvSpPr>
        <p:spPr>
          <a:xfrm>
            <a:off x="680321" y="753228"/>
            <a:ext cx="5584677" cy="1080938"/>
          </a:xfrm>
          <a:noFill/>
        </p:spPr>
        <p:txBody>
          <a:bodyPr>
            <a:normAutofit/>
          </a:bodyPr>
          <a:lstStyle/>
          <a:p>
            <a:r>
              <a:rPr lang="es-AR" sz="4200" b="1" i="1" dirty="0">
                <a:solidFill>
                  <a:srgbClr val="FFFFFF"/>
                </a:solidFill>
              </a:rPr>
              <a:t>Cambio de paradigma</a:t>
            </a:r>
          </a:p>
        </p:txBody>
      </p:sp>
      <p:pic>
        <p:nvPicPr>
          <p:cNvPr id="43" name="Picture 42">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13" name="Marcador de contenido 12">
            <a:extLst>
              <a:ext uri="{FF2B5EF4-FFF2-40B4-BE49-F238E27FC236}">
                <a16:creationId xmlns:a16="http://schemas.microsoft.com/office/drawing/2014/main" id="{27CC8E82-0D79-E444-A6D5-A3C1599B197A}"/>
              </a:ext>
            </a:extLst>
          </p:cNvPr>
          <p:cNvSpPr>
            <a:spLocks noGrp="1"/>
          </p:cNvSpPr>
          <p:nvPr>
            <p:ph idx="1"/>
          </p:nvPr>
        </p:nvSpPr>
        <p:spPr>
          <a:xfrm>
            <a:off x="551729" y="2594057"/>
            <a:ext cx="5104843" cy="3599316"/>
          </a:xfrm>
          <a:gradFill flip="none" rotWithShape="1">
            <a:gsLst>
              <a:gs pos="0">
                <a:schemeClr val="tx1">
                  <a:lumMod val="95000"/>
                  <a:lumOff val="5000"/>
                </a:schemeClr>
              </a:gs>
              <a:gs pos="46000">
                <a:schemeClr val="accent2">
                  <a:lumMod val="50000"/>
                </a:schemeClr>
              </a:gs>
              <a:gs pos="100000">
                <a:schemeClr val="accent1">
                  <a:lumMod val="75000"/>
                </a:schemeClr>
              </a:gs>
            </a:gsLst>
            <a:lin ang="0" scaled="1"/>
            <a:tileRect/>
          </a:gradFill>
        </p:spPr>
        <p:txBody>
          <a:bodyPr>
            <a:normAutofit/>
          </a:bodyPr>
          <a:lstStyle/>
          <a:p>
            <a:pPr marL="0" indent="0">
              <a:buNone/>
            </a:pPr>
            <a:endParaRPr lang="es-AR" sz="2000" dirty="0">
              <a:solidFill>
                <a:srgbClr val="FFFFFF"/>
              </a:solidFill>
            </a:endParaRPr>
          </a:p>
          <a:p>
            <a:pPr algn="just"/>
            <a:r>
              <a:rPr lang="es-AR" sz="2500" dirty="0">
                <a:solidFill>
                  <a:srgbClr val="FFFFFF"/>
                </a:solidFill>
              </a:rPr>
              <a:t>Se ha pasado de la interpretación que consideraba a la donación incluso a descendientes, como </a:t>
            </a:r>
            <a:r>
              <a:rPr lang="es-AR" sz="2500" b="1" i="1" u="sng" dirty="0">
                <a:solidFill>
                  <a:srgbClr val="FFFFFF"/>
                </a:solidFill>
              </a:rPr>
              <a:t>título imperfecto</a:t>
            </a:r>
            <a:r>
              <a:rPr lang="es-AR" sz="2500" dirty="0">
                <a:solidFill>
                  <a:srgbClr val="FFFFFF"/>
                </a:solidFill>
              </a:rPr>
              <a:t>, </a:t>
            </a:r>
            <a:r>
              <a:rPr lang="es-AR" sz="2500" b="1" i="1" u="sng" dirty="0">
                <a:solidFill>
                  <a:srgbClr val="FFFFFF"/>
                </a:solidFill>
              </a:rPr>
              <a:t>a</a:t>
            </a:r>
            <a:r>
              <a:rPr lang="es-AR" sz="2500" dirty="0">
                <a:solidFill>
                  <a:srgbClr val="FFFFFF"/>
                </a:solidFill>
              </a:rPr>
              <a:t> la de sostener que dichas donaciones constituyen </a:t>
            </a:r>
            <a:r>
              <a:rPr lang="es-AR" sz="2500" b="1" i="1" u="sng" dirty="0">
                <a:solidFill>
                  <a:srgbClr val="FFFFFF"/>
                </a:solidFill>
              </a:rPr>
              <a:t>títulos perfectos</a:t>
            </a:r>
          </a:p>
        </p:txBody>
      </p:sp>
      <p:sp useBgFill="1">
        <p:nvSpPr>
          <p:cNvPr id="45" name="Rectangle 44">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Transferencia">
            <a:extLst>
              <a:ext uri="{FF2B5EF4-FFF2-40B4-BE49-F238E27FC236}">
                <a16:creationId xmlns:a16="http://schemas.microsoft.com/office/drawing/2014/main" id="{F1818231-B1AB-4E6C-B50D-57F133301C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7109" y="1834165"/>
            <a:ext cx="4178419" cy="3295047"/>
          </a:xfrm>
          <a:prstGeom prst="rect">
            <a:avLst/>
          </a:prstGeom>
          <a:ln>
            <a:noFill/>
          </a:ln>
          <a:effectLst>
            <a:glow rad="152400">
              <a:schemeClr val="accent2">
                <a:lumMod val="60000"/>
                <a:lumOff val="40000"/>
              </a:schemeClr>
            </a:glow>
          </a:effectLst>
          <a:scene3d>
            <a:camera prst="orthographicFront"/>
            <a:lightRig rig="threePt" dir="t"/>
          </a:scene3d>
          <a:sp3d extrusionH="76200" contourW="12700" prstMaterial="powder">
            <a:extrusionClr>
              <a:schemeClr val="accent1">
                <a:lumMod val="50000"/>
              </a:schemeClr>
            </a:extrusionClr>
            <a:contourClr>
              <a:schemeClr val="bg1"/>
            </a:contourClr>
          </a:sp3d>
        </p:spPr>
      </p:pic>
    </p:spTree>
    <p:extLst>
      <p:ext uri="{BB962C8B-B14F-4D97-AF65-F5344CB8AC3E}">
        <p14:creationId xmlns:p14="http://schemas.microsoft.com/office/powerpoint/2010/main" val="2449574209"/>
      </p:ext>
    </p:extLst>
  </p:cSld>
  <p:clrMapOvr>
    <a:overrideClrMapping bg1="lt1" tx1="dk1" bg2="lt2" tx2="dk2" accent1="accent1" accent2="accent2" accent3="accent3" accent4="accent4" accent5="accent5" accent6="accent6" hlink="hlink" folHlink="folHlink"/>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23000">
              <a:schemeClr val="accent1">
                <a:lumMod val="75000"/>
              </a:schemeClr>
            </a:gs>
            <a:gs pos="69000">
              <a:schemeClr val="bg2">
                <a:lumMod val="75000"/>
              </a:schemeClr>
            </a:gs>
            <a:gs pos="97000">
              <a:schemeClr val="accent2">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1E236-3FBF-5544-A704-2C074FCB9186}"/>
              </a:ext>
            </a:extLst>
          </p:cNvPr>
          <p:cNvSpPr>
            <a:spLocks noGrp="1"/>
          </p:cNvSpPr>
          <p:nvPr>
            <p:ph type="title"/>
          </p:nvPr>
        </p:nvSpPr>
        <p:spPr>
          <a:xfrm>
            <a:off x="680321" y="2691934"/>
            <a:ext cx="3739279" cy="2661052"/>
          </a:xfrm>
        </p:spPr>
        <p:txBody>
          <a:bodyPr>
            <a:normAutofit/>
          </a:bodyPr>
          <a:lstStyle/>
          <a:p>
            <a:pPr algn="just"/>
            <a:r>
              <a:rPr lang="es-AR" sz="2000" dirty="0">
                <a:solidFill>
                  <a:srgbClr val="FFFFFF"/>
                </a:solidFill>
              </a:rPr>
              <a:t>La doctrina de la ley 27587 declara a la donación a los ascendientes o al cónyuge como título perfecto, sin aplicar la acción reipersecutoria, contra el tercer adquirente de buena fe a título oneroso, salvo que mediara mala fe del tercero. </a:t>
            </a:r>
          </a:p>
        </p:txBody>
      </p:sp>
      <p:sp>
        <p:nvSpPr>
          <p:cNvPr id="3" name="Marcador de contenido 2">
            <a:extLst>
              <a:ext uri="{FF2B5EF4-FFF2-40B4-BE49-F238E27FC236}">
                <a16:creationId xmlns:a16="http://schemas.microsoft.com/office/drawing/2014/main" id="{88CD56E7-DF69-9346-AC13-DFA7E9803342}"/>
              </a:ext>
            </a:extLst>
          </p:cNvPr>
          <p:cNvSpPr>
            <a:spLocks noGrp="1"/>
          </p:cNvSpPr>
          <p:nvPr>
            <p:ph idx="1"/>
          </p:nvPr>
        </p:nvSpPr>
        <p:spPr>
          <a:xfrm>
            <a:off x="5287995" y="1261202"/>
            <a:ext cx="6257362" cy="5503101"/>
          </a:xfrm>
        </p:spPr>
        <p:txBody>
          <a:bodyPr anchor="ctr">
            <a:normAutofit fontScale="62500" lnSpcReduction="20000"/>
          </a:bodyPr>
          <a:lstStyle/>
          <a:p>
            <a:pPr algn="just"/>
            <a:endParaRPr lang="es-AR" sz="2000" dirty="0">
              <a:solidFill>
                <a:srgbClr val="FFFFFF"/>
              </a:solidFill>
            </a:endParaRPr>
          </a:p>
          <a:p>
            <a:pPr algn="just"/>
            <a:endParaRPr lang="es-AR" sz="2000" dirty="0">
              <a:solidFill>
                <a:srgbClr val="FFFFFF"/>
              </a:solidFill>
            </a:endParaRPr>
          </a:p>
          <a:p>
            <a:pPr algn="just"/>
            <a:endParaRPr lang="es-AR" sz="2000" dirty="0">
              <a:solidFill>
                <a:srgbClr val="FFFFFF"/>
              </a:solidFill>
            </a:endParaRPr>
          </a:p>
          <a:p>
            <a:pPr algn="just"/>
            <a:endParaRPr lang="es-AR" sz="2000" dirty="0">
              <a:solidFill>
                <a:srgbClr val="FFFFFF"/>
              </a:solidFill>
            </a:endParaRPr>
          </a:p>
          <a:p>
            <a:pPr algn="just"/>
            <a:r>
              <a:rPr lang="es-AR" sz="3200" dirty="0">
                <a:solidFill>
                  <a:srgbClr val="FFFFFF"/>
                </a:solidFill>
              </a:rPr>
              <a:t>Concibe a la acción de reducción como una acción personal, incluída dentro del género de las acciones de inoponibilidad. Quien intenta la acción no busca la invalidación de la donación sino salvar el obstáculo que se opone a la percepción de su cuota de legítima.</a:t>
            </a:r>
          </a:p>
          <a:p>
            <a:pPr algn="just"/>
            <a:r>
              <a:rPr lang="es-AR" sz="3200" dirty="0">
                <a:solidFill>
                  <a:srgbClr val="FFFFFF"/>
                </a:solidFill>
              </a:rPr>
              <a:t>El antecedente de donación no convierte al título en imperfecto y por ende en observable. </a:t>
            </a:r>
          </a:p>
          <a:p>
            <a:pPr algn="just"/>
            <a:r>
              <a:rPr lang="es-AR" sz="3200" dirty="0">
                <a:solidFill>
                  <a:srgbClr val="FFFFFF"/>
                </a:solidFill>
              </a:rPr>
              <a:t>Pero ello no significa que no resulte inoponible al legitimario. La inoponibilidad surge de la mala fe del tercero que adquirió a título oneroso. Y esa mala fe no consiste en conocer el antecedente de la donación sino el conocer que haya habido un “consilium fraudis” para perjudicar a otro legitimario. La buena fe, es un principio general del derecho y debe presumirse.</a:t>
            </a:r>
          </a:p>
          <a:p>
            <a:pPr algn="just"/>
            <a:r>
              <a:rPr lang="es-AR" sz="3200" dirty="0">
                <a:solidFill>
                  <a:srgbClr val="FFFFFF"/>
                </a:solidFill>
              </a:rPr>
              <a:t>El tercer adquirente de buena fe a título oneroso merece el amparo legal. </a:t>
            </a:r>
          </a:p>
        </p:txBody>
      </p:sp>
    </p:spTree>
    <p:extLst>
      <p:ext uri="{BB962C8B-B14F-4D97-AF65-F5344CB8AC3E}">
        <p14:creationId xmlns:p14="http://schemas.microsoft.com/office/powerpoint/2010/main" val="3969091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50000"/>
              </a:schemeClr>
            </a:gs>
            <a:gs pos="50000">
              <a:schemeClr val="bg2">
                <a:shade val="100000"/>
                <a:hueMod val="100000"/>
                <a:satMod val="110000"/>
                <a:lumMod val="130000"/>
              </a:schemeClr>
            </a:gs>
            <a:gs pos="100000">
              <a:schemeClr val="bg1">
                <a:lumMod val="95000"/>
                <a:lumOff val="5000"/>
              </a:schemeClr>
            </a:gs>
          </a:gsLst>
          <a:lin ang="2520000" scaled="0"/>
        </a:gradFill>
        <a:effectLst/>
      </p:bgPr>
    </p:bg>
    <p:spTree>
      <p:nvGrpSpPr>
        <p:cNvPr id="1" name=""/>
        <p:cNvGrpSpPr/>
        <p:nvPr/>
      </p:nvGrpSpPr>
      <p:grpSpPr>
        <a:xfrm>
          <a:off x="0" y="0"/>
          <a:ext cx="0" cy="0"/>
          <a:chOff x="0" y="0"/>
          <a:chExt cx="0" cy="0"/>
        </a:xfrm>
      </p:grpSpPr>
      <p:pic>
        <p:nvPicPr>
          <p:cNvPr id="22" name="Picture 21" descr="Patrón de fondo&#10;&#10;Descripción generada automáticamente">
            <a:extLst>
              <a:ext uri="{FF2B5EF4-FFF2-40B4-BE49-F238E27FC236}">
                <a16:creationId xmlns:a16="http://schemas.microsoft.com/office/drawing/2014/main" id="{2C98AF9E-0EED-4520-9B0C-5FC0246EB8F5}"/>
              </a:ext>
            </a:extLst>
          </p:cNvPr>
          <p:cNvPicPr>
            <a:picLocks noChangeAspect="1"/>
          </p:cNvPicPr>
          <p:nvPr/>
        </p:nvPicPr>
        <p:blipFill rotWithShape="1">
          <a:blip r:embed="rId2"/>
          <a:srcRect l="9800" r="22573"/>
          <a:stretch/>
        </p:blipFill>
        <p:spPr>
          <a:xfrm>
            <a:off x="7550980" y="10"/>
            <a:ext cx="4637843" cy="6857990"/>
          </a:xfrm>
          <a:prstGeom prst="rect">
            <a:avLst/>
          </a:prstGeom>
          <a:ln>
            <a:noFill/>
          </a:ln>
          <a:effectLst/>
        </p:spPr>
      </p:pic>
      <p:sp>
        <p:nvSpPr>
          <p:cNvPr id="19" name="Título 18">
            <a:extLst>
              <a:ext uri="{FF2B5EF4-FFF2-40B4-BE49-F238E27FC236}">
                <a16:creationId xmlns:a16="http://schemas.microsoft.com/office/drawing/2014/main" id="{38286F27-E82A-5043-B97B-A87EE4FBE6AE}"/>
              </a:ext>
            </a:extLst>
          </p:cNvPr>
          <p:cNvSpPr>
            <a:spLocks noGrp="1"/>
          </p:cNvSpPr>
          <p:nvPr>
            <p:ph type="ctrTitle"/>
          </p:nvPr>
        </p:nvSpPr>
        <p:spPr>
          <a:xfrm>
            <a:off x="680322" y="2733709"/>
            <a:ext cx="6752110" cy="1373070"/>
          </a:xfrm>
        </p:spPr>
        <p:txBody>
          <a:bodyPr>
            <a:normAutofit/>
          </a:bodyPr>
          <a:lstStyle/>
          <a:p>
            <a:r>
              <a:rPr lang="es-AR" sz="4600"/>
              <a:t>Eficiacia temporal de la nueva ley</a:t>
            </a:r>
          </a:p>
        </p:txBody>
      </p:sp>
      <p:sp>
        <p:nvSpPr>
          <p:cNvPr id="20" name="Subtítulo 19">
            <a:extLst>
              <a:ext uri="{FF2B5EF4-FFF2-40B4-BE49-F238E27FC236}">
                <a16:creationId xmlns:a16="http://schemas.microsoft.com/office/drawing/2014/main" id="{520F957A-CF5B-0247-BCBE-3844E1988908}"/>
              </a:ext>
            </a:extLst>
          </p:cNvPr>
          <p:cNvSpPr>
            <a:spLocks noGrp="1"/>
          </p:cNvSpPr>
          <p:nvPr>
            <p:ph type="subTitle" idx="1"/>
          </p:nvPr>
        </p:nvSpPr>
        <p:spPr>
          <a:xfrm>
            <a:off x="680322" y="4410081"/>
            <a:ext cx="6752109" cy="1117687"/>
          </a:xfrm>
        </p:spPr>
        <p:txBody>
          <a:bodyPr>
            <a:noAutofit/>
          </a:bodyPr>
          <a:lstStyle/>
          <a:p>
            <a:pPr algn="just"/>
            <a:r>
              <a:rPr lang="es-AR" sz="1200"/>
              <a:t>CCCN art 7: A partir de su entrada en vigencia, las leyes se aplican a las consecuencias de las relaciones y situaciones juridicas existentes. Las leyes no tienen efecto retroactivo, sean o no de orden público, excepto disposición en contrario. La retroactividad establecida por la ley no puede afectar derechos amparados por garantías constitucionales. </a:t>
            </a:r>
          </a:p>
          <a:p>
            <a:pPr algn="just"/>
            <a:r>
              <a:rPr lang="es-AR" sz="1200"/>
              <a:t>Las leyes no tienen efectos retroactivos, pero deben aplicarse de inmediato a las relaciones y situaciones jurídicas existentes. La nueva ley se aplica a las consecuencias derivadas de las relaciones y situaciones jurídicas, no a las relaciones en si mismas.</a:t>
            </a:r>
          </a:p>
        </p:txBody>
      </p:sp>
    </p:spTree>
    <p:extLst>
      <p:ext uri="{BB962C8B-B14F-4D97-AF65-F5344CB8AC3E}">
        <p14:creationId xmlns:p14="http://schemas.microsoft.com/office/powerpoint/2010/main" val="189083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93F77-CD02-A041-8251-E43720165C46}"/>
              </a:ext>
            </a:extLst>
          </p:cNvPr>
          <p:cNvSpPr>
            <a:spLocks noGrp="1"/>
          </p:cNvSpPr>
          <p:nvPr>
            <p:ph type="title"/>
          </p:nvPr>
        </p:nvSpPr>
        <p:spPr>
          <a:xfrm>
            <a:off x="680321" y="4714194"/>
            <a:ext cx="8129353" cy="1311176"/>
          </a:xfrm>
        </p:spPr>
        <p:txBody>
          <a:bodyPr anchor="b">
            <a:normAutofit/>
          </a:bodyPr>
          <a:lstStyle/>
          <a:p>
            <a:pPr algn="r"/>
            <a:endParaRPr lang="es-AR" sz="4800">
              <a:solidFill>
                <a:srgbClr val="FFFFFF"/>
              </a:solidFill>
            </a:endParaRPr>
          </a:p>
        </p:txBody>
      </p:sp>
      <p:sp>
        <p:nvSpPr>
          <p:cNvPr id="3" name="Marcador de contenido 2">
            <a:extLst>
              <a:ext uri="{FF2B5EF4-FFF2-40B4-BE49-F238E27FC236}">
                <a16:creationId xmlns:a16="http://schemas.microsoft.com/office/drawing/2014/main" id="{4C5E980E-BEEF-F247-BAF1-7E1AC24838C0}"/>
              </a:ext>
            </a:extLst>
          </p:cNvPr>
          <p:cNvSpPr>
            <a:spLocks noGrp="1"/>
          </p:cNvSpPr>
          <p:nvPr>
            <p:ph idx="1"/>
          </p:nvPr>
        </p:nvSpPr>
        <p:spPr>
          <a:xfrm>
            <a:off x="557213" y="2943225"/>
            <a:ext cx="8410871" cy="3296465"/>
          </a:xfrm>
          <a:gradFill>
            <a:gsLst>
              <a:gs pos="0">
                <a:schemeClr val="bg1">
                  <a:lumMod val="95000"/>
                  <a:lumOff val="5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p:spPr>
        <p:txBody>
          <a:bodyPr anchor="b">
            <a:normAutofit/>
          </a:bodyPr>
          <a:lstStyle/>
          <a:p>
            <a:pPr algn="just"/>
            <a:r>
              <a:rPr lang="es-AR" sz="2000" dirty="0"/>
              <a:t>La Ley 27587 modifica la acción aplicable a las donaciones efectuadas a los descendientes o al cónyuge estableciendo que es la de colación y modifica el alcance reipersecutorio de la acción de reducción, favoreciendo al tercer adquirente a título oneroso y explicitando en que consiste la buena fe del tercero.</a:t>
            </a:r>
          </a:p>
          <a:p>
            <a:pPr algn="just"/>
            <a:r>
              <a:rPr lang="es-AR" sz="2000" dirty="0"/>
              <a:t>No cabe duda que la ley se aplica a las donaciones posteriores a su vigencia y a la acción de reducción que se entable en toda sucesión cuyo causante haya fallecido bajo el régimen de la nueva ley.</a:t>
            </a:r>
          </a:p>
          <a:p>
            <a:endParaRPr lang="es-AR" sz="2000" dirty="0"/>
          </a:p>
        </p:txBody>
      </p:sp>
    </p:spTree>
    <p:extLst>
      <p:ext uri="{BB962C8B-B14F-4D97-AF65-F5344CB8AC3E}">
        <p14:creationId xmlns:p14="http://schemas.microsoft.com/office/powerpoint/2010/main" val="3526817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50000">
              <a:schemeClr val="bg2">
                <a:shade val="100000"/>
                <a:hueMod val="100000"/>
                <a:satMod val="110000"/>
                <a:lumMod val="130000"/>
              </a:schemeClr>
            </a:gs>
            <a:gs pos="100000">
              <a:schemeClr val="accent2">
                <a:lumMod val="5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F0783-A1A0-C943-A58B-37E414543E49}"/>
              </a:ext>
            </a:extLst>
          </p:cNvPr>
          <p:cNvSpPr>
            <a:spLocks noGrp="1"/>
          </p:cNvSpPr>
          <p:nvPr>
            <p:ph type="title"/>
          </p:nvPr>
        </p:nvSpPr>
        <p:spPr>
          <a:xfrm>
            <a:off x="680321" y="2063262"/>
            <a:ext cx="3739279" cy="2661052"/>
          </a:xfrm>
        </p:spPr>
        <p:txBody>
          <a:bodyPr>
            <a:normAutofit/>
          </a:bodyPr>
          <a:lstStyle/>
          <a:p>
            <a:pPr algn="r"/>
            <a:br>
              <a:rPr lang="es-AR" sz="3100" dirty="0">
                <a:solidFill>
                  <a:srgbClr val="FFFFFF"/>
                </a:solidFill>
              </a:rPr>
            </a:br>
            <a:r>
              <a:rPr lang="es-AR" sz="3100" dirty="0">
                <a:solidFill>
                  <a:srgbClr val="FFFFFF"/>
                </a:solidFill>
              </a:rPr>
              <a:t>¿Qué sucede cuando el causante haya fallecido antes del 1 de agosto de 2.015?</a:t>
            </a:r>
          </a:p>
        </p:txBody>
      </p:sp>
      <p:sp>
        <p:nvSpPr>
          <p:cNvPr id="3" name="Marcador de contenido 2">
            <a:extLst>
              <a:ext uri="{FF2B5EF4-FFF2-40B4-BE49-F238E27FC236}">
                <a16:creationId xmlns:a16="http://schemas.microsoft.com/office/drawing/2014/main" id="{347EAB77-0E2E-5E4B-8284-FB44C336AE41}"/>
              </a:ext>
            </a:extLst>
          </p:cNvPr>
          <p:cNvSpPr>
            <a:spLocks noGrp="1"/>
          </p:cNvSpPr>
          <p:nvPr>
            <p:ph idx="1"/>
          </p:nvPr>
        </p:nvSpPr>
        <p:spPr>
          <a:xfrm>
            <a:off x="5287995" y="661106"/>
            <a:ext cx="6257362" cy="5503101"/>
          </a:xfrm>
        </p:spPr>
        <p:txBody>
          <a:bodyPr anchor="ctr">
            <a:normAutofit/>
          </a:bodyPr>
          <a:lstStyle/>
          <a:p>
            <a:pPr algn="just"/>
            <a:endParaRPr lang="es-AR" sz="4000" dirty="0">
              <a:solidFill>
                <a:srgbClr val="FFFFFF"/>
              </a:solidFill>
            </a:endParaRPr>
          </a:p>
          <a:p>
            <a:pPr algn="just"/>
            <a:r>
              <a:rPr lang="es-AR" sz="4000" dirty="0">
                <a:solidFill>
                  <a:srgbClr val="FFFFFF"/>
                </a:solidFill>
              </a:rPr>
              <a:t>Son las normas del anterior Código Civil las aplicables a la donación y a las acciones de protección de la legítima </a:t>
            </a:r>
          </a:p>
        </p:txBody>
      </p:sp>
    </p:spTree>
    <p:extLst>
      <p:ext uri="{BB962C8B-B14F-4D97-AF65-F5344CB8AC3E}">
        <p14:creationId xmlns:p14="http://schemas.microsoft.com/office/powerpoint/2010/main" val="1073771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46000">
              <a:schemeClr val="accent2">
                <a:lumMod val="75000"/>
              </a:schemeClr>
            </a:gs>
            <a:gs pos="100000">
              <a:schemeClr val="bg1">
                <a:lumMod val="85000"/>
                <a:lumOff val="15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CDA2C-0CAE-E04D-8EFA-CEC657382D99}"/>
              </a:ext>
            </a:extLst>
          </p:cNvPr>
          <p:cNvSpPr>
            <a:spLocks noGrp="1"/>
          </p:cNvSpPr>
          <p:nvPr>
            <p:ph type="title"/>
          </p:nvPr>
        </p:nvSpPr>
        <p:spPr/>
        <p:txBody>
          <a:bodyPr>
            <a:normAutofit fontScale="90000"/>
          </a:bodyPr>
          <a:lstStyle/>
          <a:p>
            <a:pPr algn="just"/>
            <a:r>
              <a:rPr lang="es-AR"/>
              <a:t>Si el causante fallece a partir del 1 de agosto de 2.015 y antes del 25 de diciembre de 2.020…</a:t>
            </a:r>
          </a:p>
        </p:txBody>
      </p:sp>
      <p:sp>
        <p:nvSpPr>
          <p:cNvPr id="3" name="Marcador de contenido 2">
            <a:extLst>
              <a:ext uri="{FF2B5EF4-FFF2-40B4-BE49-F238E27FC236}">
                <a16:creationId xmlns:a16="http://schemas.microsoft.com/office/drawing/2014/main" id="{3DD3C47E-7FDE-DD4B-B742-A87BDF286D31}"/>
              </a:ext>
            </a:extLst>
          </p:cNvPr>
          <p:cNvSpPr>
            <a:spLocks noGrp="1"/>
          </p:cNvSpPr>
          <p:nvPr>
            <p:ph idx="1"/>
          </p:nvPr>
        </p:nvSpPr>
        <p:spPr/>
        <p:txBody>
          <a:bodyPr/>
          <a:lstStyle/>
          <a:p>
            <a:pPr algn="just"/>
            <a:r>
              <a:rPr lang="es-AR"/>
              <a:t>Si la donación que es atacada fue realizada con anterioridad a la vigencia del nuevo código, la donación ha constituído un título perfecto por no existir condición legal expresa que haga del derecho transmitido un dominio resoluble.</a:t>
            </a:r>
          </a:p>
          <a:p>
            <a:pPr algn="just"/>
            <a:r>
              <a:rPr lang="es-AR"/>
              <a:t>Si la donación fue realizada con posterioridad al 1 de agosto de 2.015, no cabe duda que la misma está sometida a una condición “ex lege”, que es el supuesto del art. 2386 derogado por la reforma que habilita la acción de reducción de la donación hecha al descendiente o al cónyuge cuyo valor excede la porción disponible más la porción legítima del donatario.</a:t>
            </a:r>
          </a:p>
        </p:txBody>
      </p:sp>
    </p:spTree>
    <p:extLst>
      <p:ext uri="{BB962C8B-B14F-4D97-AF65-F5344CB8AC3E}">
        <p14:creationId xmlns:p14="http://schemas.microsoft.com/office/powerpoint/2010/main" val="3892006144"/>
      </p:ext>
    </p:extLst>
  </p:cSld>
  <p:clrMapOvr>
    <a:masterClrMapping/>
  </p:clrMapOvr>
  <p:transition spd="slow">
    <p:comb/>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lumOff val="25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8"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694D51C-AC72-1B4F-A73F-6D41296B4628}"/>
              </a:ext>
            </a:extLst>
          </p:cNvPr>
          <p:cNvSpPr>
            <a:spLocks noGrp="1"/>
          </p:cNvSpPr>
          <p:nvPr>
            <p:ph type="title"/>
          </p:nvPr>
        </p:nvSpPr>
        <p:spPr>
          <a:xfrm>
            <a:off x="680321" y="2063262"/>
            <a:ext cx="3739279" cy="2661052"/>
          </a:xfrm>
          <a:gradFill>
            <a:gsLst>
              <a:gs pos="0">
                <a:schemeClr val="accent2">
                  <a:lumMod val="50000"/>
                </a:schemeClr>
              </a:gs>
              <a:gs pos="50000">
                <a:schemeClr val="bg1">
                  <a:lumMod val="95000"/>
                  <a:lumOff val="5000"/>
                </a:schemeClr>
              </a:gs>
              <a:gs pos="100000">
                <a:schemeClr val="bg2">
                  <a:shade val="78000"/>
                  <a:hueMod val="44000"/>
                  <a:satMod val="200000"/>
                  <a:lumMod val="69000"/>
                </a:schemeClr>
              </a:gs>
            </a:gsLst>
            <a:lin ang="2520000" scaled="0"/>
          </a:gradFill>
        </p:spPr>
        <p:txBody>
          <a:bodyPr>
            <a:normAutofit/>
          </a:bodyPr>
          <a:lstStyle/>
          <a:p>
            <a:pPr algn="r"/>
            <a:r>
              <a:rPr lang="es-AR" sz="3400" dirty="0">
                <a:solidFill>
                  <a:srgbClr val="FFFFFF"/>
                </a:solidFill>
              </a:rPr>
              <a:t>Prescripción de la acción de reducción: 5 años desde la muerte del causante</a:t>
            </a:r>
          </a:p>
        </p:txBody>
      </p:sp>
      <p:sp>
        <p:nvSpPr>
          <p:cNvPr id="3" name="Marcador de contenido 2">
            <a:extLst>
              <a:ext uri="{FF2B5EF4-FFF2-40B4-BE49-F238E27FC236}">
                <a16:creationId xmlns:a16="http://schemas.microsoft.com/office/drawing/2014/main" id="{0A202A58-83FF-8144-A20A-CCBA82EB552A}"/>
              </a:ext>
            </a:extLst>
          </p:cNvPr>
          <p:cNvSpPr>
            <a:spLocks noGrp="1"/>
          </p:cNvSpPr>
          <p:nvPr>
            <p:ph idx="1"/>
          </p:nvPr>
        </p:nvSpPr>
        <p:spPr>
          <a:xfrm>
            <a:off x="5287995" y="661106"/>
            <a:ext cx="6257362" cy="5503101"/>
          </a:xfrm>
          <a:gradFill flip="none" rotWithShape="1">
            <a:gsLst>
              <a:gs pos="0">
                <a:schemeClr val="bg1">
                  <a:lumMod val="95000"/>
                  <a:lumOff val="5000"/>
                </a:schemeClr>
              </a:gs>
              <a:gs pos="50000">
                <a:schemeClr val="bg2">
                  <a:shade val="100000"/>
                  <a:hueMod val="100000"/>
                  <a:satMod val="110000"/>
                  <a:lumMod val="130000"/>
                </a:schemeClr>
              </a:gs>
              <a:gs pos="100000">
                <a:schemeClr val="bg2">
                  <a:shade val="78000"/>
                  <a:hueMod val="44000"/>
                  <a:satMod val="200000"/>
                  <a:lumMod val="69000"/>
                </a:schemeClr>
              </a:gs>
            </a:gsLst>
            <a:lin ang="10800000" scaled="1"/>
            <a:tileRect/>
          </a:gradFill>
        </p:spPr>
        <p:txBody>
          <a:bodyPr anchor="ctr">
            <a:normAutofit lnSpcReduction="10000"/>
          </a:bodyPr>
          <a:lstStyle/>
          <a:p>
            <a:endParaRPr lang="es-AR" sz="2000" dirty="0">
              <a:solidFill>
                <a:srgbClr val="FFFFFF"/>
              </a:solidFill>
            </a:endParaRPr>
          </a:p>
          <a:p>
            <a:pPr algn="just"/>
            <a:r>
              <a:rPr lang="es-AR" sz="2000" dirty="0">
                <a:solidFill>
                  <a:srgbClr val="FFFFFF"/>
                </a:solidFill>
              </a:rPr>
              <a:t>Si el causante falleció entre el 1 de agosto de 2.015 y el 25 de diciembre de 2.015… y no se hubiera planteado en la causa la acción de reducción con efecto reipersecutorio respecto del tercer adquirente a título oneroso, la acción habría prescripto el 25 de diciembre de 2.020</a:t>
            </a:r>
          </a:p>
          <a:p>
            <a:endParaRPr lang="es-AR" sz="2000" dirty="0">
              <a:solidFill>
                <a:srgbClr val="FFFFFF"/>
              </a:solidFill>
            </a:endParaRPr>
          </a:p>
          <a:p>
            <a:pPr algn="just"/>
            <a:r>
              <a:rPr lang="es-AR" sz="2000" dirty="0">
                <a:solidFill>
                  <a:srgbClr val="FFFFFF"/>
                </a:solidFill>
              </a:rPr>
              <a:t>Si el causante hubiera fallecido entre el 25 de diciembre de 2.015 y el 25 de diciembre de 2.020, considerando que la donación efectuada a partir de la vigencia del código actual es un título sometido a una condición resolutoria legal y si se hubiera vulnerado la legítima, hay acción contra el donatario y el subadquirente.  Pero si la acción no hubiera sido ejercida a la fecha de entrada en vigencia de la ley 27.587, ya no podría prosperar dado que las acciones no ejercidas entran dentro de los efectos derivados de la situación jurídica.</a:t>
            </a:r>
          </a:p>
          <a:p>
            <a:endParaRPr lang="es-AR" sz="2000" dirty="0">
              <a:solidFill>
                <a:srgbClr val="FFFFFF"/>
              </a:solidFill>
            </a:endParaRPr>
          </a:p>
        </p:txBody>
      </p:sp>
    </p:spTree>
    <p:extLst>
      <p:ext uri="{BB962C8B-B14F-4D97-AF65-F5344CB8AC3E}">
        <p14:creationId xmlns:p14="http://schemas.microsoft.com/office/powerpoint/2010/main" val="3845000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F0912-B278-4F44-85D4-92BC49334BB2}"/>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6DD66B57-E736-4645-8CC3-DA13B8DE9969}"/>
              </a:ext>
            </a:extLst>
          </p:cNvPr>
          <p:cNvSpPr>
            <a:spLocks noGrp="1"/>
          </p:cNvSpPr>
          <p:nvPr>
            <p:ph idx="1"/>
          </p:nvPr>
        </p:nvSpPr>
        <p:spPr/>
        <p:txBody>
          <a:bodyPr>
            <a:normAutofit/>
          </a:bodyPr>
          <a:lstStyle/>
          <a:p>
            <a:pPr marL="0" indent="0">
              <a:buNone/>
            </a:pPr>
            <a:endParaRPr lang="es-AR" sz="3000" dirty="0"/>
          </a:p>
          <a:p>
            <a:pPr algn="dist"/>
            <a:r>
              <a:rPr lang="es-AR" sz="6000" dirty="0">
                <a:solidFill>
                  <a:schemeClr val="bg2">
                    <a:lumMod val="75000"/>
                  </a:schemeClr>
                </a:solidFill>
              </a:rPr>
              <a:t>¿Cuáles son las modificaciones introducidas?</a:t>
            </a:r>
          </a:p>
        </p:txBody>
      </p:sp>
    </p:spTree>
    <p:extLst>
      <p:ext uri="{BB962C8B-B14F-4D97-AF65-F5344CB8AC3E}">
        <p14:creationId xmlns:p14="http://schemas.microsoft.com/office/powerpoint/2010/main" val="3839468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50000">
              <a:schemeClr val="bg2">
                <a:shade val="100000"/>
                <a:hueMod val="100000"/>
                <a:satMod val="110000"/>
                <a:lumMod val="130000"/>
              </a:schemeClr>
            </a:gs>
            <a:gs pos="100000">
              <a:schemeClr val="bg2">
                <a:shade val="78000"/>
                <a:hueMod val="44000"/>
                <a:satMod val="200000"/>
                <a:lumMod val="69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7BD99-8995-C045-A90F-310DDD5B5323}"/>
              </a:ext>
            </a:extLst>
          </p:cNvPr>
          <p:cNvSpPr>
            <a:spLocks noGrp="1"/>
          </p:cNvSpPr>
          <p:nvPr>
            <p:ph type="title"/>
          </p:nvPr>
        </p:nvSpPr>
        <p:spPr>
          <a:xfrm>
            <a:off x="680321" y="2063262"/>
            <a:ext cx="3739279" cy="2661052"/>
          </a:xfrm>
        </p:spPr>
        <p:txBody>
          <a:bodyPr>
            <a:normAutofit/>
          </a:bodyPr>
          <a:lstStyle/>
          <a:p>
            <a:pPr algn="just"/>
            <a:r>
              <a:rPr lang="es-AR" sz="1800">
                <a:solidFill>
                  <a:srgbClr val="FFFFFF"/>
                </a:solidFill>
              </a:rPr>
              <a:t>Artículo 2386 CCCN: Donaciones inoficiosas. La donación hecha a un descendiente o al cónyuge cuyo valor excede la suma de la porción disponible más la porción legítima del donatario, aunque haya dispensa de colación o mejora, está sujeta a reducción por el valor del exceso.</a:t>
            </a:r>
          </a:p>
        </p:txBody>
      </p:sp>
      <p:sp>
        <p:nvSpPr>
          <p:cNvPr id="3" name="Marcador de contenido 2">
            <a:extLst>
              <a:ext uri="{FF2B5EF4-FFF2-40B4-BE49-F238E27FC236}">
                <a16:creationId xmlns:a16="http://schemas.microsoft.com/office/drawing/2014/main" id="{477AE9A3-CB16-924E-AE3A-A0275420C093}"/>
              </a:ext>
            </a:extLst>
          </p:cNvPr>
          <p:cNvSpPr>
            <a:spLocks noGrp="1"/>
          </p:cNvSpPr>
          <p:nvPr>
            <p:ph idx="1"/>
          </p:nvPr>
        </p:nvSpPr>
        <p:spPr>
          <a:xfrm>
            <a:off x="5287995" y="661106"/>
            <a:ext cx="6257362" cy="5503101"/>
          </a:xfrm>
        </p:spPr>
        <p:txBody>
          <a:bodyPr anchor="ctr">
            <a:normAutofit/>
          </a:bodyPr>
          <a:lstStyle/>
          <a:p>
            <a:pPr algn="just"/>
            <a:r>
              <a:rPr lang="es-AR" sz="2000">
                <a:solidFill>
                  <a:srgbClr val="FFFFFF"/>
                </a:solidFill>
              </a:rPr>
              <a:t>Artículo 2386 según Ley 27.587: Donaciones inoficiosas. La donación hecha a un descendiente o al cónyuge cuyo valor excede la suma de la porción disponible más la porción legítima del donatario, aunque haya dispensa de colación o mejora, </a:t>
            </a:r>
            <a:r>
              <a:rPr lang="es-AR" sz="2000" b="1" u="sng">
                <a:solidFill>
                  <a:srgbClr val="FFFFFF"/>
                </a:solidFill>
              </a:rPr>
              <a:t>está sujeta a colación, debiendo compensarse la diferencia en dinero.</a:t>
            </a:r>
          </a:p>
        </p:txBody>
      </p:sp>
    </p:spTree>
    <p:extLst>
      <p:ext uri="{BB962C8B-B14F-4D97-AF65-F5344CB8AC3E}">
        <p14:creationId xmlns:p14="http://schemas.microsoft.com/office/powerpoint/2010/main" val="26294324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B88AD2A1-31A5-7745-A620-C11F679BB80E}"/>
              </a:ext>
            </a:extLst>
          </p:cNvPr>
          <p:cNvSpPr>
            <a:spLocks noGrp="1"/>
          </p:cNvSpPr>
          <p:nvPr>
            <p:ph type="title"/>
          </p:nvPr>
        </p:nvSpPr>
        <p:spPr>
          <a:xfrm>
            <a:off x="680321" y="2063262"/>
            <a:ext cx="3739279" cy="2661052"/>
          </a:xfrm>
          <a:gradFill flip="none" rotWithShape="1">
            <a:gsLst>
              <a:gs pos="0">
                <a:schemeClr val="bg1">
                  <a:lumMod val="85000"/>
                  <a:lumOff val="15000"/>
                </a:schemeClr>
              </a:gs>
              <a:gs pos="23000">
                <a:schemeClr val="accent1">
                  <a:lumMod val="89000"/>
                </a:schemeClr>
              </a:gs>
              <a:gs pos="69000">
                <a:schemeClr val="bg1">
                  <a:lumMod val="65000"/>
                  <a:lumOff val="35000"/>
                </a:schemeClr>
              </a:gs>
              <a:gs pos="97000">
                <a:schemeClr val="accent1">
                  <a:lumMod val="70000"/>
                </a:schemeClr>
              </a:gs>
            </a:gsLst>
            <a:lin ang="2700000" scaled="1"/>
            <a:tileRect/>
          </a:gradFill>
        </p:spPr>
        <p:txBody>
          <a:bodyPr>
            <a:normAutofit/>
          </a:bodyPr>
          <a:lstStyle/>
          <a:p>
            <a:pPr algn="just"/>
            <a:r>
              <a:rPr lang="es-AR" sz="1800" dirty="0">
                <a:solidFill>
                  <a:srgbClr val="FFFFFF"/>
                </a:solidFill>
              </a:rPr>
              <a:t>Artículo 2457 CCCN: Derechos reales constituidos por el donatario. </a:t>
            </a:r>
            <a:r>
              <a:rPr lang="es-AR" sz="1800">
                <a:solidFill>
                  <a:srgbClr val="FFFFFF"/>
                </a:solidFill>
              </a:rPr>
              <a:t>La reducción extingue, con relación al legitimario, los derechos reales constituidos por el donatario o por sus sucesores</a:t>
            </a:r>
            <a:endParaRPr lang="es-AR" sz="1800" b="1" u="sng">
              <a:solidFill>
                <a:srgbClr val="FFFFFF"/>
              </a:solidFill>
            </a:endParaRPr>
          </a:p>
        </p:txBody>
      </p:sp>
      <p:sp>
        <p:nvSpPr>
          <p:cNvPr id="3" name="Marcador de contenido 2">
            <a:extLst>
              <a:ext uri="{FF2B5EF4-FFF2-40B4-BE49-F238E27FC236}">
                <a16:creationId xmlns:a16="http://schemas.microsoft.com/office/drawing/2014/main" id="{DD919B0A-98E4-B84C-AA4D-6298317D7AD8}"/>
              </a:ext>
            </a:extLst>
          </p:cNvPr>
          <p:cNvSpPr>
            <a:spLocks noGrp="1"/>
          </p:cNvSpPr>
          <p:nvPr>
            <p:ph idx="1"/>
          </p:nvPr>
        </p:nvSpPr>
        <p:spPr>
          <a:xfrm>
            <a:off x="5287995" y="661106"/>
            <a:ext cx="6257362" cy="5503101"/>
          </a:xfrm>
          <a:gradFill flip="none" rotWithShape="1">
            <a:gsLst>
              <a:gs pos="0">
                <a:schemeClr val="bg1">
                  <a:lumMod val="75000"/>
                  <a:lumOff val="25000"/>
                </a:schemeClr>
              </a:gs>
              <a:gs pos="46000">
                <a:schemeClr val="accent1">
                  <a:lumMod val="75000"/>
                </a:schemeClr>
              </a:gs>
              <a:gs pos="100000">
                <a:schemeClr val="bg2">
                  <a:lumMod val="50000"/>
                </a:schemeClr>
              </a:gs>
            </a:gsLst>
            <a:lin ang="10800000" scaled="1"/>
            <a:tileRect/>
          </a:gradFill>
        </p:spPr>
        <p:txBody>
          <a:bodyPr anchor="ctr">
            <a:normAutofit/>
          </a:bodyPr>
          <a:lstStyle/>
          <a:p>
            <a:pPr marL="0" indent="0" algn="just">
              <a:buNone/>
            </a:pPr>
            <a:r>
              <a:rPr lang="es-AR" sz="2000" dirty="0">
                <a:solidFill>
                  <a:srgbClr val="FFFFFF"/>
                </a:solidFill>
              </a:rPr>
              <a:t>.</a:t>
            </a:r>
          </a:p>
          <a:p>
            <a:pPr marL="0" indent="0" algn="just">
              <a:buNone/>
            </a:pPr>
            <a:r>
              <a:rPr lang="es-AR" sz="2000" dirty="0">
                <a:solidFill>
                  <a:srgbClr val="FFFFFF"/>
                </a:solidFill>
              </a:rPr>
              <a:t>Artículo 2457 CCCN según Ley 27.587 : Derechos reales constituidos por el donatario. La reducción extingue con relación al legitimario, los derechos reales constituidos por el donatario o por sus sucesores. </a:t>
            </a:r>
            <a:r>
              <a:rPr lang="es-AR" sz="2000" b="1" u="sng" dirty="0">
                <a:solidFill>
                  <a:srgbClr val="FFFFFF"/>
                </a:solidFill>
              </a:rPr>
              <a:t>Sin embargo, la reducción declarada por los jueces, no afectará la validez de los derechos reales sobre bienes registrables constituidos o transmitidos por el donatario a favor de terceros de buena fe y a título oneroso.</a:t>
            </a:r>
            <a:br>
              <a:rPr lang="es-AR" sz="2000" b="1" u="sng" dirty="0">
                <a:solidFill>
                  <a:srgbClr val="FFFFFF"/>
                </a:solidFill>
              </a:rPr>
            </a:br>
            <a:br>
              <a:rPr lang="es-AR" sz="2000" dirty="0">
                <a:solidFill>
                  <a:srgbClr val="FFFFFF"/>
                </a:solidFill>
              </a:rPr>
            </a:br>
            <a:endParaRPr lang="es-AR" sz="2000" dirty="0">
              <a:solidFill>
                <a:srgbClr val="FFFFFF"/>
              </a:solidFill>
            </a:endParaRPr>
          </a:p>
        </p:txBody>
      </p:sp>
    </p:spTree>
    <p:extLst>
      <p:ext uri="{BB962C8B-B14F-4D97-AF65-F5344CB8AC3E}">
        <p14:creationId xmlns:p14="http://schemas.microsoft.com/office/powerpoint/2010/main" val="373887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path path="shape">
            <a:fillToRect l="50000" t="50000" r="50000" b="50000"/>
          </a:path>
          <a:tileRect/>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1"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8B3A7950-8976-084F-B398-F7D10E56B630}"/>
              </a:ext>
            </a:extLst>
          </p:cNvPr>
          <p:cNvSpPr>
            <a:spLocks noGrp="1"/>
          </p:cNvSpPr>
          <p:nvPr>
            <p:ph type="title"/>
          </p:nvPr>
        </p:nvSpPr>
        <p:spPr>
          <a:xfrm>
            <a:off x="680321" y="2063262"/>
            <a:ext cx="3739279" cy="2661052"/>
          </a:xfrm>
        </p:spPr>
        <p:txBody>
          <a:bodyPr>
            <a:noAutofit/>
          </a:bodyPr>
          <a:lstStyle/>
          <a:p>
            <a:pPr algn="just"/>
            <a:r>
              <a:rPr lang="es-AR" sz="1800">
                <a:solidFill>
                  <a:srgbClr val="FFFFFF"/>
                </a:solidFill>
              </a:rPr>
              <a:t>Artículo 2458 CCCN: Acción reipersecutoria. El legitimario puede perseguir contra terceros adquirentes los bienes registrables. El donatario y el subadquirente demandado, en su caso, pueden desinteresar al legitimario satisfaciendo en dinero el perjuicio a la cuota legítima.</a:t>
            </a:r>
            <a:br>
              <a:rPr lang="es-AR" sz="1800">
                <a:solidFill>
                  <a:srgbClr val="FFFFFF"/>
                </a:solidFill>
              </a:rPr>
            </a:br>
            <a:endParaRPr lang="es-AR" sz="1800">
              <a:solidFill>
                <a:srgbClr val="FFFFFF"/>
              </a:solidFill>
            </a:endParaRPr>
          </a:p>
        </p:txBody>
      </p:sp>
      <p:sp>
        <p:nvSpPr>
          <p:cNvPr id="3" name="Marcador de contenido 2">
            <a:extLst>
              <a:ext uri="{FF2B5EF4-FFF2-40B4-BE49-F238E27FC236}">
                <a16:creationId xmlns:a16="http://schemas.microsoft.com/office/drawing/2014/main" id="{7B1F3B75-BC63-284D-82F3-751A3895EB3A}"/>
              </a:ext>
            </a:extLst>
          </p:cNvPr>
          <p:cNvSpPr>
            <a:spLocks noGrp="1"/>
          </p:cNvSpPr>
          <p:nvPr>
            <p:ph idx="1"/>
          </p:nvPr>
        </p:nvSpPr>
        <p:spPr>
          <a:xfrm>
            <a:off x="5287995" y="661106"/>
            <a:ext cx="6257362" cy="5503101"/>
          </a:xfrm>
          <a:gradFill>
            <a:gsLst>
              <a:gs pos="0">
                <a:schemeClr val="accent2">
                  <a:lumMod val="50000"/>
                </a:schemeClr>
              </a:gs>
              <a:gs pos="50000">
                <a:schemeClr val="bg2">
                  <a:shade val="100000"/>
                  <a:hueMod val="100000"/>
                  <a:satMod val="110000"/>
                  <a:lumMod val="130000"/>
                </a:schemeClr>
              </a:gs>
              <a:gs pos="100000">
                <a:schemeClr val="accent2">
                  <a:lumMod val="50000"/>
                </a:schemeClr>
              </a:gs>
            </a:gsLst>
            <a:path path="shape">
              <a:fillToRect l="50000" t="50000" r="50000" b="50000"/>
            </a:path>
          </a:gradFill>
        </p:spPr>
        <p:txBody>
          <a:bodyPr anchor="ctr">
            <a:normAutofit/>
          </a:bodyPr>
          <a:lstStyle/>
          <a:p>
            <a:pPr algn="just"/>
            <a:endParaRPr lang="es-AR" sz="2000" dirty="0">
              <a:solidFill>
                <a:srgbClr val="FFFFFF"/>
              </a:solidFill>
            </a:endParaRPr>
          </a:p>
          <a:p>
            <a:pPr algn="just"/>
            <a:r>
              <a:rPr lang="es-AR" sz="2000" dirty="0">
                <a:solidFill>
                  <a:srgbClr val="FFFFFF"/>
                </a:solidFill>
              </a:rPr>
              <a:t>Artículo 2458 CCCN según Ley 27.587: Acción reipersecutoria. </a:t>
            </a:r>
            <a:r>
              <a:rPr lang="es-AR" sz="2000" b="1" u="sng" dirty="0">
                <a:solidFill>
                  <a:srgbClr val="FFFFFF"/>
                </a:solidFill>
              </a:rPr>
              <a:t>Salvo lo dispuesto en el artículo anterior</a:t>
            </a:r>
            <a:r>
              <a:rPr lang="es-AR" sz="2000" dirty="0">
                <a:solidFill>
                  <a:srgbClr val="FFFFFF"/>
                </a:solidFill>
              </a:rPr>
              <a:t>, el legitimario puede perseguir contra terceros adquirentes los bienes registrables. El donatario y el sub adquirente demandado, en su caso, pueden desinteresar al legitimario satisfaciendo en dinero el perjuicio a la cuota legítima.</a:t>
            </a:r>
            <a:br>
              <a:rPr lang="es-AR" sz="2000" dirty="0">
                <a:solidFill>
                  <a:srgbClr val="FFFFFF"/>
                </a:solidFill>
              </a:rPr>
            </a:br>
            <a:endParaRPr lang="es-AR" sz="2000" dirty="0">
              <a:solidFill>
                <a:srgbClr val="FFFFFF"/>
              </a:solidFill>
            </a:endParaRPr>
          </a:p>
        </p:txBody>
      </p:sp>
    </p:spTree>
    <p:extLst>
      <p:ext uri="{BB962C8B-B14F-4D97-AF65-F5344CB8AC3E}">
        <p14:creationId xmlns:p14="http://schemas.microsoft.com/office/powerpoint/2010/main" val="17217307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lumOff val="25000"/>
              </a:schemeClr>
            </a:gs>
            <a:gs pos="46000">
              <a:schemeClr val="accent2">
                <a:lumMod val="95000"/>
                <a:lumOff val="5000"/>
              </a:schemeClr>
            </a:gs>
            <a:gs pos="100000">
              <a:schemeClr val="bg1">
                <a:lumMod val="95000"/>
                <a:lumOff val="5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175C3-361B-FE4E-94F2-6002CF84B8C0}"/>
              </a:ext>
            </a:extLst>
          </p:cNvPr>
          <p:cNvSpPr>
            <a:spLocks noGrp="1"/>
          </p:cNvSpPr>
          <p:nvPr>
            <p:ph type="title"/>
          </p:nvPr>
        </p:nvSpPr>
        <p:spPr>
          <a:xfrm>
            <a:off x="680321" y="2063262"/>
            <a:ext cx="3739279" cy="2661052"/>
          </a:xfrm>
        </p:spPr>
        <p:txBody>
          <a:bodyPr>
            <a:normAutofit fontScale="90000"/>
          </a:bodyPr>
          <a:lstStyle/>
          <a:p>
            <a:pPr algn="just"/>
            <a:r>
              <a:rPr lang="es-AR" sz="1800">
                <a:solidFill>
                  <a:srgbClr val="FFFFFF"/>
                </a:solidFill>
              </a:rPr>
              <a:t>Artículo 2459 CCCN: Prescripción adquisitiva. La acción de reducción no procede contra el donatario ni contra el subadquirente que han poseído la cosa donada durante diez años computados desde la adquisición de la posesión. Se aplica el artículo 1901.</a:t>
            </a:r>
            <a:br>
              <a:rPr lang="es-AR" sz="1800">
                <a:solidFill>
                  <a:srgbClr val="FFFFFF"/>
                </a:solidFill>
              </a:rPr>
            </a:br>
            <a:br>
              <a:rPr lang="es-AR" sz="1400">
                <a:solidFill>
                  <a:srgbClr val="FFFFFF"/>
                </a:solidFill>
              </a:rPr>
            </a:br>
            <a:br>
              <a:rPr lang="es-AR" sz="1400">
                <a:solidFill>
                  <a:srgbClr val="FFFFFF"/>
                </a:solidFill>
              </a:rPr>
            </a:br>
            <a:endParaRPr lang="es-AR" sz="1400">
              <a:solidFill>
                <a:srgbClr val="FFFFFF"/>
              </a:solidFill>
            </a:endParaRPr>
          </a:p>
        </p:txBody>
      </p:sp>
      <p:sp>
        <p:nvSpPr>
          <p:cNvPr id="3" name="Marcador de contenido 2">
            <a:extLst>
              <a:ext uri="{FF2B5EF4-FFF2-40B4-BE49-F238E27FC236}">
                <a16:creationId xmlns:a16="http://schemas.microsoft.com/office/drawing/2014/main" id="{A5FE7941-AF50-304C-BFA7-740FFF6F7FBC}"/>
              </a:ext>
            </a:extLst>
          </p:cNvPr>
          <p:cNvSpPr>
            <a:spLocks noGrp="1"/>
          </p:cNvSpPr>
          <p:nvPr>
            <p:ph idx="1"/>
          </p:nvPr>
        </p:nvSpPr>
        <p:spPr>
          <a:xfrm>
            <a:off x="5287995" y="661106"/>
            <a:ext cx="6257362" cy="5503101"/>
          </a:xfrm>
        </p:spPr>
        <p:txBody>
          <a:bodyPr anchor="ctr">
            <a:normAutofit/>
          </a:bodyPr>
          <a:lstStyle/>
          <a:p>
            <a:pPr algn="just"/>
            <a:endParaRPr lang="es-AR" sz="2000">
              <a:solidFill>
                <a:srgbClr val="FFFFFF"/>
              </a:solidFill>
            </a:endParaRPr>
          </a:p>
          <a:p>
            <a:pPr algn="just"/>
            <a:endParaRPr lang="es-AR" sz="2000">
              <a:solidFill>
                <a:srgbClr val="FFFFFF"/>
              </a:solidFill>
            </a:endParaRPr>
          </a:p>
          <a:p>
            <a:pPr algn="just"/>
            <a:r>
              <a:rPr lang="es-AR" sz="2000">
                <a:solidFill>
                  <a:srgbClr val="FFFFFF"/>
                </a:solidFill>
              </a:rPr>
              <a:t>Artículo 2459 CCCN según Ley 27.587: Prescripción adquisitiva. </a:t>
            </a:r>
            <a:r>
              <a:rPr lang="es-AR" sz="2000" b="1" u="sng">
                <a:solidFill>
                  <a:srgbClr val="FFFFFF"/>
                </a:solidFill>
              </a:rPr>
              <a:t>En cualquier caso</a:t>
            </a:r>
            <a:r>
              <a:rPr lang="es-AR" sz="2000">
                <a:solidFill>
                  <a:srgbClr val="FFFFFF"/>
                </a:solidFill>
              </a:rPr>
              <a:t>, la acción de reducción no procede contra el donatario ni contra el sub adquirente que han poseído la cosa donada durante diez </a:t>
            </a:r>
            <a:r>
              <a:rPr lang="es-AR" sz="2000" b="1" u="sng">
                <a:solidFill>
                  <a:srgbClr val="FFFFFF"/>
                </a:solidFill>
              </a:rPr>
              <a:t>(10)</a:t>
            </a:r>
            <a:r>
              <a:rPr lang="es-AR" sz="2000">
                <a:solidFill>
                  <a:srgbClr val="FFFFFF"/>
                </a:solidFill>
              </a:rPr>
              <a:t> años computados desde la adquisición de la posesión. Se aplica el artículo 1901. </a:t>
            </a:r>
            <a:r>
              <a:rPr lang="es-AR" sz="2000" b="1" u="sng">
                <a:solidFill>
                  <a:srgbClr val="FFFFFF"/>
                </a:solidFill>
              </a:rPr>
              <a:t>No obstará la buena fe del poseedor el conocimiento de la existencia de la donación.</a:t>
            </a:r>
          </a:p>
          <a:p>
            <a:pPr marL="0" indent="0">
              <a:buNone/>
            </a:pPr>
            <a:br>
              <a:rPr lang="es-AR" sz="2000">
                <a:solidFill>
                  <a:srgbClr val="FFFFFF"/>
                </a:solidFill>
              </a:rPr>
            </a:br>
            <a:endParaRPr lang="es-AR" sz="2000">
              <a:solidFill>
                <a:srgbClr val="FFFFFF"/>
              </a:solidFill>
            </a:endParaRPr>
          </a:p>
        </p:txBody>
      </p:sp>
    </p:spTree>
    <p:extLst>
      <p:ext uri="{BB962C8B-B14F-4D97-AF65-F5344CB8AC3E}">
        <p14:creationId xmlns:p14="http://schemas.microsoft.com/office/powerpoint/2010/main" val="28262824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C3233-B472-004E-9F62-2EBE867D707B}"/>
              </a:ext>
            </a:extLst>
          </p:cNvPr>
          <p:cNvSpPr>
            <a:spLocks noGrp="1"/>
          </p:cNvSpPr>
          <p:nvPr>
            <p:ph type="title"/>
          </p:nvPr>
        </p:nvSpPr>
        <p:spPr>
          <a:xfrm>
            <a:off x="680321" y="753228"/>
            <a:ext cx="5041629" cy="1080938"/>
          </a:xfrm>
        </p:spPr>
        <p:txBody>
          <a:bodyPr>
            <a:normAutofit/>
          </a:bodyPr>
          <a:lstStyle/>
          <a:p>
            <a:r>
              <a:rPr lang="es-AR"/>
              <a:t>Un poco de historia</a:t>
            </a:r>
          </a:p>
        </p:txBody>
      </p:sp>
      <p:sp>
        <p:nvSpPr>
          <p:cNvPr id="3" name="Marcador de contenido 2">
            <a:extLst>
              <a:ext uri="{FF2B5EF4-FFF2-40B4-BE49-F238E27FC236}">
                <a16:creationId xmlns:a16="http://schemas.microsoft.com/office/drawing/2014/main" id="{E08F0E6C-74D0-1540-B173-D52CB227A845}"/>
              </a:ext>
            </a:extLst>
          </p:cNvPr>
          <p:cNvSpPr>
            <a:spLocks noGrp="1"/>
          </p:cNvSpPr>
          <p:nvPr>
            <p:ph idx="1"/>
          </p:nvPr>
        </p:nvSpPr>
        <p:spPr>
          <a:xfrm>
            <a:off x="680322" y="2336873"/>
            <a:ext cx="5041628" cy="3599316"/>
          </a:xfrm>
        </p:spPr>
        <p:txBody>
          <a:bodyPr>
            <a:normAutofit/>
          </a:bodyPr>
          <a:lstStyle/>
          <a:p>
            <a:endParaRPr lang="es-AR" sz="2000"/>
          </a:p>
        </p:txBody>
      </p:sp>
      <p:pic>
        <p:nvPicPr>
          <p:cNvPr id="5" name="Picture 4" descr="Basilicata, Italia al amanecer">
            <a:extLst>
              <a:ext uri="{FF2B5EF4-FFF2-40B4-BE49-F238E27FC236}">
                <a16:creationId xmlns:a16="http://schemas.microsoft.com/office/drawing/2014/main" id="{0E9BD351-4151-4AB4-B8B6-A415484E1173}"/>
              </a:ext>
            </a:extLst>
          </p:cNvPr>
          <p:cNvPicPr>
            <a:picLocks noChangeAspect="1"/>
          </p:cNvPicPr>
          <p:nvPr/>
        </p:nvPicPr>
        <p:blipFill rotWithShape="1">
          <a:blip r:embed="rId3"/>
          <a:srcRect l="42222" r="7791" b="-2"/>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4002046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{97E8CD13-10AE-2341-B233-EA06AAF75A3A}tf10001057</Template>
  <TotalTime>469</TotalTime>
  <Words>3793</Words>
  <Application>Microsoft Office PowerPoint</Application>
  <PresentationFormat>Panorámica</PresentationFormat>
  <Paragraphs>138</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Berlín</vt:lpstr>
      <vt:lpstr>DONACION A UN DESCENDIENTE  O AL CONYUGE </vt:lpstr>
      <vt:lpstr>El Congreso de la Nación ha sancionado con fecha 11 de noviembre de 2.020 la ley 27.587 </vt:lpstr>
      <vt:lpstr>Se modifican los artículos</vt:lpstr>
      <vt:lpstr>Presentación de PowerPoint</vt:lpstr>
      <vt:lpstr>Artículo 2386 CCCN: Donaciones inoficiosas. La donación hecha a un descendiente o al cónyuge cuyo valor excede la suma de la porción disponible más la porción legítima del donatario, aunque haya dispensa de colación o mejora, está sujeta a reducción por el valor del exceso.</vt:lpstr>
      <vt:lpstr>Artículo 2457 CCCN: Derechos reales constituidos por el donatario. La reducción extingue, con relación al legitimario, los derechos reales constituidos por el donatario o por sus sucesores</vt:lpstr>
      <vt:lpstr>Artículo 2458 CCCN: Acción reipersecutoria. El legitimario puede perseguir contra terceros adquirentes los bienes registrables. El donatario y el subadquirente demandado, en su caso, pueden desinteresar al legitimario satisfaciendo en dinero el perjuicio a la cuota legítima. </vt:lpstr>
      <vt:lpstr>Artículo 2459 CCCN: Prescripción adquisitiva. La acción de reducción no procede contra el donatario ni contra el subadquirente que han poseído la cosa donada durante diez años computados desde la adquisición de la posesión. Se aplica el artículo 1901.   </vt:lpstr>
      <vt:lpstr>Un poco de historia</vt:lpstr>
      <vt:lpstr>Las donaciones de padres a hijos</vt:lpstr>
      <vt:lpstr>A diferencia de lo que ocurre en las culturas sajonas</vt:lpstr>
      <vt:lpstr>En nuestra cultura</vt:lpstr>
      <vt:lpstr>Cuando los padres hacen una donación de inmuebles</vt:lpstr>
      <vt:lpstr>Durante el largo tiempo de vigencia del Código Civil</vt:lpstr>
      <vt:lpstr>A partir de la sanción del código actual</vt:lpstr>
      <vt:lpstr>La legítima ampara a los ascendientes, descendientes y cónyuge sin consideración a otras razones fuera de la existencia del vínculo jurídico que los une.</vt:lpstr>
      <vt:lpstr>DONACIONES A LOS DESCENDIENTES</vt:lpstr>
      <vt:lpstr>La práctica de la donación a los descendientes ha estado arraigada en nuestro país</vt:lpstr>
      <vt:lpstr>La cuestión en la jurisprudencia </vt:lpstr>
      <vt:lpstr>“Escary c/Pietranera” 11 de junio de 1.912 JA año III, agosto de 1920 nº31</vt:lpstr>
      <vt:lpstr>Presentación de PowerPoint</vt:lpstr>
      <vt:lpstr>“Apeceche c/ Navarro Viola”, 23 de setiembre de 1.954</vt:lpstr>
      <vt:lpstr>“Llarin c/ Millan”, 16 de junio de 2.005</vt:lpstr>
      <vt:lpstr>“Vogelius c/ Vogelius” 3 de noviembre de 2.005 LL,2006 -A,374</vt:lpstr>
      <vt:lpstr>“Yebra c/Gasparini de Roca” 12 de mayo de 1.998 CNCiv sala H</vt:lpstr>
      <vt:lpstr>Un cambio en la doctrina</vt:lpstr>
      <vt:lpstr>El proyecto de Código Civil de la República Argentina unificado con el Codigo de Comercio</vt:lpstr>
      <vt:lpstr>El Código Civil y Comercial de la Nación </vt:lpstr>
      <vt:lpstr>Golpe mortal a las donaciones a descendientes o al cónyuge</vt:lpstr>
      <vt:lpstr>La Ley 27.587</vt:lpstr>
      <vt:lpstr>Modificación de los artículos 2457, 2458 y 2459 del CCCn</vt:lpstr>
      <vt:lpstr>Cambio de paradigma</vt:lpstr>
      <vt:lpstr>La doctrina de la ley 27587 declara a la donación a los ascendientes o al cónyuge como título perfecto, sin aplicar la acción reipersecutoria, contra el tercer adquirente de buena fe a título oneroso, salvo que mediara mala fe del tercero. </vt:lpstr>
      <vt:lpstr>Eficiacia temporal de la nueva ley</vt:lpstr>
      <vt:lpstr>Presentación de PowerPoint</vt:lpstr>
      <vt:lpstr> ¿Qué sucede cuando el causante haya fallecido antes del 1 de agosto de 2.015?</vt:lpstr>
      <vt:lpstr>Si el causante fallece a partir del 1 de agosto de 2.015 y antes del 25 de diciembre de 2.020…</vt:lpstr>
      <vt:lpstr>Prescripción de la acción de reducción: 5 años desde la muerte del causante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DONACION A UN DESCENDIENTE  O AL CONYUGE </dc:title>
  <dc:creator>Nacho Bruno</dc:creator>
  <cp:lastModifiedBy>Ignacio Bruno</cp:lastModifiedBy>
  <cp:revision>74</cp:revision>
  <dcterms:created xsi:type="dcterms:W3CDTF">2021-02-07T00:33:18Z</dcterms:created>
  <dcterms:modified xsi:type="dcterms:W3CDTF">2021-02-21T05:47:48Z</dcterms:modified>
</cp:coreProperties>
</file>