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8"/>
    <p:restoredTop sz="94760"/>
  </p:normalViewPr>
  <p:slideViewPr>
    <p:cSldViewPr snapToGrid="0">
      <p:cViewPr varScale="1">
        <p:scale>
          <a:sx n="95" d="100"/>
          <a:sy n="95" d="100"/>
        </p:scale>
        <p:origin x="153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3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5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5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8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6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0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4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5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1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5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6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749ECC-D014-90B2-6804-7BE47903C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711073"/>
            <a:ext cx="4361688" cy="3601782"/>
          </a:xfrm>
        </p:spPr>
        <p:txBody>
          <a:bodyPr>
            <a:normAutofit/>
          </a:bodyPr>
          <a:lstStyle/>
          <a:p>
            <a:r>
              <a:rPr lang="es-ES_tradnl" sz="4600" dirty="0"/>
              <a:t>TALLER DONACIONES</a:t>
            </a:r>
            <a:br>
              <a:rPr lang="es-ES_tradnl" sz="4600" dirty="0"/>
            </a:br>
            <a:br>
              <a:rPr lang="es-ES_tradnl" sz="4600" dirty="0"/>
            </a:br>
            <a:endParaRPr lang="es-ES_tradnl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1530DB-2582-0A1E-E896-408C22C9D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635084"/>
            <a:ext cx="4206240" cy="1184584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s-ES_tradnl" b="1" dirty="0"/>
              <a:t>CECBA – MAYO 2025</a:t>
            </a:r>
          </a:p>
          <a:p>
            <a:pPr algn="l">
              <a:lnSpc>
                <a:spcPct val="110000"/>
              </a:lnSpc>
            </a:pPr>
            <a:r>
              <a:rPr lang="es-ES_tradnl" dirty="0"/>
              <a:t>INSTITUTO DE DERECHO NOTARIAL</a:t>
            </a:r>
          </a:p>
          <a:p>
            <a:pPr algn="l">
              <a:lnSpc>
                <a:spcPct val="110000"/>
              </a:lnSpc>
            </a:pPr>
            <a:r>
              <a:rPr lang="es-ES_tradnl" dirty="0"/>
              <a:t>INSTITUTO DE DERECHO CIVIL</a:t>
            </a:r>
          </a:p>
          <a:p>
            <a:pPr algn="l">
              <a:lnSpc>
                <a:spcPct val="110000"/>
              </a:lnSpc>
            </a:pPr>
            <a:r>
              <a:rPr lang="es-ES_tradnl" dirty="0"/>
              <a:t>CONSULTAS FRECUENTES</a:t>
            </a:r>
          </a:p>
        </p:txBody>
      </p:sp>
      <p:pic>
        <p:nvPicPr>
          <p:cNvPr id="4" name="Picture 3" descr="Gráfico, Gráfico de dispersión&#10;&#10;El contenido generado por IA puede ser incorrecto.">
            <a:extLst>
              <a:ext uri="{FF2B5EF4-FFF2-40B4-BE49-F238E27FC236}">
                <a16:creationId xmlns:a16="http://schemas.microsoft.com/office/drawing/2014/main" id="{CC9053A7-5826-F23C-FE84-37823ABD51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088"/>
          <a:stretch/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6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012097-1E58-B62C-E574-DEC0E572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anchor="b">
            <a:normAutofit/>
          </a:bodyPr>
          <a:lstStyle/>
          <a:p>
            <a:r>
              <a:rPr lang="es-ES_tradnl" dirty="0"/>
              <a:t>CASO 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9EA564-D6E8-683E-9D4B-51B4EA5BC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3838328" cy="4122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tío le dona al sobrino un inmueble, con la condición de que el cuadro que pintó quede en </a:t>
            </a:r>
            <a:r>
              <a:rPr lang="es-ES_tradnl" sz="28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s-ES_tradnl" sz="2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casa</a:t>
            </a:r>
            <a:r>
              <a:rPr lang="es-ES_trad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s-ES_tradnl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9C4045-2A68-1026-4E78-B341FE1D0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031"/>
          <a:stretch/>
        </p:blipFill>
        <p:spPr>
          <a:xfrm>
            <a:off x="4752550" y="10"/>
            <a:ext cx="743945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8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95BB62-AACE-4022-F1B7-1E7D403A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rPr lang="es-ES_tradnl" sz="3300" dirty="0"/>
              <a:t>REVOCACIÓN POR INCUMPLIMIENTO DEL CARGO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DB8210-05B3-8305-942A-0F47358079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76" r="11297" b="2"/>
          <a:stretch/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B9411C-8847-7004-C4B1-60A81A857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741" y="2212846"/>
            <a:ext cx="4814959" cy="40965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sz="1800" dirty="0"/>
          </a:p>
          <a:p>
            <a:pPr marL="0" indent="0">
              <a:buNone/>
            </a:pPr>
            <a:endParaRPr lang="es-ES_tradnl" sz="1800" dirty="0"/>
          </a:p>
          <a:p>
            <a:pPr marL="0" indent="0">
              <a:buNone/>
            </a:pPr>
            <a:endParaRPr lang="es-ES_tradnl" sz="1800" dirty="0"/>
          </a:p>
          <a:p>
            <a:pPr marL="0" indent="0" algn="ctr">
              <a:buNone/>
            </a:pPr>
            <a:r>
              <a:rPr lang="es-ES_tradnl" sz="1800" dirty="0"/>
              <a:t>¿HASTA CUÁNDO SE TIENE QUE QUEDAR EL CUADRO EN LA CASA?</a:t>
            </a:r>
          </a:p>
          <a:p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158043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706725-8FC5-BB7A-9D0C-CC094129B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91F3FB3-FCF7-20A4-FCBE-AFE4EA892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773"/>
          <a:stretch/>
        </p:blipFill>
        <p:spPr>
          <a:xfrm>
            <a:off x="0" y="107586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198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73BCD6-6308-579D-F077-07E68147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327" y="1295488"/>
            <a:ext cx="4233147" cy="2940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REVOCACIÓN POR INGRATITUD </a:t>
            </a: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UNA HERRAMIENTA PARA EL DONANTE Y EL ABOGADO</a:t>
            </a:r>
          </a:p>
        </p:txBody>
      </p:sp>
    </p:spTree>
    <p:extLst>
      <p:ext uri="{BB962C8B-B14F-4D97-AF65-F5344CB8AC3E}">
        <p14:creationId xmlns:p14="http://schemas.microsoft.com/office/powerpoint/2010/main" val="3509189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E5207-ED43-D9C1-4C08-65524591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Expresión de ingratitud en sede notarial 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BC7EE84-623C-225B-C94D-169C34103871}"/>
              </a:ext>
            </a:extLst>
          </p:cNvPr>
          <p:cNvCxnSpPr/>
          <p:nvPr/>
        </p:nvCxnSpPr>
        <p:spPr>
          <a:xfrm>
            <a:off x="2062065" y="4002833"/>
            <a:ext cx="823893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BED9CF1A-2589-4CF0-8FFF-F733C0499A48}"/>
              </a:ext>
            </a:extLst>
          </p:cNvPr>
          <p:cNvSpPr/>
          <p:nvPr/>
        </p:nvSpPr>
        <p:spPr>
          <a:xfrm rot="5400000">
            <a:off x="1863180" y="4010940"/>
            <a:ext cx="36576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30856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58E9B54F-A4ED-4C74-BB41-33FCDACCAA46}"/>
              </a:ext>
            </a:extLst>
          </p:cNvPr>
          <p:cNvSpPr/>
          <p:nvPr/>
        </p:nvSpPr>
        <p:spPr>
          <a:xfrm rot="5400000">
            <a:off x="5701254" y="4004600"/>
            <a:ext cx="54864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30856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AF7A4AFE-0A48-41CF-B272-855E844A2B74}"/>
              </a:ext>
            </a:extLst>
          </p:cNvPr>
          <p:cNvSpPr/>
          <p:nvPr/>
        </p:nvSpPr>
        <p:spPr>
          <a:xfrm rot="5400000">
            <a:off x="10026676" y="4002833"/>
            <a:ext cx="54864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30856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F3B3A3B9-273A-4903-B48D-E604EC88868D}"/>
              </a:ext>
            </a:extLst>
          </p:cNvPr>
          <p:cNvSpPr txBox="1"/>
          <p:nvPr/>
        </p:nvSpPr>
        <p:spPr>
          <a:xfrm>
            <a:off x="1014881" y="4229221"/>
            <a:ext cx="2062359" cy="830997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s-AR" sz="2400" dirty="0">
                <a:solidFill>
                  <a:srgbClr val="000000"/>
                </a:solidFill>
              </a:rPr>
              <a:t>Expresión de</a:t>
            </a:r>
          </a:p>
          <a:p>
            <a:pPr algn="ctr"/>
            <a:r>
              <a:rPr lang="es-AR" sz="2400" dirty="0">
                <a:solidFill>
                  <a:srgbClr val="000000"/>
                </a:solidFill>
              </a:rPr>
              <a:t>ingratitud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B396FEB-FD73-CD7A-E68A-A4479C4E8CEE}"/>
              </a:ext>
            </a:extLst>
          </p:cNvPr>
          <p:cNvSpPr txBox="1"/>
          <p:nvPr/>
        </p:nvSpPr>
        <p:spPr>
          <a:xfrm>
            <a:off x="4833274" y="4275387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/>
              <a:t>Inicio de juicio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86B13C9-2E98-B198-504A-C3B7A0B660AF}"/>
              </a:ext>
            </a:extLst>
          </p:cNvPr>
          <p:cNvSpPr txBox="1"/>
          <p:nvPr/>
        </p:nvSpPr>
        <p:spPr>
          <a:xfrm>
            <a:off x="8915424" y="4318873"/>
            <a:ext cx="277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/>
              <a:t>Sentencia Judicial</a:t>
            </a:r>
          </a:p>
        </p:txBody>
      </p:sp>
      <p:sp>
        <p:nvSpPr>
          <p:cNvPr id="46" name="Abrir llave 45">
            <a:extLst>
              <a:ext uri="{FF2B5EF4-FFF2-40B4-BE49-F238E27FC236}">
                <a16:creationId xmlns:a16="http://schemas.microsoft.com/office/drawing/2014/main" id="{55592B46-BB3F-E7BC-F6B5-ED70B047556D}"/>
              </a:ext>
            </a:extLst>
          </p:cNvPr>
          <p:cNvSpPr/>
          <p:nvPr/>
        </p:nvSpPr>
        <p:spPr>
          <a:xfrm rot="16200000">
            <a:off x="3882942" y="3449722"/>
            <a:ext cx="255751" cy="392951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53FA703-2A24-6383-A0C4-F48EC709381E}"/>
              </a:ext>
            </a:extLst>
          </p:cNvPr>
          <p:cNvSpPr txBox="1"/>
          <p:nvPr/>
        </p:nvSpPr>
        <p:spPr>
          <a:xfrm>
            <a:off x="4870303" y="2004149"/>
            <a:ext cx="211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Efecto retroactivo</a:t>
            </a:r>
          </a:p>
        </p:txBody>
      </p:sp>
      <p:sp>
        <p:nvSpPr>
          <p:cNvPr id="52" name="Flecha en U 51">
            <a:extLst>
              <a:ext uri="{FF2B5EF4-FFF2-40B4-BE49-F238E27FC236}">
                <a16:creationId xmlns:a16="http://schemas.microsoft.com/office/drawing/2014/main" id="{9A6671CB-4E53-E03B-4BB1-26727C9B0E4E}"/>
              </a:ext>
            </a:extLst>
          </p:cNvPr>
          <p:cNvSpPr/>
          <p:nvPr/>
        </p:nvSpPr>
        <p:spPr>
          <a:xfrm flipH="1">
            <a:off x="1866120" y="2444743"/>
            <a:ext cx="8434873" cy="1050173"/>
          </a:xfrm>
          <a:prstGeom prst="utur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2E3D75C7-AA8A-23CB-E0F6-56B6A523D645}"/>
              </a:ext>
            </a:extLst>
          </p:cNvPr>
          <p:cNvSpPr txBox="1"/>
          <p:nvPr/>
        </p:nvSpPr>
        <p:spPr>
          <a:xfrm>
            <a:off x="2866914" y="572257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Caducidad de 1 año</a:t>
            </a:r>
          </a:p>
        </p:txBody>
      </p:sp>
    </p:spTree>
    <p:extLst>
      <p:ext uri="{BB962C8B-B14F-4D97-AF65-F5344CB8AC3E}">
        <p14:creationId xmlns:p14="http://schemas.microsoft.com/office/powerpoint/2010/main" val="163806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B797DE5A-DA89-0A80-C73D-8DCE1A3E2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F92B2E-B958-6FB8-C233-252E8200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45" y="943276"/>
            <a:ext cx="3509383" cy="2021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CASO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2FC6D9-E69D-8327-7C11-C6C14636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086" y="3195963"/>
            <a:ext cx="3509383" cy="139491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s-ES_tradnl" sz="2800" i="1" noProof="0" dirty="0"/>
              <a:t>“No quiero que mi yerno se quede con el inmueble si algo le pasa a mi hija</a:t>
            </a:r>
            <a:r>
              <a:rPr lang="es-ES_tradnl" sz="2800" i="1" dirty="0"/>
              <a:t>”</a:t>
            </a:r>
            <a:endParaRPr lang="es-ES_tradnl" sz="2800" noProof="0" dirty="0"/>
          </a:p>
        </p:txBody>
      </p:sp>
      <p:pic>
        <p:nvPicPr>
          <p:cNvPr id="1028" name="Picture 4" descr="La escena del detector de mentiras | La familia de mi novia | Clip en  Español - YouTube">
            <a:extLst>
              <a:ext uri="{FF2B5EF4-FFF2-40B4-BE49-F238E27FC236}">
                <a16:creationId xmlns:a16="http://schemas.microsoft.com/office/drawing/2014/main" id="{71DC2EA5-840D-E743-F515-8AB2BC58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5"/>
          <a:stretch/>
        </p:blipFill>
        <p:spPr bwMode="auto">
          <a:xfrm>
            <a:off x="4824248" y="1"/>
            <a:ext cx="7367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8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C3507D-4D52-A74A-A8D0-3C8D8757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s-ES_tradnl" dirty="0"/>
              <a:t>REVERSIÓN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2D305C-5286-EA67-AAE1-F3167EB1CB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96" r="13104"/>
          <a:stretch/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5D48F-E9CA-23D8-D04A-B07A0E0EE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 lnSpcReduction="10000"/>
          </a:bodyPr>
          <a:lstStyle/>
          <a:p>
            <a:r>
              <a:rPr lang="es-ES_tradnl" sz="2400" dirty="0"/>
              <a:t>CLAUSULA EXPRESA</a:t>
            </a:r>
          </a:p>
          <a:p>
            <a:r>
              <a:rPr lang="es-ES_tradnl" sz="2400" dirty="0"/>
              <a:t>SOLO A FAVOR DEL DONANTE</a:t>
            </a:r>
          </a:p>
          <a:p>
            <a:r>
              <a:rPr lang="es-ES_tradnl" sz="2400" b="1" dirty="0"/>
              <a:t>¿PARA QUÉ SUPUESTOS?</a:t>
            </a:r>
          </a:p>
          <a:p>
            <a:pPr marL="457200" lvl="2" indent="0">
              <a:buNone/>
            </a:pPr>
            <a:r>
              <a:rPr lang="es-ES_tradnl" sz="2400" dirty="0"/>
              <a:t>	FALLECIMIENTO </a:t>
            </a:r>
            <a:r>
              <a:rPr lang="es-ES_tradnl" sz="2400" b="1" dirty="0"/>
              <a:t>¿DE QUIÉN?</a:t>
            </a:r>
          </a:p>
          <a:p>
            <a:pPr lvl="4"/>
            <a:r>
              <a:rPr lang="es-ES_tradnl" sz="2400" dirty="0"/>
              <a:t>DONATARIO</a:t>
            </a:r>
          </a:p>
          <a:p>
            <a:pPr lvl="4"/>
            <a:r>
              <a:rPr lang="es-ES_tradnl" sz="2400" dirty="0"/>
              <a:t>SU CÓNYUGE</a:t>
            </a:r>
          </a:p>
          <a:p>
            <a:pPr lvl="4"/>
            <a:r>
              <a:rPr lang="es-ES_tradnl" sz="2400" dirty="0"/>
              <a:t>DESCENDIENTES</a:t>
            </a:r>
          </a:p>
          <a:p>
            <a:r>
              <a:rPr lang="es-ES_tradnl" sz="1800" dirty="0"/>
              <a:t>DONATARIO SIN HIJOS</a:t>
            </a:r>
          </a:p>
        </p:txBody>
      </p:sp>
    </p:spTree>
    <p:extLst>
      <p:ext uri="{BB962C8B-B14F-4D97-AF65-F5344CB8AC3E}">
        <p14:creationId xmlns:p14="http://schemas.microsoft.com/office/powerpoint/2010/main" val="165478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6F8CA5-A95E-4A16-7C05-D65D6AE9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es-ES_tradnl" dirty="0"/>
              <a:t>EFECTOS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DABFC9-D06A-1BA3-021C-84678B204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5960275" cy="4096512"/>
          </a:xfrm>
        </p:spPr>
        <p:txBody>
          <a:bodyPr>
            <a:noAutofit/>
          </a:bodyPr>
          <a:lstStyle/>
          <a:p>
            <a:r>
              <a:rPr lang="es-ES_tradnl" sz="2400" b="1" dirty="0"/>
              <a:t>CONDICIÓN RESOLUTORIA </a:t>
            </a:r>
            <a:r>
              <a:rPr lang="es-ES_tradnl" sz="2400" dirty="0"/>
              <a:t>(Art 343 y </a:t>
            </a:r>
            <a:r>
              <a:rPr lang="es-ES_tradnl" sz="2400" dirty="0" err="1"/>
              <a:t>ss</a:t>
            </a:r>
            <a:r>
              <a:rPr lang="es-ES_tradnl" sz="2400" dirty="0"/>
              <a:t> CCCN)</a:t>
            </a:r>
          </a:p>
          <a:p>
            <a:pPr marL="228600" lvl="1" indent="0">
              <a:buNone/>
            </a:pPr>
            <a:r>
              <a:rPr lang="es-ES_tradnl" sz="2400" dirty="0"/>
              <a:t>	OPERA DE PLENO DERECHO</a:t>
            </a:r>
          </a:p>
          <a:p>
            <a:r>
              <a:rPr lang="es-ES_tradnl" sz="2400" b="1" dirty="0"/>
              <a:t>REGLAS DEL DOMINIO REVOCABLE </a:t>
            </a:r>
            <a:r>
              <a:rPr lang="es-ES_tradnl" sz="2400" dirty="0"/>
              <a:t>(1965 y </a:t>
            </a:r>
            <a:r>
              <a:rPr lang="es-ES_tradnl" sz="2400" dirty="0" err="1"/>
              <a:t>ss</a:t>
            </a:r>
            <a:r>
              <a:rPr lang="es-ES_tradnl" sz="2400" dirty="0"/>
              <a:t> CCCN)</a:t>
            </a:r>
          </a:p>
          <a:p>
            <a:pPr marL="0" indent="0">
              <a:buNone/>
            </a:pPr>
            <a:r>
              <a:rPr lang="es-ES_tradnl" sz="2400" dirty="0"/>
              <a:t>	TIENE EFECTO RETROACTIVO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60D624-195D-05F4-0A5C-ADB5313F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268" r="27871" b="-1"/>
          <a:stretch/>
        </p:blipFill>
        <p:spPr>
          <a:xfrm>
            <a:off x="6927925" y="-1"/>
            <a:ext cx="526407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A14613-C96C-F5FD-0593-24D7C0DA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E56FF1-B116-43AC-E680-6A8EB48A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838" y="473335"/>
            <a:ext cx="5237576" cy="1201809"/>
          </a:xfrm>
        </p:spPr>
        <p:txBody>
          <a:bodyPr anchor="b">
            <a:normAutofit/>
          </a:bodyPr>
          <a:lstStyle/>
          <a:p>
            <a:r>
              <a:rPr lang="es-ES_tradnl" dirty="0"/>
              <a:t>COMO TÍTULO ANTECEDENTE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575B2C-187E-204A-52F0-8F2BD0F3B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38" y="1823242"/>
            <a:ext cx="6708908" cy="5034757"/>
          </a:xfrm>
        </p:spPr>
        <p:txBody>
          <a:bodyPr>
            <a:normAutofit/>
          </a:bodyPr>
          <a:lstStyle/>
          <a:p>
            <a:r>
              <a:rPr lang="es-ES_tradnl" sz="1800" dirty="0"/>
              <a:t>DOMINIO IMPERFECTO - Revocable</a:t>
            </a:r>
          </a:p>
          <a:p>
            <a:pPr lvl="1"/>
            <a:r>
              <a:rPr lang="es-ES_tradnl" dirty="0"/>
              <a:t>VIGENCIA DE 10 AÑOS </a:t>
            </a:r>
            <a:r>
              <a:rPr lang="es-ES_tradnl" b="1" dirty="0"/>
              <a:t>DESDE LA FECHA DEL TÍTULO </a:t>
            </a:r>
            <a:r>
              <a:rPr lang="es-ES_tradnl" dirty="0"/>
              <a:t>(art 1965)</a:t>
            </a:r>
          </a:p>
          <a:p>
            <a:pPr lvl="1"/>
            <a:endParaRPr lang="es-ES_tradnl" b="1" dirty="0"/>
          </a:p>
          <a:p>
            <a:pPr lvl="1"/>
            <a:r>
              <a:rPr lang="es-ES_tradnl" b="1" dirty="0"/>
              <a:t>A PARTIR DEL 1° DE AGOSTO DE 2025…. </a:t>
            </a:r>
          </a:p>
          <a:p>
            <a:pPr lvl="1"/>
            <a:endParaRPr lang="es-ES_tradnl" b="1" dirty="0"/>
          </a:p>
          <a:p>
            <a:pPr lvl="1"/>
            <a:endParaRPr lang="es-ES_tradnl" b="1" dirty="0"/>
          </a:p>
          <a:p>
            <a:pPr lvl="1"/>
            <a:r>
              <a:rPr lang="es-ES_tradnl" sz="2400" dirty="0"/>
              <a:t>¿Y si todavía no pasaron 10 años?</a:t>
            </a:r>
          </a:p>
          <a:p>
            <a:pPr lvl="1"/>
            <a:endParaRPr lang="es-ES_tradnl" sz="2400" dirty="0"/>
          </a:p>
          <a:p>
            <a:pPr lvl="1"/>
            <a:r>
              <a:rPr lang="es-ES_tradnl" sz="2400" dirty="0"/>
              <a:t>¿Que sucesorio tengo que iniciar?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48BB17-9EA0-B725-1739-899901E68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119" y="3094145"/>
            <a:ext cx="669710" cy="6697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9C5054E-CE14-3219-7119-BC9466FAD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558" y="1059719"/>
            <a:ext cx="4362133" cy="43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9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CB2D17-98E7-A16B-15ED-0C32A9097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A2E6F5E-FE0B-1654-E97E-4942753E6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A49956-63F3-A3D5-B7E2-4B2E8992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462578"/>
            <a:ext cx="4361686" cy="742816"/>
          </a:xfrm>
        </p:spPr>
        <p:txBody>
          <a:bodyPr anchor="b">
            <a:normAutofit/>
          </a:bodyPr>
          <a:lstStyle/>
          <a:p>
            <a:r>
              <a:rPr lang="es-ES_tradnl" dirty="0"/>
              <a:t>CASO 2- 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56AFED-3643-3743-A849-7016D0C1E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380742"/>
            <a:ext cx="6137777" cy="5329340"/>
          </a:xfrm>
        </p:spPr>
        <p:txBody>
          <a:bodyPr>
            <a:normAutofit/>
          </a:bodyPr>
          <a:lstStyle/>
          <a:p>
            <a:pPr marL="342900" indent="-342900">
              <a:buAutoNum type="alphaUcParenR"/>
            </a:pPr>
            <a:r>
              <a:rPr lang="es-ES_tradnl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PAPÁ Y DOS TÍOS LE DONAN AL HIJO.  ¿QUÉ PASA SI SE MUERE UN TÍO Y LUEGO EL DONATARIO?</a:t>
            </a:r>
          </a:p>
          <a:p>
            <a:pPr marL="342900" indent="-342900">
              <a:buAutoNum type="alphaUcParenR"/>
            </a:pPr>
            <a:endParaRPr lang="es-ES_tradnl" sz="24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sz="24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el tío que falleció no hay reversión; por el resto de los donantes, sí.</a:t>
            </a:r>
          </a:p>
          <a:p>
            <a:pPr marL="0" indent="0">
              <a:buNone/>
            </a:pPr>
            <a:r>
              <a:rPr lang="es-ES_tradnl" sz="2400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¿Y si nada dice?</a:t>
            </a:r>
          </a:p>
          <a:p>
            <a:pPr marL="0" indent="0">
              <a:buNone/>
            </a:pPr>
            <a:r>
              <a:rPr lang="es-ES_tradnl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¿puedo pactar que se revierta el 100% del inmueble?</a:t>
            </a:r>
          </a:p>
          <a:p>
            <a:pPr marL="0" indent="0">
              <a:buNone/>
            </a:pPr>
            <a:r>
              <a:rPr lang="es-ES_tradnl" sz="24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No, está prohibido (Art 1566 2° par CCCN)</a:t>
            </a:r>
            <a:endParaRPr lang="es-ES_tradnl" sz="24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_tradnl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B9CE66-2039-599F-79B9-31D6ED590E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31" r="23094"/>
          <a:stretch/>
        </p:blipFill>
        <p:spPr>
          <a:xfrm>
            <a:off x="6979024" y="-1"/>
            <a:ext cx="521297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0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4552F7-8202-2F08-8DEC-33A9EAAB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462578"/>
            <a:ext cx="4361686" cy="742816"/>
          </a:xfrm>
        </p:spPr>
        <p:txBody>
          <a:bodyPr anchor="b">
            <a:normAutofit/>
          </a:bodyPr>
          <a:lstStyle/>
          <a:p>
            <a:r>
              <a:rPr lang="es-ES_tradnl" dirty="0"/>
              <a:t>CASO 2- B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761FFC-287D-304A-8D0D-D09230FE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380742"/>
            <a:ext cx="6196944" cy="5127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B) PAPÁ LES DONA A SUS 3 HIJAS. </a:t>
            </a:r>
          </a:p>
          <a:p>
            <a:pPr>
              <a:buFontTx/>
              <a:buChar char="-"/>
            </a:pPr>
            <a:r>
              <a:rPr lang="es-ES_tradnl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nada se dice</a:t>
            </a:r>
            <a:r>
              <a:rPr lang="es-ES_tradnl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Tienen que fallecer las 3 hijas para la reversión</a:t>
            </a:r>
          </a:p>
          <a:p>
            <a:pPr>
              <a:buFontTx/>
              <a:buChar char="-"/>
            </a:pPr>
            <a:r>
              <a:rPr lang="es-ES_tradnl" sz="2800" b="1" dirty="0">
                <a:latin typeface="Aptos" panose="020B0004020202020204" pitchFamily="34" charset="0"/>
              </a:rPr>
              <a:t>Ante </a:t>
            </a:r>
            <a:r>
              <a:rPr lang="es-ES_tradnl" sz="2800" b="1" dirty="0" err="1">
                <a:latin typeface="Aptos" panose="020B0004020202020204" pitchFamily="34" charset="0"/>
              </a:rPr>
              <a:t>prefallecimiento</a:t>
            </a:r>
            <a:r>
              <a:rPr lang="es-ES_tradnl" sz="2800" dirty="0">
                <a:latin typeface="Aptos" panose="020B0004020202020204" pitchFamily="34" charset="0"/>
              </a:rPr>
              <a:t>: Va revirtiendo solo su porcentaje</a:t>
            </a:r>
          </a:p>
          <a:p>
            <a:pPr>
              <a:buFontTx/>
              <a:buChar char="-"/>
            </a:pPr>
            <a:r>
              <a:rPr lang="es-ES_tradnl" sz="2800" b="1" dirty="0">
                <a:latin typeface="Aptos" panose="020B0004020202020204" pitchFamily="34" charset="0"/>
              </a:rPr>
              <a:t>Revertir el TODO ante fallecimiento de una de las hijas</a:t>
            </a:r>
          </a:p>
          <a:p>
            <a:pPr>
              <a:buFontTx/>
              <a:buChar char="-"/>
            </a:pPr>
            <a:endParaRPr lang="es-ES_tradnl" sz="2400" dirty="0">
              <a:latin typeface="Aptos" panose="020B00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0B0F31-8E7A-5BA8-4A06-C4F4DD2251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31" r="23094"/>
          <a:stretch/>
        </p:blipFill>
        <p:spPr>
          <a:xfrm>
            <a:off x="6965576" y="-1"/>
            <a:ext cx="522642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1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A31AE6-4E53-8552-F788-1CF6B9007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788770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S_tradnl" dirty="0"/>
              <a:t>CASO 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7B5A46-2585-063D-DF43-45325A8B7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395799"/>
            <a:ext cx="4621553" cy="3159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tío </a:t>
            </a:r>
            <a:r>
              <a:rPr lang="es-ES_tradnl" sz="3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 hijos </a:t>
            </a:r>
            <a:r>
              <a:rPr lang="es-ES_tradnl" sz="32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dona al sobrino un inmueble</a:t>
            </a:r>
            <a:r>
              <a:rPr lang="es-AR" sz="32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s-AR" sz="32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los 3 años, el tío se enamora, se casa y tiene un hijo</a:t>
            </a:r>
            <a:endParaRPr lang="es-ES_tradnl" sz="3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E2E321F-B99F-ADD6-FC56-CD9C6D27A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718" y="732894"/>
            <a:ext cx="4374403" cy="53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8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E9BEA2-0521-0A67-C26C-537AD99D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S_tradnl" dirty="0"/>
              <a:t>REVOCACIÓN - SUPERNACENCIA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E6E8CF-36DF-2837-92B8-5B63F60D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584058"/>
            <a:ext cx="5837779" cy="3534354"/>
          </a:xfrm>
        </p:spPr>
        <p:txBody>
          <a:bodyPr>
            <a:noAutofit/>
          </a:bodyPr>
          <a:lstStyle/>
          <a:p>
            <a:r>
              <a:rPr lang="es-ES_tradnl" sz="2400" dirty="0"/>
              <a:t>ESTIPULACIÓN EXPRESA (</a:t>
            </a:r>
            <a:r>
              <a:rPr lang="es-ES_tradnl" sz="2400" dirty="0" err="1"/>
              <a:t>supernacencia</a:t>
            </a:r>
            <a:r>
              <a:rPr lang="es-ES_tradnl" sz="2400" dirty="0"/>
              <a:t>)</a:t>
            </a:r>
          </a:p>
          <a:p>
            <a:r>
              <a:rPr lang="es-ES_tradnl" sz="2400" dirty="0"/>
              <a:t>NORMAS DEL DOMINIO REVOCABLE</a:t>
            </a:r>
          </a:p>
          <a:p>
            <a:r>
              <a:rPr lang="es-ES_tradnl" sz="2400" dirty="0"/>
              <a:t>¿AUTOMÁTICA O FACULTATIVA?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D903FE-D61F-252C-62D8-119D1D69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61" y="1486611"/>
            <a:ext cx="5837780" cy="38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45880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379</Words>
  <Application>Microsoft Macintosh PowerPoint</Application>
  <PresentationFormat>Panorámica</PresentationFormat>
  <Paragraphs>65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Aptos</vt:lpstr>
      <vt:lpstr>Arial</vt:lpstr>
      <vt:lpstr>Neue Haas Grotesk Text Pro</vt:lpstr>
      <vt:lpstr>VanillaVTI</vt:lpstr>
      <vt:lpstr>TALLER DONACIONES  </vt:lpstr>
      <vt:lpstr>CASO 1</vt:lpstr>
      <vt:lpstr>REVERSIÓN</vt:lpstr>
      <vt:lpstr>EFECTOS</vt:lpstr>
      <vt:lpstr>COMO TÍTULO ANTECEDENTE</vt:lpstr>
      <vt:lpstr>CASO 2- A </vt:lpstr>
      <vt:lpstr>CASO 2- B </vt:lpstr>
      <vt:lpstr>CASO 3</vt:lpstr>
      <vt:lpstr>REVOCACIÓN - SUPERNACENCIA</vt:lpstr>
      <vt:lpstr>CASO 4</vt:lpstr>
      <vt:lpstr>REVOCACIÓN POR INCUMPLIMIENTO DEL CARGO</vt:lpstr>
      <vt:lpstr>REVOCACIÓN POR INGRATITUD   UNA HERRAMIENTA PARA EL DONANTE Y EL ABOGADO</vt:lpstr>
      <vt:lpstr>Expresión de ingratitud en sede notarial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Santiago Reibestein</dc:creator>
  <cp:lastModifiedBy>Santiago Reibestein</cp:lastModifiedBy>
  <cp:revision>3</cp:revision>
  <dcterms:created xsi:type="dcterms:W3CDTF">2025-05-11T13:23:21Z</dcterms:created>
  <dcterms:modified xsi:type="dcterms:W3CDTF">2025-05-13T03:17:45Z</dcterms:modified>
</cp:coreProperties>
</file>