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7" r:id="rId2"/>
    <p:sldId id="258" r:id="rId3"/>
    <p:sldId id="259" r:id="rId4"/>
    <p:sldId id="260" r:id="rId5"/>
    <p:sldId id="261" r:id="rId6"/>
    <p:sldId id="262" r:id="rId7"/>
    <p:sldId id="263" r:id="rId8"/>
    <p:sldId id="264" r:id="rId9"/>
    <p:sldId id="279" r:id="rId10"/>
    <p:sldId id="265" r:id="rId11"/>
    <p:sldId id="266" r:id="rId12"/>
    <p:sldId id="267" r:id="rId13"/>
    <p:sldId id="268" r:id="rId14"/>
    <p:sldId id="269" r:id="rId15"/>
    <p:sldId id="278" r:id="rId16"/>
    <p:sldId id="271" r:id="rId17"/>
    <p:sldId id="280" r:id="rId18"/>
    <p:sldId id="270" r:id="rId19"/>
    <p:sldId id="272" r:id="rId20"/>
    <p:sldId id="273" r:id="rId21"/>
    <p:sldId id="274" r:id="rId22"/>
    <p:sldId id="275" r:id="rId23"/>
    <p:sldId id="276" r:id="rId24"/>
    <p:sldId id="281" r:id="rId25"/>
    <p:sldId id="282" r:id="rId26"/>
    <p:sldId id="283" r:id="rId27"/>
    <p:sldId id="284" r:id="rId28"/>
    <p:sldId id="285" r:id="rId29"/>
    <p:sldId id="286" r:id="rId30"/>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DE150F-27B2-98F2-2E8E-2E0AEAFD8C0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AR"/>
          </a:p>
        </p:txBody>
      </p:sp>
      <p:sp>
        <p:nvSpPr>
          <p:cNvPr id="3" name="Subtítulo 2">
            <a:extLst>
              <a:ext uri="{FF2B5EF4-FFF2-40B4-BE49-F238E27FC236}">
                <a16:creationId xmlns:a16="http://schemas.microsoft.com/office/drawing/2014/main" id="{97963045-9860-41BB-F8D0-097B6D9401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AR"/>
          </a:p>
        </p:txBody>
      </p:sp>
      <p:sp>
        <p:nvSpPr>
          <p:cNvPr id="4" name="Marcador de fecha 3">
            <a:extLst>
              <a:ext uri="{FF2B5EF4-FFF2-40B4-BE49-F238E27FC236}">
                <a16:creationId xmlns:a16="http://schemas.microsoft.com/office/drawing/2014/main" id="{6F699FB0-ECA6-07C5-0793-AA0A937A5141}"/>
              </a:ext>
            </a:extLst>
          </p:cNvPr>
          <p:cNvSpPr>
            <a:spLocks noGrp="1"/>
          </p:cNvSpPr>
          <p:nvPr>
            <p:ph type="dt" sz="half" idx="10"/>
          </p:nvPr>
        </p:nvSpPr>
        <p:spPr/>
        <p:txBody>
          <a:bodyPr/>
          <a:lstStyle/>
          <a:p>
            <a:fld id="{C692D1AF-ADAF-4B9A-BF76-F3EB8224CA67}" type="datetimeFigureOut">
              <a:rPr lang="es-AR" smtClean="0"/>
              <a:t>13/5/2025</a:t>
            </a:fld>
            <a:endParaRPr lang="es-AR"/>
          </a:p>
        </p:txBody>
      </p:sp>
      <p:sp>
        <p:nvSpPr>
          <p:cNvPr id="5" name="Marcador de pie de página 4">
            <a:extLst>
              <a:ext uri="{FF2B5EF4-FFF2-40B4-BE49-F238E27FC236}">
                <a16:creationId xmlns:a16="http://schemas.microsoft.com/office/drawing/2014/main" id="{34D2E2D1-07EC-296A-CE98-DA830FF02687}"/>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CCED08D4-7DD8-0627-E763-15B98A348A0A}"/>
              </a:ext>
            </a:extLst>
          </p:cNvPr>
          <p:cNvSpPr>
            <a:spLocks noGrp="1"/>
          </p:cNvSpPr>
          <p:nvPr>
            <p:ph type="sldNum" sz="quarter" idx="12"/>
          </p:nvPr>
        </p:nvSpPr>
        <p:spPr/>
        <p:txBody>
          <a:bodyPr/>
          <a:lstStyle/>
          <a:p>
            <a:fld id="{3241ED5C-80BD-42D7-ADD6-41174B2757B1}" type="slidenum">
              <a:rPr lang="es-AR" smtClean="0"/>
              <a:t>‹Nº›</a:t>
            </a:fld>
            <a:endParaRPr lang="es-AR"/>
          </a:p>
        </p:txBody>
      </p:sp>
    </p:spTree>
    <p:extLst>
      <p:ext uri="{BB962C8B-B14F-4D97-AF65-F5344CB8AC3E}">
        <p14:creationId xmlns:p14="http://schemas.microsoft.com/office/powerpoint/2010/main" val="1790200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20A8B0-637F-D8D5-24C9-5C74DF1CC550}"/>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D11ACCFC-5644-65A7-82D9-10649983D2ED}"/>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F9A9FE01-465C-7612-CA90-615ACF91A95C}"/>
              </a:ext>
            </a:extLst>
          </p:cNvPr>
          <p:cNvSpPr>
            <a:spLocks noGrp="1"/>
          </p:cNvSpPr>
          <p:nvPr>
            <p:ph type="dt" sz="half" idx="10"/>
          </p:nvPr>
        </p:nvSpPr>
        <p:spPr/>
        <p:txBody>
          <a:bodyPr/>
          <a:lstStyle/>
          <a:p>
            <a:fld id="{C692D1AF-ADAF-4B9A-BF76-F3EB8224CA67}" type="datetimeFigureOut">
              <a:rPr lang="es-AR" smtClean="0"/>
              <a:t>13/5/2025</a:t>
            </a:fld>
            <a:endParaRPr lang="es-AR"/>
          </a:p>
        </p:txBody>
      </p:sp>
      <p:sp>
        <p:nvSpPr>
          <p:cNvPr id="5" name="Marcador de pie de página 4">
            <a:extLst>
              <a:ext uri="{FF2B5EF4-FFF2-40B4-BE49-F238E27FC236}">
                <a16:creationId xmlns:a16="http://schemas.microsoft.com/office/drawing/2014/main" id="{34ADDA53-3F48-2A90-2AD8-7FA1457CDDDD}"/>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E45671BC-13AB-4327-67FD-E8136E54B6F8}"/>
              </a:ext>
            </a:extLst>
          </p:cNvPr>
          <p:cNvSpPr>
            <a:spLocks noGrp="1"/>
          </p:cNvSpPr>
          <p:nvPr>
            <p:ph type="sldNum" sz="quarter" idx="12"/>
          </p:nvPr>
        </p:nvSpPr>
        <p:spPr/>
        <p:txBody>
          <a:bodyPr/>
          <a:lstStyle/>
          <a:p>
            <a:fld id="{3241ED5C-80BD-42D7-ADD6-41174B2757B1}" type="slidenum">
              <a:rPr lang="es-AR" smtClean="0"/>
              <a:t>‹Nº›</a:t>
            </a:fld>
            <a:endParaRPr lang="es-AR"/>
          </a:p>
        </p:txBody>
      </p:sp>
    </p:spTree>
    <p:extLst>
      <p:ext uri="{BB962C8B-B14F-4D97-AF65-F5344CB8AC3E}">
        <p14:creationId xmlns:p14="http://schemas.microsoft.com/office/powerpoint/2010/main" val="3876956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03E26E4-DCE8-363C-74A3-F4A76DD5812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AR"/>
          </a:p>
        </p:txBody>
      </p:sp>
      <p:sp>
        <p:nvSpPr>
          <p:cNvPr id="3" name="Marcador de texto vertical 2">
            <a:extLst>
              <a:ext uri="{FF2B5EF4-FFF2-40B4-BE49-F238E27FC236}">
                <a16:creationId xmlns:a16="http://schemas.microsoft.com/office/drawing/2014/main" id="{74E9D7BF-D74E-CC12-5E00-5FD76D024B09}"/>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B17CC792-B5F0-257B-84F8-2A43ACBB09F9}"/>
              </a:ext>
            </a:extLst>
          </p:cNvPr>
          <p:cNvSpPr>
            <a:spLocks noGrp="1"/>
          </p:cNvSpPr>
          <p:nvPr>
            <p:ph type="dt" sz="half" idx="10"/>
          </p:nvPr>
        </p:nvSpPr>
        <p:spPr/>
        <p:txBody>
          <a:bodyPr/>
          <a:lstStyle/>
          <a:p>
            <a:fld id="{C692D1AF-ADAF-4B9A-BF76-F3EB8224CA67}" type="datetimeFigureOut">
              <a:rPr lang="es-AR" smtClean="0"/>
              <a:t>13/5/2025</a:t>
            </a:fld>
            <a:endParaRPr lang="es-AR"/>
          </a:p>
        </p:txBody>
      </p:sp>
      <p:sp>
        <p:nvSpPr>
          <p:cNvPr id="5" name="Marcador de pie de página 4">
            <a:extLst>
              <a:ext uri="{FF2B5EF4-FFF2-40B4-BE49-F238E27FC236}">
                <a16:creationId xmlns:a16="http://schemas.microsoft.com/office/drawing/2014/main" id="{8ED8420B-9198-6B82-E4E3-CCDBF6C5F5E8}"/>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078A42BA-A9D7-8F1D-E922-2E96DEE48E6C}"/>
              </a:ext>
            </a:extLst>
          </p:cNvPr>
          <p:cNvSpPr>
            <a:spLocks noGrp="1"/>
          </p:cNvSpPr>
          <p:nvPr>
            <p:ph type="sldNum" sz="quarter" idx="12"/>
          </p:nvPr>
        </p:nvSpPr>
        <p:spPr/>
        <p:txBody>
          <a:bodyPr/>
          <a:lstStyle/>
          <a:p>
            <a:fld id="{3241ED5C-80BD-42D7-ADD6-41174B2757B1}" type="slidenum">
              <a:rPr lang="es-AR" smtClean="0"/>
              <a:t>‹Nº›</a:t>
            </a:fld>
            <a:endParaRPr lang="es-AR"/>
          </a:p>
        </p:txBody>
      </p:sp>
    </p:spTree>
    <p:extLst>
      <p:ext uri="{BB962C8B-B14F-4D97-AF65-F5344CB8AC3E}">
        <p14:creationId xmlns:p14="http://schemas.microsoft.com/office/powerpoint/2010/main" val="226646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E075A76-5CD4-8BCD-7C57-BF6BAA7B5F48}"/>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D33DC749-89E2-19E7-A6E4-558ED5ACFAC1}"/>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AE4523BE-5276-C858-3743-9CB066AF8F45}"/>
              </a:ext>
            </a:extLst>
          </p:cNvPr>
          <p:cNvSpPr>
            <a:spLocks noGrp="1"/>
          </p:cNvSpPr>
          <p:nvPr>
            <p:ph type="dt" sz="half" idx="10"/>
          </p:nvPr>
        </p:nvSpPr>
        <p:spPr/>
        <p:txBody>
          <a:bodyPr/>
          <a:lstStyle/>
          <a:p>
            <a:fld id="{C692D1AF-ADAF-4B9A-BF76-F3EB8224CA67}" type="datetimeFigureOut">
              <a:rPr lang="es-AR" smtClean="0"/>
              <a:t>13/5/2025</a:t>
            </a:fld>
            <a:endParaRPr lang="es-AR"/>
          </a:p>
        </p:txBody>
      </p:sp>
      <p:sp>
        <p:nvSpPr>
          <p:cNvPr id="5" name="Marcador de pie de página 4">
            <a:extLst>
              <a:ext uri="{FF2B5EF4-FFF2-40B4-BE49-F238E27FC236}">
                <a16:creationId xmlns:a16="http://schemas.microsoft.com/office/drawing/2014/main" id="{465FF892-A0C1-F31F-B199-1017E3DDC20D}"/>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B7EE9C3B-4B5C-6DDF-EAB4-4051C38E3149}"/>
              </a:ext>
            </a:extLst>
          </p:cNvPr>
          <p:cNvSpPr>
            <a:spLocks noGrp="1"/>
          </p:cNvSpPr>
          <p:nvPr>
            <p:ph type="sldNum" sz="quarter" idx="12"/>
          </p:nvPr>
        </p:nvSpPr>
        <p:spPr/>
        <p:txBody>
          <a:bodyPr/>
          <a:lstStyle/>
          <a:p>
            <a:fld id="{3241ED5C-80BD-42D7-ADD6-41174B2757B1}" type="slidenum">
              <a:rPr lang="es-AR" smtClean="0"/>
              <a:t>‹Nº›</a:t>
            </a:fld>
            <a:endParaRPr lang="es-AR"/>
          </a:p>
        </p:txBody>
      </p:sp>
    </p:spTree>
    <p:extLst>
      <p:ext uri="{BB962C8B-B14F-4D97-AF65-F5344CB8AC3E}">
        <p14:creationId xmlns:p14="http://schemas.microsoft.com/office/powerpoint/2010/main" val="723365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7BA380-D652-8A4C-4626-893588372883}"/>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C94C5073-DA1E-D3D4-658C-776628FF2C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1289ECA-072F-B8C6-2C9D-042C103BB98B}"/>
              </a:ext>
            </a:extLst>
          </p:cNvPr>
          <p:cNvSpPr>
            <a:spLocks noGrp="1"/>
          </p:cNvSpPr>
          <p:nvPr>
            <p:ph type="dt" sz="half" idx="10"/>
          </p:nvPr>
        </p:nvSpPr>
        <p:spPr/>
        <p:txBody>
          <a:bodyPr/>
          <a:lstStyle/>
          <a:p>
            <a:fld id="{C692D1AF-ADAF-4B9A-BF76-F3EB8224CA67}" type="datetimeFigureOut">
              <a:rPr lang="es-AR" smtClean="0"/>
              <a:t>13/5/2025</a:t>
            </a:fld>
            <a:endParaRPr lang="es-AR"/>
          </a:p>
        </p:txBody>
      </p:sp>
      <p:sp>
        <p:nvSpPr>
          <p:cNvPr id="5" name="Marcador de pie de página 4">
            <a:extLst>
              <a:ext uri="{FF2B5EF4-FFF2-40B4-BE49-F238E27FC236}">
                <a16:creationId xmlns:a16="http://schemas.microsoft.com/office/drawing/2014/main" id="{DE39E9C1-BE26-4506-8934-E4EB9F8B07CF}"/>
              </a:ext>
            </a:extLst>
          </p:cNvPr>
          <p:cNvSpPr>
            <a:spLocks noGrp="1"/>
          </p:cNvSpPr>
          <p:nvPr>
            <p:ph type="ftr" sz="quarter" idx="11"/>
          </p:nvPr>
        </p:nvSpPr>
        <p:spPr/>
        <p:txBody>
          <a:bodyPr/>
          <a:lstStyle/>
          <a:p>
            <a:endParaRPr lang="es-AR"/>
          </a:p>
        </p:txBody>
      </p:sp>
      <p:sp>
        <p:nvSpPr>
          <p:cNvPr id="6" name="Marcador de número de diapositiva 5">
            <a:extLst>
              <a:ext uri="{FF2B5EF4-FFF2-40B4-BE49-F238E27FC236}">
                <a16:creationId xmlns:a16="http://schemas.microsoft.com/office/drawing/2014/main" id="{1CBE0ED9-F8DB-A1EE-C4C6-27A58C751333}"/>
              </a:ext>
            </a:extLst>
          </p:cNvPr>
          <p:cNvSpPr>
            <a:spLocks noGrp="1"/>
          </p:cNvSpPr>
          <p:nvPr>
            <p:ph type="sldNum" sz="quarter" idx="12"/>
          </p:nvPr>
        </p:nvSpPr>
        <p:spPr/>
        <p:txBody>
          <a:bodyPr/>
          <a:lstStyle/>
          <a:p>
            <a:fld id="{3241ED5C-80BD-42D7-ADD6-41174B2757B1}" type="slidenum">
              <a:rPr lang="es-AR" smtClean="0"/>
              <a:t>‹Nº›</a:t>
            </a:fld>
            <a:endParaRPr lang="es-AR"/>
          </a:p>
        </p:txBody>
      </p:sp>
    </p:spTree>
    <p:extLst>
      <p:ext uri="{BB962C8B-B14F-4D97-AF65-F5344CB8AC3E}">
        <p14:creationId xmlns:p14="http://schemas.microsoft.com/office/powerpoint/2010/main" val="2078812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2783F9-5738-0F94-F2D1-B2FB43E9ADC0}"/>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F5C4C2CD-7C32-E36F-D2D5-6DE8AF497962}"/>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contenido 3">
            <a:extLst>
              <a:ext uri="{FF2B5EF4-FFF2-40B4-BE49-F238E27FC236}">
                <a16:creationId xmlns:a16="http://schemas.microsoft.com/office/drawing/2014/main" id="{4E556738-12CE-985B-403A-8C1C48B043F0}"/>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fecha 4">
            <a:extLst>
              <a:ext uri="{FF2B5EF4-FFF2-40B4-BE49-F238E27FC236}">
                <a16:creationId xmlns:a16="http://schemas.microsoft.com/office/drawing/2014/main" id="{51C84098-811E-E82E-A255-0D4504BCB2EA}"/>
              </a:ext>
            </a:extLst>
          </p:cNvPr>
          <p:cNvSpPr>
            <a:spLocks noGrp="1"/>
          </p:cNvSpPr>
          <p:nvPr>
            <p:ph type="dt" sz="half" idx="10"/>
          </p:nvPr>
        </p:nvSpPr>
        <p:spPr/>
        <p:txBody>
          <a:bodyPr/>
          <a:lstStyle/>
          <a:p>
            <a:fld id="{C692D1AF-ADAF-4B9A-BF76-F3EB8224CA67}" type="datetimeFigureOut">
              <a:rPr lang="es-AR" smtClean="0"/>
              <a:t>13/5/2025</a:t>
            </a:fld>
            <a:endParaRPr lang="es-AR"/>
          </a:p>
        </p:txBody>
      </p:sp>
      <p:sp>
        <p:nvSpPr>
          <p:cNvPr id="6" name="Marcador de pie de página 5">
            <a:extLst>
              <a:ext uri="{FF2B5EF4-FFF2-40B4-BE49-F238E27FC236}">
                <a16:creationId xmlns:a16="http://schemas.microsoft.com/office/drawing/2014/main" id="{8F9A8F02-B060-7FD9-9551-0E00E607C5EF}"/>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09CC746C-EEB4-9C2E-ED8B-A305DE7D03A6}"/>
              </a:ext>
            </a:extLst>
          </p:cNvPr>
          <p:cNvSpPr>
            <a:spLocks noGrp="1"/>
          </p:cNvSpPr>
          <p:nvPr>
            <p:ph type="sldNum" sz="quarter" idx="12"/>
          </p:nvPr>
        </p:nvSpPr>
        <p:spPr/>
        <p:txBody>
          <a:bodyPr/>
          <a:lstStyle/>
          <a:p>
            <a:fld id="{3241ED5C-80BD-42D7-ADD6-41174B2757B1}" type="slidenum">
              <a:rPr lang="es-AR" smtClean="0"/>
              <a:t>‹Nº›</a:t>
            </a:fld>
            <a:endParaRPr lang="es-AR"/>
          </a:p>
        </p:txBody>
      </p:sp>
    </p:spTree>
    <p:extLst>
      <p:ext uri="{BB962C8B-B14F-4D97-AF65-F5344CB8AC3E}">
        <p14:creationId xmlns:p14="http://schemas.microsoft.com/office/powerpoint/2010/main" val="15118569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3A6A3EC-2013-91EA-ED73-238C712F36FF}"/>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F3051412-28D6-57D5-14FC-2E274B81DA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88230BE0-298C-9F44-242B-A1D1325869BE}"/>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Marcador de texto 4">
            <a:extLst>
              <a:ext uri="{FF2B5EF4-FFF2-40B4-BE49-F238E27FC236}">
                <a16:creationId xmlns:a16="http://schemas.microsoft.com/office/drawing/2014/main" id="{AB22B4FA-5F8B-E34B-EC7E-EB7721916A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E292A866-43AC-F316-57F4-0FC3AA9A5A24}"/>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7" name="Marcador de fecha 6">
            <a:extLst>
              <a:ext uri="{FF2B5EF4-FFF2-40B4-BE49-F238E27FC236}">
                <a16:creationId xmlns:a16="http://schemas.microsoft.com/office/drawing/2014/main" id="{5AFF8380-3A4B-465C-9C83-0BC039DA0B9A}"/>
              </a:ext>
            </a:extLst>
          </p:cNvPr>
          <p:cNvSpPr>
            <a:spLocks noGrp="1"/>
          </p:cNvSpPr>
          <p:nvPr>
            <p:ph type="dt" sz="half" idx="10"/>
          </p:nvPr>
        </p:nvSpPr>
        <p:spPr/>
        <p:txBody>
          <a:bodyPr/>
          <a:lstStyle/>
          <a:p>
            <a:fld id="{C692D1AF-ADAF-4B9A-BF76-F3EB8224CA67}" type="datetimeFigureOut">
              <a:rPr lang="es-AR" smtClean="0"/>
              <a:t>13/5/2025</a:t>
            </a:fld>
            <a:endParaRPr lang="es-AR"/>
          </a:p>
        </p:txBody>
      </p:sp>
      <p:sp>
        <p:nvSpPr>
          <p:cNvPr id="8" name="Marcador de pie de página 7">
            <a:extLst>
              <a:ext uri="{FF2B5EF4-FFF2-40B4-BE49-F238E27FC236}">
                <a16:creationId xmlns:a16="http://schemas.microsoft.com/office/drawing/2014/main" id="{70D046B7-C5CE-4AE7-2131-8D3EB1CE8779}"/>
              </a:ext>
            </a:extLst>
          </p:cNvPr>
          <p:cNvSpPr>
            <a:spLocks noGrp="1"/>
          </p:cNvSpPr>
          <p:nvPr>
            <p:ph type="ftr" sz="quarter" idx="11"/>
          </p:nvPr>
        </p:nvSpPr>
        <p:spPr/>
        <p:txBody>
          <a:bodyPr/>
          <a:lstStyle/>
          <a:p>
            <a:endParaRPr lang="es-AR"/>
          </a:p>
        </p:txBody>
      </p:sp>
      <p:sp>
        <p:nvSpPr>
          <p:cNvPr id="9" name="Marcador de número de diapositiva 8">
            <a:extLst>
              <a:ext uri="{FF2B5EF4-FFF2-40B4-BE49-F238E27FC236}">
                <a16:creationId xmlns:a16="http://schemas.microsoft.com/office/drawing/2014/main" id="{E8AF9F9F-18F4-57AA-2D9A-A201BC09F90A}"/>
              </a:ext>
            </a:extLst>
          </p:cNvPr>
          <p:cNvSpPr>
            <a:spLocks noGrp="1"/>
          </p:cNvSpPr>
          <p:nvPr>
            <p:ph type="sldNum" sz="quarter" idx="12"/>
          </p:nvPr>
        </p:nvSpPr>
        <p:spPr/>
        <p:txBody>
          <a:bodyPr/>
          <a:lstStyle/>
          <a:p>
            <a:fld id="{3241ED5C-80BD-42D7-ADD6-41174B2757B1}" type="slidenum">
              <a:rPr lang="es-AR" smtClean="0"/>
              <a:t>‹Nº›</a:t>
            </a:fld>
            <a:endParaRPr lang="es-AR"/>
          </a:p>
        </p:txBody>
      </p:sp>
    </p:spTree>
    <p:extLst>
      <p:ext uri="{BB962C8B-B14F-4D97-AF65-F5344CB8AC3E}">
        <p14:creationId xmlns:p14="http://schemas.microsoft.com/office/powerpoint/2010/main" val="819371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EF210A9-94D3-9A7D-635F-36B0962040DB}"/>
              </a:ext>
            </a:extLst>
          </p:cNvPr>
          <p:cNvSpPr>
            <a:spLocks noGrp="1"/>
          </p:cNvSpPr>
          <p:nvPr>
            <p:ph type="title"/>
          </p:nvPr>
        </p:nvSpPr>
        <p:spPr/>
        <p:txBody>
          <a:bodyPr/>
          <a:lstStyle/>
          <a:p>
            <a:r>
              <a:rPr lang="es-ES"/>
              <a:t>Haga clic para modificar el estilo de título del patrón</a:t>
            </a:r>
            <a:endParaRPr lang="es-AR"/>
          </a:p>
        </p:txBody>
      </p:sp>
      <p:sp>
        <p:nvSpPr>
          <p:cNvPr id="3" name="Marcador de fecha 2">
            <a:extLst>
              <a:ext uri="{FF2B5EF4-FFF2-40B4-BE49-F238E27FC236}">
                <a16:creationId xmlns:a16="http://schemas.microsoft.com/office/drawing/2014/main" id="{D9E86421-C2DE-9FFA-E2FB-A79AD32A3803}"/>
              </a:ext>
            </a:extLst>
          </p:cNvPr>
          <p:cNvSpPr>
            <a:spLocks noGrp="1"/>
          </p:cNvSpPr>
          <p:nvPr>
            <p:ph type="dt" sz="half" idx="10"/>
          </p:nvPr>
        </p:nvSpPr>
        <p:spPr/>
        <p:txBody>
          <a:bodyPr/>
          <a:lstStyle/>
          <a:p>
            <a:fld id="{C692D1AF-ADAF-4B9A-BF76-F3EB8224CA67}" type="datetimeFigureOut">
              <a:rPr lang="es-AR" smtClean="0"/>
              <a:t>13/5/2025</a:t>
            </a:fld>
            <a:endParaRPr lang="es-AR"/>
          </a:p>
        </p:txBody>
      </p:sp>
      <p:sp>
        <p:nvSpPr>
          <p:cNvPr id="4" name="Marcador de pie de página 3">
            <a:extLst>
              <a:ext uri="{FF2B5EF4-FFF2-40B4-BE49-F238E27FC236}">
                <a16:creationId xmlns:a16="http://schemas.microsoft.com/office/drawing/2014/main" id="{DFAE4322-6AA0-E8C5-6B08-4FC3BBA91E38}"/>
              </a:ext>
            </a:extLst>
          </p:cNvPr>
          <p:cNvSpPr>
            <a:spLocks noGrp="1"/>
          </p:cNvSpPr>
          <p:nvPr>
            <p:ph type="ftr" sz="quarter" idx="11"/>
          </p:nvPr>
        </p:nvSpPr>
        <p:spPr/>
        <p:txBody>
          <a:bodyPr/>
          <a:lstStyle/>
          <a:p>
            <a:endParaRPr lang="es-AR"/>
          </a:p>
        </p:txBody>
      </p:sp>
      <p:sp>
        <p:nvSpPr>
          <p:cNvPr id="5" name="Marcador de número de diapositiva 4">
            <a:extLst>
              <a:ext uri="{FF2B5EF4-FFF2-40B4-BE49-F238E27FC236}">
                <a16:creationId xmlns:a16="http://schemas.microsoft.com/office/drawing/2014/main" id="{265AAEEF-24A8-C8E6-1625-F1CBA83BB9A6}"/>
              </a:ext>
            </a:extLst>
          </p:cNvPr>
          <p:cNvSpPr>
            <a:spLocks noGrp="1"/>
          </p:cNvSpPr>
          <p:nvPr>
            <p:ph type="sldNum" sz="quarter" idx="12"/>
          </p:nvPr>
        </p:nvSpPr>
        <p:spPr/>
        <p:txBody>
          <a:bodyPr/>
          <a:lstStyle/>
          <a:p>
            <a:fld id="{3241ED5C-80BD-42D7-ADD6-41174B2757B1}" type="slidenum">
              <a:rPr lang="es-AR" smtClean="0"/>
              <a:t>‹Nº›</a:t>
            </a:fld>
            <a:endParaRPr lang="es-AR"/>
          </a:p>
        </p:txBody>
      </p:sp>
    </p:spTree>
    <p:extLst>
      <p:ext uri="{BB962C8B-B14F-4D97-AF65-F5344CB8AC3E}">
        <p14:creationId xmlns:p14="http://schemas.microsoft.com/office/powerpoint/2010/main" val="55223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EFBAEA9-C44B-4EBE-4F4C-64D0560B69C8}"/>
              </a:ext>
            </a:extLst>
          </p:cNvPr>
          <p:cNvSpPr>
            <a:spLocks noGrp="1"/>
          </p:cNvSpPr>
          <p:nvPr>
            <p:ph type="dt" sz="half" idx="10"/>
          </p:nvPr>
        </p:nvSpPr>
        <p:spPr/>
        <p:txBody>
          <a:bodyPr/>
          <a:lstStyle/>
          <a:p>
            <a:fld id="{C692D1AF-ADAF-4B9A-BF76-F3EB8224CA67}" type="datetimeFigureOut">
              <a:rPr lang="es-AR" smtClean="0"/>
              <a:t>13/5/2025</a:t>
            </a:fld>
            <a:endParaRPr lang="es-AR"/>
          </a:p>
        </p:txBody>
      </p:sp>
      <p:sp>
        <p:nvSpPr>
          <p:cNvPr id="3" name="Marcador de pie de página 2">
            <a:extLst>
              <a:ext uri="{FF2B5EF4-FFF2-40B4-BE49-F238E27FC236}">
                <a16:creationId xmlns:a16="http://schemas.microsoft.com/office/drawing/2014/main" id="{FF1634DD-73BA-E2E1-C860-174DCC65A094}"/>
              </a:ext>
            </a:extLst>
          </p:cNvPr>
          <p:cNvSpPr>
            <a:spLocks noGrp="1"/>
          </p:cNvSpPr>
          <p:nvPr>
            <p:ph type="ftr" sz="quarter" idx="11"/>
          </p:nvPr>
        </p:nvSpPr>
        <p:spPr/>
        <p:txBody>
          <a:bodyPr/>
          <a:lstStyle/>
          <a:p>
            <a:endParaRPr lang="es-AR"/>
          </a:p>
        </p:txBody>
      </p:sp>
      <p:sp>
        <p:nvSpPr>
          <p:cNvPr id="4" name="Marcador de número de diapositiva 3">
            <a:extLst>
              <a:ext uri="{FF2B5EF4-FFF2-40B4-BE49-F238E27FC236}">
                <a16:creationId xmlns:a16="http://schemas.microsoft.com/office/drawing/2014/main" id="{17A29237-62B6-3F2F-B459-D751CE175C48}"/>
              </a:ext>
            </a:extLst>
          </p:cNvPr>
          <p:cNvSpPr>
            <a:spLocks noGrp="1"/>
          </p:cNvSpPr>
          <p:nvPr>
            <p:ph type="sldNum" sz="quarter" idx="12"/>
          </p:nvPr>
        </p:nvSpPr>
        <p:spPr/>
        <p:txBody>
          <a:bodyPr/>
          <a:lstStyle/>
          <a:p>
            <a:fld id="{3241ED5C-80BD-42D7-ADD6-41174B2757B1}" type="slidenum">
              <a:rPr lang="es-AR" smtClean="0"/>
              <a:t>‹Nº›</a:t>
            </a:fld>
            <a:endParaRPr lang="es-AR"/>
          </a:p>
        </p:txBody>
      </p:sp>
    </p:spTree>
    <p:extLst>
      <p:ext uri="{BB962C8B-B14F-4D97-AF65-F5344CB8AC3E}">
        <p14:creationId xmlns:p14="http://schemas.microsoft.com/office/powerpoint/2010/main" val="3706144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660B58-D19E-DCCF-61A6-EA9AE8EBD2A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contenido 2">
            <a:extLst>
              <a:ext uri="{FF2B5EF4-FFF2-40B4-BE49-F238E27FC236}">
                <a16:creationId xmlns:a16="http://schemas.microsoft.com/office/drawing/2014/main" id="{405E9673-35C8-669A-26C2-16636D91F5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texto 3">
            <a:extLst>
              <a:ext uri="{FF2B5EF4-FFF2-40B4-BE49-F238E27FC236}">
                <a16:creationId xmlns:a16="http://schemas.microsoft.com/office/drawing/2014/main" id="{A8435AA5-BE4C-62A5-5B1D-D3742FA99B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02247DEE-89E6-0500-8347-54961C55471E}"/>
              </a:ext>
            </a:extLst>
          </p:cNvPr>
          <p:cNvSpPr>
            <a:spLocks noGrp="1"/>
          </p:cNvSpPr>
          <p:nvPr>
            <p:ph type="dt" sz="half" idx="10"/>
          </p:nvPr>
        </p:nvSpPr>
        <p:spPr/>
        <p:txBody>
          <a:bodyPr/>
          <a:lstStyle/>
          <a:p>
            <a:fld id="{C692D1AF-ADAF-4B9A-BF76-F3EB8224CA67}" type="datetimeFigureOut">
              <a:rPr lang="es-AR" smtClean="0"/>
              <a:t>13/5/2025</a:t>
            </a:fld>
            <a:endParaRPr lang="es-AR"/>
          </a:p>
        </p:txBody>
      </p:sp>
      <p:sp>
        <p:nvSpPr>
          <p:cNvPr id="6" name="Marcador de pie de página 5">
            <a:extLst>
              <a:ext uri="{FF2B5EF4-FFF2-40B4-BE49-F238E27FC236}">
                <a16:creationId xmlns:a16="http://schemas.microsoft.com/office/drawing/2014/main" id="{89205E90-A1C4-F2CD-3EC5-26DAB24BBC61}"/>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2FFC3519-61F4-A813-E459-8A75D415251B}"/>
              </a:ext>
            </a:extLst>
          </p:cNvPr>
          <p:cNvSpPr>
            <a:spLocks noGrp="1"/>
          </p:cNvSpPr>
          <p:nvPr>
            <p:ph type="sldNum" sz="quarter" idx="12"/>
          </p:nvPr>
        </p:nvSpPr>
        <p:spPr/>
        <p:txBody>
          <a:bodyPr/>
          <a:lstStyle/>
          <a:p>
            <a:fld id="{3241ED5C-80BD-42D7-ADD6-41174B2757B1}" type="slidenum">
              <a:rPr lang="es-AR" smtClean="0"/>
              <a:t>‹Nº›</a:t>
            </a:fld>
            <a:endParaRPr lang="es-AR"/>
          </a:p>
        </p:txBody>
      </p:sp>
    </p:spTree>
    <p:extLst>
      <p:ext uri="{BB962C8B-B14F-4D97-AF65-F5344CB8AC3E}">
        <p14:creationId xmlns:p14="http://schemas.microsoft.com/office/powerpoint/2010/main" val="1146584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C6BED35-0F2E-F12C-2037-267B86BD702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AR"/>
          </a:p>
        </p:txBody>
      </p:sp>
      <p:sp>
        <p:nvSpPr>
          <p:cNvPr id="3" name="Marcador de posición de imagen 2">
            <a:extLst>
              <a:ext uri="{FF2B5EF4-FFF2-40B4-BE49-F238E27FC236}">
                <a16:creationId xmlns:a16="http://schemas.microsoft.com/office/drawing/2014/main" id="{E79BB0C5-FE42-D929-3B7A-E0A90DB855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Marcador de texto 3">
            <a:extLst>
              <a:ext uri="{FF2B5EF4-FFF2-40B4-BE49-F238E27FC236}">
                <a16:creationId xmlns:a16="http://schemas.microsoft.com/office/drawing/2014/main" id="{2C83FEB6-0B51-429B-2D64-CAB7EB9666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481F503-C342-962B-677F-3F0445AA2941}"/>
              </a:ext>
            </a:extLst>
          </p:cNvPr>
          <p:cNvSpPr>
            <a:spLocks noGrp="1"/>
          </p:cNvSpPr>
          <p:nvPr>
            <p:ph type="dt" sz="half" idx="10"/>
          </p:nvPr>
        </p:nvSpPr>
        <p:spPr/>
        <p:txBody>
          <a:bodyPr/>
          <a:lstStyle/>
          <a:p>
            <a:fld id="{C692D1AF-ADAF-4B9A-BF76-F3EB8224CA67}" type="datetimeFigureOut">
              <a:rPr lang="es-AR" smtClean="0"/>
              <a:t>13/5/2025</a:t>
            </a:fld>
            <a:endParaRPr lang="es-AR"/>
          </a:p>
        </p:txBody>
      </p:sp>
      <p:sp>
        <p:nvSpPr>
          <p:cNvPr id="6" name="Marcador de pie de página 5">
            <a:extLst>
              <a:ext uri="{FF2B5EF4-FFF2-40B4-BE49-F238E27FC236}">
                <a16:creationId xmlns:a16="http://schemas.microsoft.com/office/drawing/2014/main" id="{3D570A83-51E7-D08A-36F5-D636019026F7}"/>
              </a:ext>
            </a:extLst>
          </p:cNvPr>
          <p:cNvSpPr>
            <a:spLocks noGrp="1"/>
          </p:cNvSpPr>
          <p:nvPr>
            <p:ph type="ftr" sz="quarter" idx="11"/>
          </p:nvPr>
        </p:nvSpPr>
        <p:spPr/>
        <p:txBody>
          <a:bodyPr/>
          <a:lstStyle/>
          <a:p>
            <a:endParaRPr lang="es-AR"/>
          </a:p>
        </p:txBody>
      </p:sp>
      <p:sp>
        <p:nvSpPr>
          <p:cNvPr id="7" name="Marcador de número de diapositiva 6">
            <a:extLst>
              <a:ext uri="{FF2B5EF4-FFF2-40B4-BE49-F238E27FC236}">
                <a16:creationId xmlns:a16="http://schemas.microsoft.com/office/drawing/2014/main" id="{BA5A87D5-38C6-A893-55B2-D8A99DABECCF}"/>
              </a:ext>
            </a:extLst>
          </p:cNvPr>
          <p:cNvSpPr>
            <a:spLocks noGrp="1"/>
          </p:cNvSpPr>
          <p:nvPr>
            <p:ph type="sldNum" sz="quarter" idx="12"/>
          </p:nvPr>
        </p:nvSpPr>
        <p:spPr/>
        <p:txBody>
          <a:bodyPr/>
          <a:lstStyle/>
          <a:p>
            <a:fld id="{3241ED5C-80BD-42D7-ADD6-41174B2757B1}" type="slidenum">
              <a:rPr lang="es-AR" smtClean="0"/>
              <a:t>‹Nº›</a:t>
            </a:fld>
            <a:endParaRPr lang="es-AR"/>
          </a:p>
        </p:txBody>
      </p:sp>
    </p:spTree>
    <p:extLst>
      <p:ext uri="{BB962C8B-B14F-4D97-AF65-F5344CB8AC3E}">
        <p14:creationId xmlns:p14="http://schemas.microsoft.com/office/powerpoint/2010/main" val="101854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4E187AF-EF61-7077-A247-D6F42A94AF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AR"/>
          </a:p>
        </p:txBody>
      </p:sp>
      <p:sp>
        <p:nvSpPr>
          <p:cNvPr id="3" name="Marcador de texto 2">
            <a:extLst>
              <a:ext uri="{FF2B5EF4-FFF2-40B4-BE49-F238E27FC236}">
                <a16:creationId xmlns:a16="http://schemas.microsoft.com/office/drawing/2014/main" id="{D4697F7B-A80C-0485-5D0B-21F603D7096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Marcador de fecha 3">
            <a:extLst>
              <a:ext uri="{FF2B5EF4-FFF2-40B4-BE49-F238E27FC236}">
                <a16:creationId xmlns:a16="http://schemas.microsoft.com/office/drawing/2014/main" id="{788BDB6A-A76B-6D28-51D4-78CA05DB46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92D1AF-ADAF-4B9A-BF76-F3EB8224CA67}" type="datetimeFigureOut">
              <a:rPr lang="es-AR" smtClean="0"/>
              <a:t>13/5/2025</a:t>
            </a:fld>
            <a:endParaRPr lang="es-AR"/>
          </a:p>
        </p:txBody>
      </p:sp>
      <p:sp>
        <p:nvSpPr>
          <p:cNvPr id="5" name="Marcador de pie de página 4">
            <a:extLst>
              <a:ext uri="{FF2B5EF4-FFF2-40B4-BE49-F238E27FC236}">
                <a16:creationId xmlns:a16="http://schemas.microsoft.com/office/drawing/2014/main" id="{37E46A8D-C983-4742-843A-06D9D491792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Marcador de número de diapositiva 5">
            <a:extLst>
              <a:ext uri="{FF2B5EF4-FFF2-40B4-BE49-F238E27FC236}">
                <a16:creationId xmlns:a16="http://schemas.microsoft.com/office/drawing/2014/main" id="{5D99A732-25D7-0D08-9E5D-6571703A11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41ED5C-80BD-42D7-ADD6-41174B2757B1}" type="slidenum">
              <a:rPr lang="es-AR" smtClean="0"/>
              <a:t>‹Nº›</a:t>
            </a:fld>
            <a:endParaRPr lang="es-AR"/>
          </a:p>
        </p:txBody>
      </p:sp>
    </p:spTree>
    <p:extLst>
      <p:ext uri="{BB962C8B-B14F-4D97-AF65-F5344CB8AC3E}">
        <p14:creationId xmlns:p14="http://schemas.microsoft.com/office/powerpoint/2010/main" val="28316234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servicios.infoleg.gob.ar/infolegInternet/verNorma.do?id=345233"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servicios.infoleg.gob.ar/infolegInternet/verNorma.do?id=345233"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429768" y="164592"/>
            <a:ext cx="11274552" cy="6272784"/>
          </a:xfrm>
        </p:spPr>
        <p:txBody>
          <a:bodyPr>
            <a:normAutofit lnSpcReduction="10000"/>
          </a:bodyPr>
          <a:lstStyle/>
          <a:p>
            <a:endParaRPr lang="es-MX" dirty="0"/>
          </a:p>
          <a:p>
            <a:r>
              <a:rPr lang="es-MX" dirty="0"/>
              <a:t>SECCIÓN 2ª</a:t>
            </a:r>
          </a:p>
          <a:p>
            <a:r>
              <a:rPr lang="es-MX" dirty="0"/>
              <a:t>Representación voluntaria</a:t>
            </a:r>
          </a:p>
          <a:p>
            <a:endParaRPr lang="es-MX" dirty="0"/>
          </a:p>
          <a:p>
            <a:r>
              <a:rPr lang="es-MX" b="1" dirty="0"/>
              <a:t>ARTÍCULO 369.- Ratificación. </a:t>
            </a:r>
            <a:r>
              <a:rPr lang="es-MX" dirty="0"/>
              <a:t>La </a:t>
            </a:r>
            <a:r>
              <a:rPr lang="es-MX" u="sng" dirty="0"/>
              <a:t>ratificación</a:t>
            </a:r>
            <a:r>
              <a:rPr lang="es-MX" dirty="0"/>
              <a:t> suple el </a:t>
            </a:r>
            <a:r>
              <a:rPr lang="es-MX" i="1" u="sng" dirty="0"/>
              <a:t>defecto de representación.</a:t>
            </a:r>
            <a:r>
              <a:rPr lang="es-MX" dirty="0"/>
              <a:t> Luego de la ratificación, la actuación se da por autorizada, con efecto retroactivo al día del acto, pero es inoponible a terceros que hayan adquirido derechos con anterioridad.</a:t>
            </a:r>
          </a:p>
          <a:p>
            <a:endParaRPr lang="es-MX" dirty="0"/>
          </a:p>
          <a:p>
            <a:r>
              <a:rPr lang="es-MX" i="1" dirty="0"/>
              <a:t>* Según el esc. </a:t>
            </a:r>
            <a:r>
              <a:rPr lang="es-MX" i="1" dirty="0" err="1"/>
              <a:t>Nestor</a:t>
            </a:r>
            <a:r>
              <a:rPr lang="es-MX" i="1" dirty="0"/>
              <a:t> Lamber un plazo razonable para que el donatario que no aceptó, acepte (una vez requerido por el donatario que si aceptó), serian los 15 días referenciados en el art. siguiente.</a:t>
            </a:r>
          </a:p>
          <a:p>
            <a:r>
              <a:rPr lang="es-MX" b="1" dirty="0"/>
              <a:t>ARTICULO 370.- Tiempo de la ratificación</a:t>
            </a:r>
            <a:r>
              <a:rPr lang="es-MX" dirty="0"/>
              <a:t>. La ratificación puede hacerse en cualquier tiempo, pero los interesados pueden </a:t>
            </a:r>
            <a:r>
              <a:rPr lang="es-MX" u="sng" dirty="0"/>
              <a:t>requerirla</a:t>
            </a:r>
            <a:r>
              <a:rPr lang="es-MX" dirty="0"/>
              <a:t>, fijando un plazo para ello que </a:t>
            </a:r>
            <a:r>
              <a:rPr lang="es-MX" i="1" u="sng" dirty="0"/>
              <a:t>no puede exceder de quince días</a:t>
            </a:r>
            <a:r>
              <a:rPr lang="es-MX" dirty="0"/>
              <a:t>; </a:t>
            </a:r>
            <a:r>
              <a:rPr lang="es-MX" u="sng" dirty="0"/>
              <a:t>el silencio se debe interpretar como negativa</a:t>
            </a:r>
            <a:r>
              <a:rPr lang="es-MX" dirty="0"/>
              <a:t>. Si la ratificación depende de la autoridad administrativa o judicial, el término se extiende a tres meses. El tercero que no haya requerido la ratificación puede revocar su consentimiento sin esperar el vencimiento de estos términos.</a:t>
            </a:r>
          </a:p>
          <a:p>
            <a:endParaRPr lang="es-MX" dirty="0"/>
          </a:p>
        </p:txBody>
      </p:sp>
    </p:spTree>
    <p:extLst>
      <p:ext uri="{BB962C8B-B14F-4D97-AF65-F5344CB8AC3E}">
        <p14:creationId xmlns:p14="http://schemas.microsoft.com/office/powerpoint/2010/main" val="1524602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4B3F099A-242D-959A-9A62-5FAFB47A00EF}"/>
              </a:ext>
            </a:extLst>
          </p:cNvPr>
          <p:cNvSpPr txBox="1"/>
          <p:nvPr/>
        </p:nvSpPr>
        <p:spPr>
          <a:xfrm>
            <a:off x="457200" y="264160"/>
            <a:ext cx="11734800" cy="4708981"/>
          </a:xfrm>
          <a:prstGeom prst="rect">
            <a:avLst/>
          </a:prstGeom>
          <a:noFill/>
        </p:spPr>
        <p:txBody>
          <a:bodyPr wrap="square">
            <a:spAutoFit/>
          </a:bodyPr>
          <a:lstStyle/>
          <a:p>
            <a:pPr algn="ctr"/>
            <a:r>
              <a:rPr lang="es-MX" sz="2400" dirty="0"/>
              <a:t>CAPITULO 22</a:t>
            </a:r>
            <a:br>
              <a:rPr lang="es-MX" sz="2400" dirty="0"/>
            </a:br>
            <a:r>
              <a:rPr lang="es-MX" sz="3600" b="1" dirty="0"/>
              <a:t>Donación </a:t>
            </a:r>
            <a:r>
              <a:rPr lang="es-MX" sz="1600" dirty="0"/>
              <a:t>(tema Ivana)</a:t>
            </a:r>
            <a:br>
              <a:rPr lang="es-MX" sz="2400" dirty="0"/>
            </a:br>
            <a:r>
              <a:rPr lang="es-MX" sz="2400" dirty="0" err="1"/>
              <a:t>SECCION</a:t>
            </a:r>
            <a:r>
              <a:rPr lang="es-MX" sz="2400" dirty="0"/>
              <a:t> 1ª</a:t>
            </a:r>
            <a:br>
              <a:rPr lang="es-MX" sz="2400" dirty="0"/>
            </a:br>
            <a:r>
              <a:rPr lang="es-MX" sz="2400" dirty="0"/>
              <a:t>Disposiciones generales</a:t>
            </a:r>
            <a:br>
              <a:rPr lang="es-MX" sz="2400" dirty="0"/>
            </a:br>
            <a:endParaRPr lang="es-MX" sz="2400" dirty="0"/>
          </a:p>
          <a:p>
            <a:br>
              <a:rPr lang="es-MX" sz="2400" dirty="0"/>
            </a:br>
            <a:r>
              <a:rPr lang="es-MX" sz="2400" b="1" dirty="0"/>
              <a:t>ARTICULO 1542.- Concepto. </a:t>
            </a:r>
            <a:r>
              <a:rPr lang="es-MX" sz="2400" dirty="0"/>
              <a:t>Hay donación cuando una parte </a:t>
            </a:r>
            <a:r>
              <a:rPr lang="es-MX" sz="2400" u="sng" dirty="0"/>
              <a:t>se obliga a transferir </a:t>
            </a:r>
            <a:r>
              <a:rPr lang="es-MX" sz="2400" dirty="0"/>
              <a:t>gratuitamente una cosa a otra, y ésta lo </a:t>
            </a:r>
            <a:r>
              <a:rPr lang="es-MX" sz="2400" u="sng" dirty="0"/>
              <a:t>acepta</a:t>
            </a:r>
            <a:r>
              <a:rPr lang="es-MX" sz="2400" dirty="0"/>
              <a:t>.</a:t>
            </a:r>
          </a:p>
          <a:p>
            <a:endParaRPr lang="es-MX" sz="2400" dirty="0"/>
          </a:p>
          <a:p>
            <a:r>
              <a:rPr lang="es-ES" sz="2400" b="1" dirty="0"/>
              <a:t>ARTICULO 1545.- Aceptación</a:t>
            </a:r>
            <a:r>
              <a:rPr lang="es-ES" sz="2400" dirty="0"/>
              <a:t>. La aceptación puede ser expresa o tácita, pero es de interpretación restrictiva y está sujeta a las reglas establecidas respecto a la forma de las donaciones. </a:t>
            </a:r>
            <a:r>
              <a:rPr lang="es-ES" sz="2400" u="sng" dirty="0">
                <a:solidFill>
                  <a:srgbClr val="FF0000"/>
                </a:solidFill>
              </a:rPr>
              <a:t>Debe producirse en vida del donante y del donatario</a:t>
            </a:r>
            <a:r>
              <a:rPr lang="es-ES" sz="2400" dirty="0"/>
              <a:t>.</a:t>
            </a:r>
            <a:endParaRPr lang="es-AR" sz="2400" dirty="0"/>
          </a:p>
        </p:txBody>
      </p:sp>
    </p:spTree>
    <p:extLst>
      <p:ext uri="{BB962C8B-B14F-4D97-AF65-F5344CB8AC3E}">
        <p14:creationId xmlns:p14="http://schemas.microsoft.com/office/powerpoint/2010/main" val="4091877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D0788AA-E062-4432-737A-3D395FE05D5D}"/>
              </a:ext>
            </a:extLst>
          </p:cNvPr>
          <p:cNvSpPr txBox="1"/>
          <p:nvPr/>
        </p:nvSpPr>
        <p:spPr>
          <a:xfrm>
            <a:off x="379828" y="872197"/>
            <a:ext cx="11422966" cy="5632311"/>
          </a:xfrm>
          <a:prstGeom prst="rect">
            <a:avLst/>
          </a:prstGeom>
          <a:noFill/>
        </p:spPr>
        <p:txBody>
          <a:bodyPr wrap="square">
            <a:spAutoFit/>
          </a:bodyPr>
          <a:lstStyle/>
          <a:p>
            <a:pPr algn="just"/>
            <a:r>
              <a:rPr lang="es-ES" sz="3200" b="1" dirty="0">
                <a:solidFill>
                  <a:srgbClr val="00B0F0"/>
                </a:solidFill>
              </a:rPr>
              <a:t>ARTICULO 1547.- Oferta conjunta</a:t>
            </a:r>
            <a:r>
              <a:rPr lang="es-ES" sz="3200" dirty="0">
                <a:solidFill>
                  <a:srgbClr val="FF0000"/>
                </a:solidFill>
              </a:rPr>
              <a:t>. </a:t>
            </a:r>
            <a:r>
              <a:rPr lang="es-ES" sz="3200" dirty="0"/>
              <a:t>Si la donación es hecha a varias personas solidariamente, la </a:t>
            </a:r>
            <a:r>
              <a:rPr lang="es-ES" sz="3200" u="sng" dirty="0"/>
              <a:t>aceptación de uno o </a:t>
            </a:r>
            <a:r>
              <a:rPr lang="es-ES" sz="3200" i="1" u="sng" dirty="0"/>
              <a:t>algunos</a:t>
            </a:r>
            <a:r>
              <a:rPr lang="es-ES" sz="3200" u="sng" dirty="0"/>
              <a:t> </a:t>
            </a:r>
            <a:r>
              <a:rPr lang="es-ES" sz="3200" dirty="0"/>
              <a:t>de los donatarios </a:t>
            </a:r>
            <a:r>
              <a:rPr lang="es-ES" sz="3200" dirty="0">
                <a:solidFill>
                  <a:srgbClr val="FF0000"/>
                </a:solidFill>
              </a:rPr>
              <a:t>se </a:t>
            </a:r>
            <a:r>
              <a:rPr lang="es-ES" sz="3200" u="sng" dirty="0">
                <a:solidFill>
                  <a:srgbClr val="FF0000"/>
                </a:solidFill>
              </a:rPr>
              <a:t>aplica</a:t>
            </a:r>
            <a:r>
              <a:rPr lang="es-ES" sz="3200" dirty="0">
                <a:solidFill>
                  <a:srgbClr val="FF0000"/>
                </a:solidFill>
              </a:rPr>
              <a:t> a la donación </a:t>
            </a:r>
            <a:r>
              <a:rPr lang="es-ES" sz="3200" u="sng" dirty="0">
                <a:solidFill>
                  <a:srgbClr val="FF0000"/>
                </a:solidFill>
              </a:rPr>
              <a:t>entera</a:t>
            </a:r>
            <a:r>
              <a:rPr lang="es-ES" sz="3200" dirty="0">
                <a:solidFill>
                  <a:srgbClr val="FF0000"/>
                </a:solidFill>
              </a:rPr>
              <a:t>.</a:t>
            </a:r>
          </a:p>
          <a:p>
            <a:pPr algn="just"/>
            <a:endParaRPr lang="es-ES" sz="3200" dirty="0"/>
          </a:p>
          <a:p>
            <a:pPr algn="just"/>
            <a:r>
              <a:rPr lang="es-ES" sz="3200" dirty="0"/>
              <a:t>Si la aceptación </a:t>
            </a:r>
            <a:r>
              <a:rPr lang="es-ES" sz="3200" i="1" dirty="0"/>
              <a:t>de unos </a:t>
            </a:r>
            <a:r>
              <a:rPr lang="es-ES" sz="3200" dirty="0"/>
              <a:t>se hace imposible por su muerte, o por revocación del donante respecto de ellos, la donación entera se debe aplicar a los que la aceptaron.</a:t>
            </a:r>
          </a:p>
          <a:p>
            <a:pPr algn="just"/>
            <a:endParaRPr lang="es-ES" sz="2400" dirty="0"/>
          </a:p>
          <a:p>
            <a:pPr algn="just"/>
            <a:r>
              <a:rPr lang="es-ES" sz="2400" i="1" dirty="0"/>
              <a:t>*conste que solo se prevé la muerte o la revocación. El </a:t>
            </a:r>
            <a:r>
              <a:rPr lang="es-ES" sz="2400" i="1" u="sng" dirty="0"/>
              <a:t>rechazo</a:t>
            </a:r>
            <a:r>
              <a:rPr lang="es-ES" sz="2400" i="1" dirty="0"/>
              <a:t> -o incluso la nulidad- se infieren. </a:t>
            </a:r>
          </a:p>
          <a:p>
            <a:pPr algn="just"/>
            <a:r>
              <a:rPr lang="es-ES" sz="2400" i="1" dirty="0"/>
              <a:t>* El derecho de aceptar la donación no se transmite a los herederos de quien no aceptó.</a:t>
            </a:r>
          </a:p>
          <a:p>
            <a:pPr algn="just"/>
            <a:r>
              <a:rPr lang="es-ES" sz="2000" i="1" dirty="0"/>
              <a:t>* La “donación entera” es sinónimo que el donante pierde el 100% de la cosa y no que la aceptación de uno beneficie a los demás (quienes incluso pueden no aceptar)</a:t>
            </a:r>
          </a:p>
        </p:txBody>
      </p:sp>
    </p:spTree>
    <p:extLst>
      <p:ext uri="{BB962C8B-B14F-4D97-AF65-F5344CB8AC3E}">
        <p14:creationId xmlns:p14="http://schemas.microsoft.com/office/powerpoint/2010/main" val="2916582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C6DFED9-363D-91EF-793B-544DB9CFF2FC}"/>
              </a:ext>
            </a:extLst>
          </p:cNvPr>
          <p:cNvSpPr txBox="1"/>
          <p:nvPr/>
        </p:nvSpPr>
        <p:spPr>
          <a:xfrm>
            <a:off x="426720" y="406400"/>
            <a:ext cx="10982178" cy="5909310"/>
          </a:xfrm>
          <a:prstGeom prst="rect">
            <a:avLst/>
          </a:prstGeom>
          <a:noFill/>
        </p:spPr>
        <p:txBody>
          <a:bodyPr wrap="square">
            <a:spAutoFit/>
          </a:bodyPr>
          <a:lstStyle/>
          <a:p>
            <a:pPr algn="just"/>
            <a:r>
              <a:rPr lang="es-ES" sz="2000" b="1" dirty="0"/>
              <a:t>ARTICULO 1569.- Revocación. </a:t>
            </a:r>
            <a:r>
              <a:rPr lang="es-ES" sz="2000" dirty="0"/>
              <a:t>La donación </a:t>
            </a:r>
            <a:r>
              <a:rPr lang="es-ES" sz="2000" u="sng" dirty="0"/>
              <a:t>aceptada</a:t>
            </a:r>
            <a:r>
              <a:rPr lang="es-ES" sz="2000" dirty="0"/>
              <a:t> </a:t>
            </a:r>
            <a:r>
              <a:rPr lang="es-ES" sz="2000" i="1" u="sng" dirty="0">
                <a:solidFill>
                  <a:srgbClr val="FF0000"/>
                </a:solidFill>
              </a:rPr>
              <a:t>sólo</a:t>
            </a:r>
            <a:r>
              <a:rPr lang="es-ES" sz="2000" dirty="0">
                <a:solidFill>
                  <a:srgbClr val="FF0000"/>
                </a:solidFill>
              </a:rPr>
              <a:t> </a:t>
            </a:r>
            <a:r>
              <a:rPr lang="es-ES" sz="2000" dirty="0"/>
              <a:t>puede ser revocada por inejecución de los </a:t>
            </a:r>
            <a:r>
              <a:rPr lang="es-ES" sz="2000" u="sng" dirty="0"/>
              <a:t>cargos</a:t>
            </a:r>
            <a:r>
              <a:rPr lang="es-ES" sz="2000" dirty="0"/>
              <a:t>, por </a:t>
            </a:r>
            <a:r>
              <a:rPr lang="es-ES" sz="2000" u="sng" dirty="0"/>
              <a:t>ingratitud</a:t>
            </a:r>
            <a:r>
              <a:rPr lang="es-ES" sz="2000" dirty="0"/>
              <a:t> del donatario, y, en caso de habérselo </a:t>
            </a:r>
            <a:r>
              <a:rPr lang="es-ES" sz="2000" i="1" dirty="0"/>
              <a:t>estipulado expresamente</a:t>
            </a:r>
            <a:r>
              <a:rPr lang="es-ES" sz="2000" dirty="0"/>
              <a:t>, por </a:t>
            </a:r>
            <a:r>
              <a:rPr lang="es-ES" sz="2000" u="sng" dirty="0" err="1"/>
              <a:t>supernacencia</a:t>
            </a:r>
            <a:r>
              <a:rPr lang="es-ES" sz="2000" dirty="0"/>
              <a:t> de hijos del donante.</a:t>
            </a:r>
          </a:p>
          <a:p>
            <a:pPr algn="just"/>
            <a:endParaRPr lang="es-ES" sz="2000" dirty="0"/>
          </a:p>
          <a:p>
            <a:pPr algn="just"/>
            <a:r>
              <a:rPr lang="es-ES" sz="2000" dirty="0"/>
              <a:t>Si la donación es onerosa, el donante debe reembolsar el valor de los cargos satisfechos o de los servicios prestados por el donatario. </a:t>
            </a:r>
          </a:p>
          <a:p>
            <a:pPr algn="just"/>
            <a:endParaRPr lang="es-ES" sz="2000" dirty="0"/>
          </a:p>
          <a:p>
            <a:pPr algn="just"/>
            <a:r>
              <a:rPr lang="es-ES" sz="2000" b="1" dirty="0"/>
              <a:t>ARTICULO 1570.- Incumplimiento de los cargos. </a:t>
            </a:r>
            <a:r>
              <a:rPr lang="es-ES" sz="2000" dirty="0"/>
              <a:t>La donación puede ser revocada por incumplimiento de los cargos.</a:t>
            </a:r>
          </a:p>
          <a:p>
            <a:pPr algn="just"/>
            <a:endParaRPr lang="es-ES" sz="2000" dirty="0"/>
          </a:p>
          <a:p>
            <a:pPr algn="just"/>
            <a:r>
              <a:rPr lang="es-ES" sz="2000" dirty="0"/>
              <a:t>La revocación no perjudica a los terceros en cuyo beneficio se establecen los cargos.</a:t>
            </a:r>
          </a:p>
          <a:p>
            <a:pPr algn="just"/>
            <a:endParaRPr lang="es-ES" sz="2000" dirty="0"/>
          </a:p>
          <a:p>
            <a:pPr algn="just"/>
            <a:r>
              <a:rPr lang="es-ES" sz="2000" dirty="0"/>
              <a:t>Los terceros a quienes el donatario transmite bienes gravados con cargos sólo deben restituirlos al donante, al revocarse la donación, si son de mala fe; pero pueden impedir los efectos de la revocación ofreciendo ejecutar las obligaciones impuestas al donatario si las prestaciones que constituyen los cargos no deben ser ejecutadas precisa y personalmente por aquél. El donatario que enajena los bienes donados, o imposibilita su devolución por su culpa, debe resarcir al donante el valor de las cosas donadas al tiempo de promoverse la acción de revocación, con sus intereses.</a:t>
            </a:r>
          </a:p>
          <a:p>
            <a:endParaRPr lang="es-ES" dirty="0"/>
          </a:p>
        </p:txBody>
      </p:sp>
    </p:spTree>
    <p:extLst>
      <p:ext uri="{BB962C8B-B14F-4D97-AF65-F5344CB8AC3E}">
        <p14:creationId xmlns:p14="http://schemas.microsoft.com/office/powerpoint/2010/main" val="4109491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092DF981-4E86-8A9B-592C-06927F24FD6D}"/>
              </a:ext>
            </a:extLst>
          </p:cNvPr>
          <p:cNvSpPr txBox="1"/>
          <p:nvPr/>
        </p:nvSpPr>
        <p:spPr>
          <a:xfrm>
            <a:off x="478301" y="661183"/>
            <a:ext cx="11366695" cy="5170646"/>
          </a:xfrm>
          <a:prstGeom prst="rect">
            <a:avLst/>
          </a:prstGeom>
          <a:noFill/>
        </p:spPr>
        <p:txBody>
          <a:bodyPr wrap="square">
            <a:spAutoFit/>
          </a:bodyPr>
          <a:lstStyle/>
          <a:p>
            <a:r>
              <a:rPr lang="es-ES" sz="2400" b="1" dirty="0"/>
              <a:t>ARTICULO 1571.- Ingratitud. </a:t>
            </a:r>
            <a:r>
              <a:rPr lang="es-ES" sz="2400" dirty="0"/>
              <a:t>Las donaciones pueden ser revocadas por ingratitud del donatario en los siguientes casos:</a:t>
            </a:r>
          </a:p>
          <a:p>
            <a:endParaRPr lang="es-ES" sz="2400" dirty="0"/>
          </a:p>
          <a:p>
            <a:r>
              <a:rPr lang="es-ES" sz="2400" dirty="0"/>
              <a:t>a) si el donatario atenta contra la vida o la persona del donante, su cónyuge o conviviente, sus ascendientes o descendientes;</a:t>
            </a:r>
          </a:p>
          <a:p>
            <a:endParaRPr lang="es-ES" sz="2400" dirty="0"/>
          </a:p>
          <a:p>
            <a:r>
              <a:rPr lang="es-ES" sz="2400" dirty="0"/>
              <a:t>b) si injuria gravemente a las mismas personas o las afecta en su honor</a:t>
            </a:r>
            <a:r>
              <a:rPr lang="es-ES" dirty="0"/>
              <a:t>;</a:t>
            </a:r>
          </a:p>
          <a:p>
            <a:endParaRPr lang="es-ES" dirty="0"/>
          </a:p>
          <a:p>
            <a:r>
              <a:rPr lang="es-ES" sz="2400" dirty="0"/>
              <a:t>c) si las priva injustamente de bienes que integran su patrimonio;</a:t>
            </a:r>
          </a:p>
          <a:p>
            <a:endParaRPr lang="es-ES" sz="2400" dirty="0"/>
          </a:p>
          <a:p>
            <a:r>
              <a:rPr lang="es-ES" sz="2400" dirty="0"/>
              <a:t>d) si rehúsa alimentos al donante.</a:t>
            </a:r>
          </a:p>
          <a:p>
            <a:endParaRPr lang="es-ES" sz="2400" dirty="0"/>
          </a:p>
          <a:p>
            <a:r>
              <a:rPr lang="es-ES" sz="2400" dirty="0"/>
              <a:t>En todos los supuestos enunciados, basta la prueba de que al donatario le es imputable el hecho lesivo, sin necesidad de condena penal.</a:t>
            </a:r>
          </a:p>
        </p:txBody>
      </p:sp>
    </p:spTree>
    <p:extLst>
      <p:ext uri="{BB962C8B-B14F-4D97-AF65-F5344CB8AC3E}">
        <p14:creationId xmlns:p14="http://schemas.microsoft.com/office/powerpoint/2010/main" val="1874187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3EB58535-B92B-4189-1ACE-BD5BA31634BE}"/>
              </a:ext>
            </a:extLst>
          </p:cNvPr>
          <p:cNvSpPr txBox="1"/>
          <p:nvPr/>
        </p:nvSpPr>
        <p:spPr>
          <a:xfrm>
            <a:off x="731520" y="1125414"/>
            <a:ext cx="11268222" cy="4893647"/>
          </a:xfrm>
          <a:prstGeom prst="rect">
            <a:avLst/>
          </a:prstGeom>
          <a:noFill/>
        </p:spPr>
        <p:txBody>
          <a:bodyPr wrap="square">
            <a:spAutoFit/>
          </a:bodyPr>
          <a:lstStyle/>
          <a:p>
            <a:r>
              <a:rPr lang="es-ES" sz="2400" b="1" dirty="0"/>
              <a:t>ARTICULO 1572.- Negación de alimentos. </a:t>
            </a:r>
            <a:r>
              <a:rPr lang="es-ES" sz="2400" dirty="0"/>
              <a:t>La revocación de la donación por negación de la prestación de alimentos sólo puede tener lugar cuando el donante no puede obtenerlos de las personas obligadas por las relaciones de familia.</a:t>
            </a:r>
          </a:p>
          <a:p>
            <a:endParaRPr lang="es-ES" sz="2400" dirty="0"/>
          </a:p>
          <a:p>
            <a:r>
              <a:rPr lang="es-ES" sz="2400" b="1" dirty="0"/>
              <a:t>ARTICULO 1573</a:t>
            </a:r>
            <a:r>
              <a:rPr lang="es-ES" sz="2400" dirty="0"/>
              <a:t>.- </a:t>
            </a:r>
            <a:r>
              <a:rPr lang="es-ES" sz="2400" b="1" dirty="0"/>
              <a:t>Legitimación activa. </a:t>
            </a:r>
            <a:r>
              <a:rPr lang="es-ES" sz="2400" dirty="0"/>
              <a:t>La revocación de la donación por ingratitud </a:t>
            </a:r>
            <a:r>
              <a:rPr lang="es-ES" sz="2400" u="sng" dirty="0"/>
              <a:t>sólo</a:t>
            </a:r>
            <a:r>
              <a:rPr lang="es-ES" sz="2400" dirty="0"/>
              <a:t> puede ser demandada por el </a:t>
            </a:r>
            <a:r>
              <a:rPr lang="es-ES" sz="2400" u="sng" dirty="0"/>
              <a:t>donante contra el donatario</a:t>
            </a:r>
            <a:r>
              <a:rPr lang="es-ES" sz="2400" dirty="0"/>
              <a:t>, y no por los herederos de aquél ni contra los herederos de éste. Fallecido el donante que promueve la demanda, la acción puede ser continuada por sus herederos; y fallecido el demandado, puede también ser continuada contra sus herederos.</a:t>
            </a:r>
          </a:p>
          <a:p>
            <a:endParaRPr lang="es-ES" sz="2400" dirty="0"/>
          </a:p>
          <a:p>
            <a:r>
              <a:rPr lang="es-ES" sz="2400" dirty="0"/>
              <a:t>La acción se extingue si el donante, con conocimiento de causa, perdona al donatario o no la promueve dentro del plazo de caducidad de un año de haber sabido del hecho </a:t>
            </a:r>
            <a:r>
              <a:rPr lang="es-ES" sz="2400" dirty="0" err="1"/>
              <a:t>tipificador</a:t>
            </a:r>
            <a:r>
              <a:rPr lang="es-ES" sz="2400" dirty="0"/>
              <a:t> de la ingratitud.</a:t>
            </a:r>
          </a:p>
        </p:txBody>
      </p:sp>
    </p:spTree>
    <p:extLst>
      <p:ext uri="{BB962C8B-B14F-4D97-AF65-F5344CB8AC3E}">
        <p14:creationId xmlns:p14="http://schemas.microsoft.com/office/powerpoint/2010/main" val="14982011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599440" y="172720"/>
            <a:ext cx="11592560" cy="6563360"/>
          </a:xfrm>
        </p:spPr>
        <p:txBody>
          <a:bodyPr>
            <a:normAutofit fontScale="70000" lnSpcReduction="20000"/>
          </a:bodyPr>
          <a:lstStyle/>
          <a:p>
            <a:pPr algn="l"/>
            <a:r>
              <a:rPr lang="es-MX" sz="2600" b="1" dirty="0"/>
              <a:t>Capitulo: responsabilidad civil</a:t>
            </a:r>
          </a:p>
          <a:p>
            <a:pPr algn="l"/>
            <a:r>
              <a:rPr lang="es-MX" sz="2600" b="1" dirty="0"/>
              <a:t>ARTICULO 1781.- Definición. Hay GESTIÓN DE NEGOCIOS </a:t>
            </a:r>
            <a:r>
              <a:rPr lang="es-MX" sz="2600" dirty="0"/>
              <a:t>cuando una persona asume oficiosamente </a:t>
            </a:r>
            <a:r>
              <a:rPr lang="es-MX" sz="2600" u="sng" dirty="0"/>
              <a:t>la gestión de un negocio </a:t>
            </a:r>
            <a:r>
              <a:rPr lang="es-MX" sz="2600" i="1" u="sng" dirty="0"/>
              <a:t>ajeno</a:t>
            </a:r>
            <a:r>
              <a:rPr lang="es-MX" sz="2600" u="sng" dirty="0"/>
              <a:t> </a:t>
            </a:r>
            <a:r>
              <a:rPr lang="es-MX" sz="2600" dirty="0"/>
              <a:t>por un motivo razonable, sin intención de hacer una liberalidad y sin estar autorizada ni obligada, convencional o legalmente.</a:t>
            </a:r>
          </a:p>
          <a:p>
            <a:pPr algn="l"/>
            <a:r>
              <a:rPr lang="es-MX" sz="2600" b="1" dirty="0"/>
              <a:t>ARTICULO 1782.- Obligaciones del gestor. </a:t>
            </a:r>
            <a:r>
              <a:rPr lang="es-MX" sz="2600" dirty="0"/>
              <a:t>El gestor está obligado a:</a:t>
            </a:r>
            <a:br>
              <a:rPr lang="es-MX" sz="2600" dirty="0"/>
            </a:br>
            <a:br>
              <a:rPr lang="es-MX" sz="2600" dirty="0"/>
            </a:br>
            <a:r>
              <a:rPr lang="es-MX" sz="2600" dirty="0"/>
              <a:t>a) avisar sin demora al dueño del negocio que asumió la gestión, y aguardar su respuesta, siempre que esperarla no resulte perjudicial;</a:t>
            </a:r>
            <a:br>
              <a:rPr lang="es-MX" sz="2600" dirty="0"/>
            </a:br>
            <a:br>
              <a:rPr lang="es-MX" sz="2600" dirty="0"/>
            </a:br>
            <a:r>
              <a:rPr lang="es-MX" sz="2600" dirty="0"/>
              <a:t>b) actuar conforme a la conveniencia y a la intención, real o presunta, del dueño del negocio;</a:t>
            </a:r>
            <a:br>
              <a:rPr lang="es-MX" sz="2600" dirty="0"/>
            </a:br>
            <a:br>
              <a:rPr lang="es-MX" sz="2600" dirty="0"/>
            </a:br>
            <a:r>
              <a:rPr lang="es-MX" sz="2600" dirty="0"/>
              <a:t>c) continuar la gestión hasta que el dueño del negocio tenga posibilidad de asumirla por sí mismo o, en su caso, hasta concluirla;</a:t>
            </a:r>
            <a:br>
              <a:rPr lang="es-MX" sz="2600" dirty="0"/>
            </a:br>
            <a:br>
              <a:rPr lang="es-MX" sz="2600" dirty="0"/>
            </a:br>
            <a:r>
              <a:rPr lang="es-MX" sz="2600" dirty="0"/>
              <a:t>d) proporcionar al dueño del negocio información adecuada respecto de la gestión;</a:t>
            </a:r>
            <a:br>
              <a:rPr lang="es-MX" sz="2600" dirty="0"/>
            </a:br>
            <a:br>
              <a:rPr lang="es-MX" sz="2600" dirty="0"/>
            </a:br>
            <a:r>
              <a:rPr lang="es-MX" sz="2600" dirty="0"/>
              <a:t>e) una vez concluida la gestión, rendir cuentas al dueño del negocio.</a:t>
            </a:r>
            <a:br>
              <a:rPr lang="es-MX" sz="2600" dirty="0"/>
            </a:br>
            <a:br>
              <a:rPr lang="es-MX" sz="2600" dirty="0"/>
            </a:br>
            <a:r>
              <a:rPr lang="es-MX" sz="2600" b="1" dirty="0"/>
              <a:t>ARTICULO 1783.- Conclusión de la gestión. </a:t>
            </a:r>
            <a:r>
              <a:rPr lang="es-MX" sz="2600" dirty="0"/>
              <a:t>La gestión concluye:</a:t>
            </a:r>
            <a:br>
              <a:rPr lang="es-MX" sz="2600" dirty="0"/>
            </a:br>
            <a:br>
              <a:rPr lang="es-MX" sz="2600" dirty="0"/>
            </a:br>
            <a:r>
              <a:rPr lang="es-MX" sz="2600" dirty="0"/>
              <a:t>a) cuando el dueño le prohíbe al gestor continuar actuando. El gestor, sin embargo, puede continuarla, bajo su responsabilidad, en la medida en que lo haga por un interés propio;</a:t>
            </a:r>
            <a:br>
              <a:rPr lang="es-MX" sz="2600" dirty="0"/>
            </a:br>
            <a:br>
              <a:rPr lang="es-MX" sz="2600" dirty="0"/>
            </a:br>
            <a:r>
              <a:rPr lang="es-MX" sz="2600" dirty="0"/>
              <a:t>b) cuando el negocio concluye.</a:t>
            </a:r>
          </a:p>
          <a:p>
            <a:pPr algn="l"/>
            <a:r>
              <a:rPr lang="es-MX" sz="2600" b="1" dirty="0"/>
              <a:t>ARTICULO 1784.- Obligación frente a terceros. </a:t>
            </a:r>
            <a:r>
              <a:rPr lang="es-MX" sz="2600" dirty="0"/>
              <a:t>El gestor queda personalmente obligado frente a terceros. Sólo se libera si el dueño del negocio ratifica su gestión, o asume sus obligaciones; y siempre que ello no afecte a terceros de buena fe.</a:t>
            </a:r>
          </a:p>
          <a:p>
            <a:pPr algn="l"/>
            <a:endParaRPr lang="es-MX" sz="2600" dirty="0"/>
          </a:p>
          <a:p>
            <a:pPr algn="l"/>
            <a:r>
              <a:rPr lang="es-ES" sz="2600" dirty="0"/>
              <a:t>* LA DONACIÓN SOLIDARIA TAMPOCO ES ESTA FIGURA. Como mucho hay una “reserva de titularidad” por los que aun no aceptaron.</a:t>
            </a:r>
            <a:endParaRPr lang="es-AR" sz="2600" dirty="0"/>
          </a:p>
          <a:p>
            <a:pPr algn="l"/>
            <a:endParaRPr lang="es-MX" dirty="0"/>
          </a:p>
        </p:txBody>
      </p:sp>
    </p:spTree>
    <p:extLst>
      <p:ext uri="{BB962C8B-B14F-4D97-AF65-F5344CB8AC3E}">
        <p14:creationId xmlns:p14="http://schemas.microsoft.com/office/powerpoint/2010/main" val="126361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2D4E0014-3543-DDC5-B8C6-06877CEC8DC9}"/>
              </a:ext>
            </a:extLst>
          </p:cNvPr>
          <p:cNvSpPr txBox="1"/>
          <p:nvPr/>
        </p:nvSpPr>
        <p:spPr>
          <a:xfrm>
            <a:off x="0" y="672411"/>
            <a:ext cx="12192000" cy="5601533"/>
          </a:xfrm>
          <a:prstGeom prst="rect">
            <a:avLst/>
          </a:prstGeom>
          <a:noFill/>
        </p:spPr>
        <p:txBody>
          <a:bodyPr wrap="square">
            <a:spAutoFit/>
          </a:bodyPr>
          <a:lstStyle/>
          <a:p>
            <a:endParaRPr lang="es-ES" dirty="0"/>
          </a:p>
          <a:p>
            <a:r>
              <a:rPr lang="es-ES" sz="2000" b="1" dirty="0"/>
              <a:t>ARTICULO 1897.- Prescripción adquisitiva. </a:t>
            </a:r>
            <a:r>
              <a:rPr lang="es-ES" sz="2000" dirty="0"/>
              <a:t>La prescripción para adquirir es el modo por el cual el </a:t>
            </a:r>
            <a:r>
              <a:rPr lang="es-ES" sz="2000" u="sng" dirty="0"/>
              <a:t>poseedor</a:t>
            </a:r>
            <a:r>
              <a:rPr lang="es-ES" sz="2000" dirty="0"/>
              <a:t> de una cosa </a:t>
            </a:r>
            <a:r>
              <a:rPr lang="es-ES" sz="2000" u="sng" dirty="0"/>
              <a:t>adquiere un derecho real </a:t>
            </a:r>
            <a:r>
              <a:rPr lang="es-ES" sz="2000" dirty="0"/>
              <a:t>sobre ella, mediante la posesión durante el tiempo fijado por la ley.</a:t>
            </a:r>
          </a:p>
          <a:p>
            <a:endParaRPr lang="es-ES" sz="2000" dirty="0"/>
          </a:p>
          <a:p>
            <a:r>
              <a:rPr lang="es-ES" sz="2000" b="1" dirty="0"/>
              <a:t>ARTICULO 1898.- Prescripción adquisitiva breve. </a:t>
            </a:r>
            <a:r>
              <a:rPr lang="es-ES" sz="2000" dirty="0"/>
              <a:t>La prescripción adquisitiva de derechos reales con </a:t>
            </a:r>
            <a:r>
              <a:rPr lang="es-ES" sz="2000" u="sng" dirty="0"/>
              <a:t>justo título y buena fe</a:t>
            </a:r>
            <a:r>
              <a:rPr lang="es-ES" sz="2000" dirty="0"/>
              <a:t> se produce sobre </a:t>
            </a:r>
            <a:r>
              <a:rPr lang="es-ES" sz="2000" u="sng" dirty="0"/>
              <a:t>inmuebles</a:t>
            </a:r>
            <a:r>
              <a:rPr lang="es-ES" sz="2000" dirty="0"/>
              <a:t> por la posesión durante </a:t>
            </a:r>
            <a:r>
              <a:rPr lang="es-ES" sz="2000" u="sng" dirty="0"/>
              <a:t>diez años</a:t>
            </a:r>
            <a:r>
              <a:rPr lang="es-ES" sz="2000" dirty="0"/>
              <a:t>. Si la cosa es mueble hurtada o perdida el plazo es de dos años.</a:t>
            </a:r>
          </a:p>
          <a:p>
            <a:endParaRPr lang="es-ES" sz="2000" dirty="0"/>
          </a:p>
          <a:p>
            <a:r>
              <a:rPr lang="es-ES" sz="2000" dirty="0"/>
              <a:t>Si la cosa es registrable, el plazo de la posesión útil se computa a partir de la </a:t>
            </a:r>
            <a:r>
              <a:rPr lang="es-ES" sz="2000" u="sng" dirty="0"/>
              <a:t>registración del justo título.</a:t>
            </a:r>
          </a:p>
          <a:p>
            <a:endParaRPr lang="es-ES" sz="2000" dirty="0"/>
          </a:p>
          <a:p>
            <a:r>
              <a:rPr lang="es-ES" sz="2000" b="1" dirty="0"/>
              <a:t>ARTICULO 1899.- Prescripción adquisitiva larga. </a:t>
            </a:r>
            <a:r>
              <a:rPr lang="es-ES" sz="2000" dirty="0"/>
              <a:t>Si </a:t>
            </a:r>
            <a:r>
              <a:rPr lang="es-ES" sz="2000" i="1" dirty="0"/>
              <a:t>no existe justo título o buena fe</a:t>
            </a:r>
            <a:r>
              <a:rPr lang="es-ES" sz="2000" dirty="0"/>
              <a:t>, el plazo es de veinte años.</a:t>
            </a:r>
          </a:p>
          <a:p>
            <a:endParaRPr lang="es-ES" sz="2000" dirty="0"/>
          </a:p>
          <a:p>
            <a:r>
              <a:rPr lang="es-ES" sz="2000" dirty="0"/>
              <a:t>No puede invocarse contra el adquirente la falta o nulidad del título o de su inscripción, ni la mala fe de su posesión.</a:t>
            </a:r>
          </a:p>
          <a:p>
            <a:endParaRPr lang="es-ES" sz="2000" dirty="0"/>
          </a:p>
          <a:p>
            <a:r>
              <a:rPr lang="es-ES" sz="2000" dirty="0"/>
              <a:t>También adquiere el derecho real el que posee durante diez años una cosa mueble registrable, no hurtada ni perdida, que no inscribe a su nombre pero la recibe del titular registral o de su cesionario sucesivo, siempre que los elementos identificatorios que se prevén en el respectivo régimen especial sean coincidentes.</a:t>
            </a:r>
          </a:p>
          <a:p>
            <a:endParaRPr lang="es-ES" sz="2000" dirty="0"/>
          </a:p>
        </p:txBody>
      </p:sp>
    </p:spTree>
    <p:extLst>
      <p:ext uri="{BB962C8B-B14F-4D97-AF65-F5344CB8AC3E}">
        <p14:creationId xmlns:p14="http://schemas.microsoft.com/office/powerpoint/2010/main" val="37599462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524000" y="497840"/>
            <a:ext cx="9144000" cy="4759960"/>
          </a:xfrm>
        </p:spPr>
        <p:txBody>
          <a:bodyPr>
            <a:normAutofit fontScale="92500" lnSpcReduction="10000"/>
          </a:bodyPr>
          <a:lstStyle/>
          <a:p>
            <a:r>
              <a:rPr lang="es-MX" dirty="0"/>
              <a:t>TITULO III</a:t>
            </a:r>
            <a:br>
              <a:rPr lang="es-MX" dirty="0"/>
            </a:br>
            <a:r>
              <a:rPr lang="es-MX" dirty="0"/>
              <a:t>Dominio</a:t>
            </a:r>
            <a:br>
              <a:rPr lang="es-MX" dirty="0"/>
            </a:br>
            <a:r>
              <a:rPr lang="es-MX" dirty="0"/>
              <a:t>CAPITULO 1</a:t>
            </a:r>
            <a:br>
              <a:rPr lang="es-MX" dirty="0"/>
            </a:br>
            <a:r>
              <a:rPr lang="es-MX" dirty="0"/>
              <a:t>Disposiciones generales</a:t>
            </a:r>
          </a:p>
          <a:p>
            <a:endParaRPr lang="es-MX" b="1" dirty="0"/>
          </a:p>
          <a:p>
            <a:r>
              <a:rPr lang="es-MX" b="1" dirty="0"/>
              <a:t>ARTICULO 1941.- Dominio perfecto</a:t>
            </a:r>
            <a:r>
              <a:rPr lang="es-MX" dirty="0"/>
              <a:t>. El dominio perfecto es el derecho real que otorga todas las facultades de usar, gozar y disponer material y jurídicamente de una cosa, dentro de los límites previstos por la ley. </a:t>
            </a:r>
            <a:r>
              <a:rPr lang="es-MX" u="sng" dirty="0">
                <a:solidFill>
                  <a:schemeClr val="accent5">
                    <a:lumMod val="50000"/>
                  </a:schemeClr>
                </a:solidFill>
              </a:rPr>
              <a:t>El dominio </a:t>
            </a:r>
            <a:r>
              <a:rPr lang="es-MX" i="1" u="sng" dirty="0">
                <a:solidFill>
                  <a:schemeClr val="accent5">
                    <a:lumMod val="50000"/>
                  </a:schemeClr>
                </a:solidFill>
              </a:rPr>
              <a:t>se presume perfecto </a:t>
            </a:r>
            <a:r>
              <a:rPr lang="es-MX" u="sng" dirty="0">
                <a:solidFill>
                  <a:schemeClr val="accent5">
                    <a:lumMod val="50000"/>
                  </a:schemeClr>
                </a:solidFill>
              </a:rPr>
              <a:t>hasta que se pruebe lo contrario</a:t>
            </a:r>
            <a:r>
              <a:rPr lang="es-MX" dirty="0"/>
              <a:t>.</a:t>
            </a:r>
          </a:p>
          <a:p>
            <a:endParaRPr lang="es-MX" dirty="0"/>
          </a:p>
          <a:p>
            <a:endParaRPr lang="es-MX" dirty="0"/>
          </a:p>
          <a:p>
            <a:r>
              <a:rPr lang="es-MX" b="1" dirty="0"/>
              <a:t>ARTICULO 1946.- Dominio imperfecto. </a:t>
            </a:r>
            <a:r>
              <a:rPr lang="es-MX" dirty="0"/>
              <a:t>El dominio es imperfecto si está sometido a </a:t>
            </a:r>
            <a:r>
              <a:rPr lang="es-MX" i="1" dirty="0"/>
              <a:t>condición o plazo resolutorios</a:t>
            </a:r>
            <a:r>
              <a:rPr lang="es-MX" dirty="0"/>
              <a:t>, o si la cosa está gravada con cargas reales.</a:t>
            </a:r>
            <a:endParaRPr lang="es-ES" dirty="0"/>
          </a:p>
          <a:p>
            <a:endParaRPr lang="es-MX" dirty="0"/>
          </a:p>
          <a:p>
            <a:endParaRPr lang="es-MX" dirty="0"/>
          </a:p>
        </p:txBody>
      </p:sp>
    </p:spTree>
    <p:extLst>
      <p:ext uri="{BB962C8B-B14F-4D97-AF65-F5344CB8AC3E}">
        <p14:creationId xmlns:p14="http://schemas.microsoft.com/office/powerpoint/2010/main" val="31715714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085C901B-7876-6C01-477B-24F02942C53C}"/>
              </a:ext>
            </a:extLst>
          </p:cNvPr>
          <p:cNvSpPr txBox="1"/>
          <p:nvPr/>
        </p:nvSpPr>
        <p:spPr>
          <a:xfrm>
            <a:off x="281354" y="787791"/>
            <a:ext cx="11910646" cy="5262979"/>
          </a:xfrm>
          <a:prstGeom prst="rect">
            <a:avLst/>
          </a:prstGeom>
          <a:noFill/>
        </p:spPr>
        <p:txBody>
          <a:bodyPr wrap="square">
            <a:spAutoFit/>
          </a:bodyPr>
          <a:lstStyle/>
          <a:p>
            <a:pPr algn="ctr"/>
            <a:r>
              <a:rPr lang="es-MX" sz="2400" dirty="0"/>
              <a:t>CAPITULO 3</a:t>
            </a:r>
            <a:br>
              <a:rPr lang="es-MX" sz="2400" dirty="0"/>
            </a:br>
            <a:br>
              <a:rPr lang="es-MX" sz="2400" dirty="0"/>
            </a:br>
            <a:r>
              <a:rPr lang="es-MX" sz="2400" dirty="0"/>
              <a:t>Dominio imperfecto</a:t>
            </a:r>
          </a:p>
          <a:p>
            <a:pPr algn="ctr"/>
            <a:endParaRPr lang="es-ES" sz="2400" b="1" dirty="0"/>
          </a:p>
          <a:p>
            <a:r>
              <a:rPr lang="es-ES" sz="2400" b="1" dirty="0"/>
              <a:t>ARTICULO 1965.- Dominio revocable. </a:t>
            </a:r>
            <a:r>
              <a:rPr lang="es-ES" sz="2400" dirty="0"/>
              <a:t>Dominio revocable es el sometido a </a:t>
            </a:r>
            <a:r>
              <a:rPr lang="es-ES" sz="2400" i="1" dirty="0"/>
              <a:t>condición o plazo resolutorios</a:t>
            </a:r>
            <a:r>
              <a:rPr lang="es-ES" sz="2400" dirty="0"/>
              <a:t> a cuyo cumplimiento el dueño debe restituir la cosa </a:t>
            </a:r>
            <a:r>
              <a:rPr lang="es-ES" sz="2400" u="sng" dirty="0"/>
              <a:t>a quien se la transmitió</a:t>
            </a:r>
            <a:r>
              <a:rPr lang="es-ES" sz="2400" dirty="0"/>
              <a:t>.</a:t>
            </a:r>
          </a:p>
          <a:p>
            <a:endParaRPr lang="es-ES" sz="2400" dirty="0"/>
          </a:p>
          <a:p>
            <a:r>
              <a:rPr lang="es-ES" sz="2400" dirty="0"/>
              <a:t>La condición o el plazo deben ser impuestos por disposición voluntaria expresa o por </a:t>
            </a:r>
            <a:r>
              <a:rPr lang="es-ES" sz="2400" u="sng" dirty="0"/>
              <a:t>la ley</a:t>
            </a:r>
            <a:r>
              <a:rPr lang="es-ES" sz="2400" dirty="0"/>
              <a:t>.</a:t>
            </a:r>
          </a:p>
          <a:p>
            <a:endParaRPr lang="es-ES" sz="2400" dirty="0"/>
          </a:p>
          <a:p>
            <a:r>
              <a:rPr lang="es-ES" sz="2400" dirty="0"/>
              <a:t>Las condiciones resolutorias impuestas al dominio se deben entender </a:t>
            </a:r>
            <a:r>
              <a:rPr lang="es-ES" sz="2400" u="sng" dirty="0"/>
              <a:t>limitadas al término de diez años,</a:t>
            </a:r>
            <a:r>
              <a:rPr lang="es-ES" sz="2400" dirty="0"/>
              <a:t> aunque no pueda realizarse el hecho previsto dentro de aquel plazo o éste sea mayor o incierto. Si los diez años transcurren sin haberse producido la resolución, el dominio debe quedar definitivamente establecido. El plazo se computa desde la fecha del título constitutivo del dominio imperfecto.</a:t>
            </a:r>
          </a:p>
        </p:txBody>
      </p:sp>
    </p:spTree>
    <p:extLst>
      <p:ext uri="{BB962C8B-B14F-4D97-AF65-F5344CB8AC3E}">
        <p14:creationId xmlns:p14="http://schemas.microsoft.com/office/powerpoint/2010/main" val="38196546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B0E52420-B878-1175-8A14-732880435571}"/>
              </a:ext>
            </a:extLst>
          </p:cNvPr>
          <p:cNvSpPr txBox="1"/>
          <p:nvPr/>
        </p:nvSpPr>
        <p:spPr>
          <a:xfrm>
            <a:off x="436098" y="1024826"/>
            <a:ext cx="11633982" cy="5262979"/>
          </a:xfrm>
          <a:prstGeom prst="rect">
            <a:avLst/>
          </a:prstGeom>
          <a:noFill/>
        </p:spPr>
        <p:txBody>
          <a:bodyPr wrap="square">
            <a:spAutoFit/>
          </a:bodyPr>
          <a:lstStyle/>
          <a:p>
            <a:pPr algn="just"/>
            <a:r>
              <a:rPr lang="es-ES" sz="2400" b="1" dirty="0"/>
              <a:t>ARTICULO 2454.- Efectos de la reducción de las donaciones. </a:t>
            </a:r>
            <a:r>
              <a:rPr lang="es-ES" sz="2400" dirty="0"/>
              <a:t>Si la reducción es total, la donación queda resuelta.</a:t>
            </a:r>
          </a:p>
          <a:p>
            <a:pPr algn="just"/>
            <a:endParaRPr lang="es-ES" sz="2400" dirty="0"/>
          </a:p>
          <a:p>
            <a:pPr algn="just"/>
            <a:r>
              <a:rPr lang="es-ES" sz="2400" dirty="0"/>
              <a:t>Si es parcial, por afectar sólo en parte la legítima, y el bien donado es divisible, se lo divide entre el legitimario y el donatario. Si es </a:t>
            </a:r>
            <a:r>
              <a:rPr lang="es-ES" sz="2400" u="sng" dirty="0"/>
              <a:t>indivisible</a:t>
            </a:r>
            <a:r>
              <a:rPr lang="es-ES" sz="2400" dirty="0"/>
              <a:t>, la cosa debe quedar para quien le corresponde una </a:t>
            </a:r>
            <a:r>
              <a:rPr lang="es-ES" sz="2400" i="1" dirty="0"/>
              <a:t>porción mayor</a:t>
            </a:r>
            <a:r>
              <a:rPr lang="es-ES" sz="2400" dirty="0"/>
              <a:t>, con un crédito a favor de la otra parte por el valor de su derecho.</a:t>
            </a:r>
          </a:p>
          <a:p>
            <a:pPr algn="just"/>
            <a:endParaRPr lang="es-ES" sz="2400" dirty="0"/>
          </a:p>
          <a:p>
            <a:pPr algn="just"/>
            <a:r>
              <a:rPr lang="es-ES" sz="2400" dirty="0"/>
              <a:t>En todo caso, el donatario puede </a:t>
            </a:r>
            <a:r>
              <a:rPr lang="es-ES" sz="2400" u="sng" dirty="0"/>
              <a:t>impedir</a:t>
            </a:r>
            <a:r>
              <a:rPr lang="es-ES" sz="2400" dirty="0"/>
              <a:t> la resolución entregando al legitimario la </a:t>
            </a:r>
            <a:r>
              <a:rPr lang="es-ES" sz="2400" u="sng" dirty="0"/>
              <a:t>suma de dinero</a:t>
            </a:r>
            <a:r>
              <a:rPr lang="es-ES" sz="2400" dirty="0"/>
              <a:t> necesaria para completar el valor de su porción legítima.</a:t>
            </a:r>
          </a:p>
          <a:p>
            <a:pPr algn="just"/>
            <a:endParaRPr lang="es-ES" sz="2400" dirty="0"/>
          </a:p>
          <a:p>
            <a:pPr algn="just"/>
            <a:r>
              <a:rPr lang="es-ES" sz="2400" dirty="0"/>
              <a:t>El donatario es deudor desde la notificación de la demanda, de los frutos o, en caso de formular la opción prevista en el párrafo anterior, de intereses.</a:t>
            </a:r>
          </a:p>
          <a:p>
            <a:pPr algn="just"/>
            <a:endParaRPr lang="es-ES" sz="2400" dirty="0"/>
          </a:p>
        </p:txBody>
      </p:sp>
    </p:spTree>
    <p:extLst>
      <p:ext uri="{BB962C8B-B14F-4D97-AF65-F5344CB8AC3E}">
        <p14:creationId xmlns:p14="http://schemas.microsoft.com/office/powerpoint/2010/main" val="4271862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81887F58-C649-1589-1801-D25358F6CB48}"/>
              </a:ext>
            </a:extLst>
          </p:cNvPr>
          <p:cNvSpPr txBox="1"/>
          <p:nvPr/>
        </p:nvSpPr>
        <p:spPr>
          <a:xfrm>
            <a:off x="393192" y="344152"/>
            <a:ext cx="11057206" cy="5170646"/>
          </a:xfrm>
          <a:prstGeom prst="rect">
            <a:avLst/>
          </a:prstGeom>
          <a:noFill/>
        </p:spPr>
        <p:txBody>
          <a:bodyPr wrap="square">
            <a:spAutoFit/>
          </a:bodyPr>
          <a:lstStyle/>
          <a:p>
            <a:pPr algn="ctr"/>
            <a:r>
              <a:rPr lang="es-ES" sz="2400" dirty="0"/>
              <a:t>SECCION 7ª</a:t>
            </a:r>
          </a:p>
          <a:p>
            <a:endParaRPr lang="es-ES" sz="2400" dirty="0"/>
          </a:p>
          <a:p>
            <a:pPr algn="ctr"/>
            <a:r>
              <a:rPr lang="es-ES" sz="2400" b="1" dirty="0"/>
              <a:t>Obligaciones</a:t>
            </a:r>
            <a:r>
              <a:rPr lang="es-ES" sz="2400" dirty="0"/>
              <a:t> de </a:t>
            </a:r>
            <a:r>
              <a:rPr lang="es-ES" sz="2400" u="sng" dirty="0"/>
              <a:t>sujeto plural</a:t>
            </a:r>
          </a:p>
          <a:p>
            <a:endParaRPr lang="es-ES" sz="2400" dirty="0"/>
          </a:p>
          <a:p>
            <a:pPr algn="ctr"/>
            <a:r>
              <a:rPr lang="es-ES" sz="2400" dirty="0"/>
              <a:t>Parágrafo 1°</a:t>
            </a:r>
          </a:p>
          <a:p>
            <a:pPr algn="ctr"/>
            <a:endParaRPr lang="es-ES" sz="2400" dirty="0"/>
          </a:p>
          <a:p>
            <a:pPr algn="ctr"/>
            <a:r>
              <a:rPr lang="es-ES" sz="2400" dirty="0"/>
              <a:t>Obligaciones simplemente </a:t>
            </a:r>
            <a:r>
              <a:rPr lang="es-ES" sz="2400" i="1" dirty="0"/>
              <a:t>mancomunadas</a:t>
            </a:r>
          </a:p>
          <a:p>
            <a:endParaRPr lang="es-ES" sz="2400" dirty="0"/>
          </a:p>
          <a:p>
            <a:r>
              <a:rPr lang="es-ES" sz="2400" b="1" dirty="0"/>
              <a:t>ARTICULO 825.- Concepto</a:t>
            </a:r>
            <a:r>
              <a:rPr lang="es-ES" sz="2400" dirty="0"/>
              <a:t>. La obligación </a:t>
            </a:r>
            <a:r>
              <a:rPr lang="es-ES" sz="2400" dirty="0">
                <a:solidFill>
                  <a:schemeClr val="accent2">
                    <a:lumMod val="50000"/>
                  </a:schemeClr>
                </a:solidFill>
              </a:rPr>
              <a:t>simplemente mancomunada </a:t>
            </a:r>
            <a:r>
              <a:rPr lang="es-ES" sz="2400" dirty="0"/>
              <a:t>es aquella en la que el crédito o la deuda se fracciona en tantas </a:t>
            </a:r>
            <a:r>
              <a:rPr lang="es-ES" sz="2400" u="sng" dirty="0"/>
              <a:t>relaciones particulares independientes </a:t>
            </a:r>
            <a:r>
              <a:rPr lang="es-ES" sz="2400" dirty="0"/>
              <a:t>entre sí como acreedores o deudores haya. Las cuotas respectivas se consideran deudas o créditos </a:t>
            </a:r>
            <a:r>
              <a:rPr lang="es-ES" sz="2400" i="1" u="sng" dirty="0"/>
              <a:t>distintos</a:t>
            </a:r>
            <a:r>
              <a:rPr lang="es-ES" sz="2400" dirty="0"/>
              <a:t> los unos de los otros.</a:t>
            </a:r>
          </a:p>
          <a:p>
            <a:endParaRPr lang="es-ES" sz="2400" dirty="0"/>
          </a:p>
          <a:p>
            <a:r>
              <a:rPr lang="es-ES" dirty="0"/>
              <a:t>* Esta es la regla general. La solidaridad será la excepción.</a:t>
            </a:r>
          </a:p>
        </p:txBody>
      </p:sp>
    </p:spTree>
    <p:extLst>
      <p:ext uri="{BB962C8B-B14F-4D97-AF65-F5344CB8AC3E}">
        <p14:creationId xmlns:p14="http://schemas.microsoft.com/office/powerpoint/2010/main" val="25592341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631F53D8-C199-FB64-56EF-A82BA148F57E}"/>
              </a:ext>
            </a:extLst>
          </p:cNvPr>
          <p:cNvSpPr txBox="1"/>
          <p:nvPr/>
        </p:nvSpPr>
        <p:spPr>
          <a:xfrm>
            <a:off x="478302" y="970671"/>
            <a:ext cx="11394830" cy="1569660"/>
          </a:xfrm>
          <a:prstGeom prst="rect">
            <a:avLst/>
          </a:prstGeom>
          <a:noFill/>
        </p:spPr>
        <p:txBody>
          <a:bodyPr wrap="square">
            <a:spAutoFit/>
          </a:bodyPr>
          <a:lstStyle/>
          <a:p>
            <a:r>
              <a:rPr lang="es-ES" sz="2400" b="1" dirty="0"/>
              <a:t>ARTICULO 2455.- Perecimiento de lo donado</a:t>
            </a:r>
            <a:r>
              <a:rPr lang="es-ES" sz="2400" dirty="0"/>
              <a:t>. Si el bien donado perece por culpa del donatario, éste debe su valor. Si perece sin su culpa, el valor de lo donado no se computa para el cálculo de la porción legítima. Si perece parcialmente por su culpa, debe la diferencia de valor; y si perece parcialmente sin su culpa, se computa el valor subsistente.</a:t>
            </a:r>
            <a:endParaRPr lang="es-AR" sz="2400" dirty="0"/>
          </a:p>
        </p:txBody>
      </p:sp>
    </p:spTree>
    <p:extLst>
      <p:ext uri="{BB962C8B-B14F-4D97-AF65-F5344CB8AC3E}">
        <p14:creationId xmlns:p14="http://schemas.microsoft.com/office/powerpoint/2010/main" val="189885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7717DC1-14D5-DC7E-BE22-B02F05D40EF6}"/>
              </a:ext>
            </a:extLst>
          </p:cNvPr>
          <p:cNvSpPr txBox="1"/>
          <p:nvPr/>
        </p:nvSpPr>
        <p:spPr>
          <a:xfrm>
            <a:off x="647114" y="1163326"/>
            <a:ext cx="11324492" cy="4154984"/>
          </a:xfrm>
          <a:prstGeom prst="rect">
            <a:avLst/>
          </a:prstGeom>
          <a:noFill/>
        </p:spPr>
        <p:txBody>
          <a:bodyPr wrap="square">
            <a:spAutoFit/>
          </a:bodyPr>
          <a:lstStyle/>
          <a:p>
            <a:r>
              <a:rPr lang="es-ES" sz="2400" dirty="0"/>
              <a:t>ARTICULO 2456.- </a:t>
            </a:r>
            <a:r>
              <a:rPr lang="es-ES" sz="2400" b="1" dirty="0"/>
              <a:t>Insolvencia del donatario</a:t>
            </a:r>
            <a:r>
              <a:rPr lang="es-ES" sz="2400" dirty="0"/>
              <a:t>. En caso de insolvencia de alguno de los donatarios e imposibilidad de ejercer la acción </a:t>
            </a:r>
            <a:r>
              <a:rPr lang="es-ES" sz="2400" dirty="0" err="1"/>
              <a:t>reipersecutoria</a:t>
            </a:r>
            <a:r>
              <a:rPr lang="es-ES" sz="2400" dirty="0"/>
              <a:t> a que se refiere el artículo 2458, la acción de reducción puede ser ejercida contra los donatarios de fecha anterior.</a:t>
            </a:r>
          </a:p>
          <a:p>
            <a:endParaRPr lang="es-ES" sz="2400" dirty="0"/>
          </a:p>
          <a:p>
            <a:r>
              <a:rPr lang="es-ES" sz="2400" dirty="0"/>
              <a:t>ARTICULO 2457.- </a:t>
            </a:r>
            <a:r>
              <a:rPr lang="es-ES" sz="2400" b="1" dirty="0"/>
              <a:t>Derechos reales constituidos por el donatario</a:t>
            </a:r>
            <a:r>
              <a:rPr lang="es-ES" sz="2400" dirty="0"/>
              <a:t>. La reducción extingue con relación al legitimario, los derechos reales constituidos por el donatario o por sus sucesores. </a:t>
            </a:r>
            <a:r>
              <a:rPr lang="es-ES" sz="2400" u="sng" dirty="0"/>
              <a:t>Sin embargo</a:t>
            </a:r>
            <a:r>
              <a:rPr lang="es-ES" sz="2400" dirty="0"/>
              <a:t>, la reducción declarada por los jueces, </a:t>
            </a:r>
            <a:r>
              <a:rPr lang="es-ES" sz="2400" u="sng" dirty="0"/>
              <a:t>no afectará </a:t>
            </a:r>
            <a:r>
              <a:rPr lang="es-ES" sz="2400" dirty="0"/>
              <a:t>la validez de los derechos reales sobre </a:t>
            </a:r>
            <a:r>
              <a:rPr lang="es-ES" sz="2400" u="sng" dirty="0"/>
              <a:t>bienes registrables constituidos o transmitidos por el donatario a favor de terceros de buena fe y a título oneroso</a:t>
            </a:r>
            <a:r>
              <a:rPr lang="es-ES" sz="2400" dirty="0"/>
              <a:t>.</a:t>
            </a:r>
          </a:p>
          <a:p>
            <a:endParaRPr lang="es-ES" sz="2400" dirty="0"/>
          </a:p>
          <a:p>
            <a:r>
              <a:rPr lang="es-ES" sz="2400" dirty="0"/>
              <a:t>(Artículo sustituido por art. 2º de la Ley </a:t>
            </a:r>
            <a:r>
              <a:rPr lang="es-ES" sz="2400" dirty="0" err="1"/>
              <a:t>Nº</a:t>
            </a:r>
            <a:r>
              <a:rPr lang="es-ES" sz="2400" dirty="0"/>
              <a:t> 27.587 B.O. 16/12/2020)</a:t>
            </a:r>
          </a:p>
        </p:txBody>
      </p:sp>
    </p:spTree>
    <p:extLst>
      <p:ext uri="{BB962C8B-B14F-4D97-AF65-F5344CB8AC3E}">
        <p14:creationId xmlns:p14="http://schemas.microsoft.com/office/powerpoint/2010/main" val="7101242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0FD55D02-0B96-1877-F82C-78AF81636AA1}"/>
              </a:ext>
            </a:extLst>
          </p:cNvPr>
          <p:cNvSpPr txBox="1"/>
          <p:nvPr/>
        </p:nvSpPr>
        <p:spPr>
          <a:xfrm>
            <a:off x="506438" y="2132822"/>
            <a:ext cx="11535508" cy="2308324"/>
          </a:xfrm>
          <a:prstGeom prst="rect">
            <a:avLst/>
          </a:prstGeom>
          <a:noFill/>
        </p:spPr>
        <p:txBody>
          <a:bodyPr wrap="square">
            <a:spAutoFit/>
          </a:bodyPr>
          <a:lstStyle/>
          <a:p>
            <a:r>
              <a:rPr lang="es-ES" sz="2400" dirty="0"/>
              <a:t>ARTICULO 2458.- </a:t>
            </a:r>
            <a:r>
              <a:rPr lang="es-ES" sz="2400" b="1" dirty="0"/>
              <a:t>Acción </a:t>
            </a:r>
            <a:r>
              <a:rPr lang="es-ES" sz="2400" b="1" dirty="0" err="1"/>
              <a:t>reipersecutoria</a:t>
            </a:r>
            <a:r>
              <a:rPr lang="es-ES" sz="2400" dirty="0"/>
              <a:t>. </a:t>
            </a:r>
            <a:r>
              <a:rPr lang="es-ES" sz="2400" u="sng" dirty="0"/>
              <a:t>Salvo</a:t>
            </a:r>
            <a:r>
              <a:rPr lang="es-ES" sz="2400" dirty="0"/>
              <a:t> lo dispuesto en el artículo anterior, el legitimario puede </a:t>
            </a:r>
            <a:r>
              <a:rPr lang="es-ES" sz="2400" u="sng" dirty="0"/>
              <a:t>perseguir</a:t>
            </a:r>
            <a:r>
              <a:rPr lang="es-ES" sz="2400" dirty="0"/>
              <a:t> contra </a:t>
            </a:r>
            <a:r>
              <a:rPr lang="es-ES" sz="2400" u="sng" dirty="0"/>
              <a:t>terceros adquirentes </a:t>
            </a:r>
            <a:r>
              <a:rPr lang="es-ES" sz="2400" dirty="0"/>
              <a:t>los bienes registrables. El donatario y el sub adquirente demandado, en su caso, </a:t>
            </a:r>
            <a:r>
              <a:rPr lang="es-ES" sz="2400" u="sng" dirty="0"/>
              <a:t>pueden desinteresar al legitimario satisfaciendo en dinero</a:t>
            </a:r>
            <a:r>
              <a:rPr lang="es-ES" sz="2400" dirty="0"/>
              <a:t> el perjuicio a la </a:t>
            </a:r>
            <a:r>
              <a:rPr lang="es-ES" sz="2400" u="sng" dirty="0"/>
              <a:t>cuota legítima</a:t>
            </a:r>
            <a:r>
              <a:rPr lang="es-ES" sz="2400" dirty="0"/>
              <a:t>.</a:t>
            </a:r>
          </a:p>
          <a:p>
            <a:endParaRPr lang="es-ES" sz="2400" dirty="0"/>
          </a:p>
          <a:p>
            <a:r>
              <a:rPr lang="es-ES" sz="2400" dirty="0"/>
              <a:t>(Artículo sustituido por art. 3º de la Ley </a:t>
            </a:r>
            <a:r>
              <a:rPr lang="es-ES" sz="2400" dirty="0" err="1"/>
              <a:t>Nº</a:t>
            </a:r>
            <a:r>
              <a:rPr lang="es-ES" sz="2400" dirty="0"/>
              <a:t> 27.587 B.O. 16/12/2020)</a:t>
            </a:r>
          </a:p>
        </p:txBody>
      </p:sp>
    </p:spTree>
    <p:extLst>
      <p:ext uri="{BB962C8B-B14F-4D97-AF65-F5344CB8AC3E}">
        <p14:creationId xmlns:p14="http://schemas.microsoft.com/office/powerpoint/2010/main" val="37027610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BBAA9BC9-4724-B3F2-2EF2-B7A52CF2D915}"/>
              </a:ext>
            </a:extLst>
          </p:cNvPr>
          <p:cNvSpPr txBox="1"/>
          <p:nvPr/>
        </p:nvSpPr>
        <p:spPr>
          <a:xfrm>
            <a:off x="590843" y="998806"/>
            <a:ext cx="11465169" cy="2677656"/>
          </a:xfrm>
          <a:prstGeom prst="rect">
            <a:avLst/>
          </a:prstGeom>
          <a:noFill/>
        </p:spPr>
        <p:txBody>
          <a:bodyPr wrap="square">
            <a:spAutoFit/>
          </a:bodyPr>
          <a:lstStyle/>
          <a:p>
            <a:r>
              <a:rPr lang="es-ES" sz="2400" dirty="0"/>
              <a:t>ARTICULO 2459.- </a:t>
            </a:r>
            <a:r>
              <a:rPr lang="es-ES" sz="2400" b="1" dirty="0"/>
              <a:t>Prescripción adquisitiva</a:t>
            </a:r>
            <a:r>
              <a:rPr lang="es-ES" sz="2400" dirty="0"/>
              <a:t>. En cualquier caso, </a:t>
            </a:r>
            <a:r>
              <a:rPr lang="es-ES" sz="2400" u="sng" dirty="0"/>
              <a:t>la acción de reducción no procede</a:t>
            </a:r>
            <a:r>
              <a:rPr lang="es-ES" sz="2400" dirty="0"/>
              <a:t> contra el </a:t>
            </a:r>
            <a:r>
              <a:rPr lang="es-ES" sz="2400" u="sng" dirty="0"/>
              <a:t>donatario ni contra el sub adquirente </a:t>
            </a:r>
            <a:r>
              <a:rPr lang="es-ES" sz="2400" dirty="0"/>
              <a:t>que han poseído la cosa donada durante </a:t>
            </a:r>
            <a:r>
              <a:rPr lang="es-ES" sz="2400" u="sng" dirty="0"/>
              <a:t>diez (10) años </a:t>
            </a:r>
            <a:r>
              <a:rPr lang="es-ES" sz="2400" dirty="0"/>
              <a:t>computados desde la adquisición de la posesión. Se aplica el artículo 1901. No obstará la buena fe del poseedor el conocimiento de la existencia de la donación.</a:t>
            </a:r>
          </a:p>
          <a:p>
            <a:endParaRPr lang="es-ES" sz="2400" dirty="0"/>
          </a:p>
          <a:p>
            <a:r>
              <a:rPr lang="es-ES" sz="2400" dirty="0"/>
              <a:t>(Artículo sustituido por art. 4º de la Ley </a:t>
            </a:r>
            <a:r>
              <a:rPr lang="es-ES" sz="2400" dirty="0" err="1"/>
              <a:t>Nº</a:t>
            </a:r>
            <a:r>
              <a:rPr lang="es-ES" sz="2400" dirty="0"/>
              <a:t> 27.587 B.O. 16/12/2020)</a:t>
            </a:r>
          </a:p>
        </p:txBody>
      </p:sp>
    </p:spTree>
    <p:extLst>
      <p:ext uri="{BB962C8B-B14F-4D97-AF65-F5344CB8AC3E}">
        <p14:creationId xmlns:p14="http://schemas.microsoft.com/office/powerpoint/2010/main" val="16596140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254000" y="396240"/>
            <a:ext cx="11643360" cy="6014720"/>
          </a:xfrm>
        </p:spPr>
        <p:txBody>
          <a:bodyPr>
            <a:normAutofit/>
          </a:bodyPr>
          <a:lstStyle/>
          <a:p>
            <a:endParaRPr lang="es-MX" b="1" dirty="0"/>
          </a:p>
          <a:p>
            <a:endParaRPr lang="es-MX" b="1" dirty="0"/>
          </a:p>
          <a:p>
            <a:endParaRPr lang="es-MX" b="1" dirty="0"/>
          </a:p>
          <a:p>
            <a:r>
              <a:rPr lang="es-MX" b="1" dirty="0"/>
              <a:t>ARTICULO 2489.- Derecho de acrecer.</a:t>
            </a:r>
            <a:r>
              <a:rPr lang="es-MX" dirty="0"/>
              <a:t> Cuando el </a:t>
            </a:r>
            <a:r>
              <a:rPr lang="es-MX" u="sng" dirty="0"/>
              <a:t>testador</a:t>
            </a:r>
            <a:r>
              <a:rPr lang="es-MX" dirty="0"/>
              <a:t> instituye a varios </a:t>
            </a:r>
            <a:r>
              <a:rPr lang="es-MX" u="sng" dirty="0"/>
              <a:t>herederos</a:t>
            </a:r>
            <a:r>
              <a:rPr lang="es-MX" dirty="0"/>
              <a:t> en una misma cuota, o atribuye un bien conjuntamente a varios </a:t>
            </a:r>
            <a:r>
              <a:rPr lang="es-MX" u="sng" dirty="0"/>
              <a:t>legatarios</a:t>
            </a:r>
            <a:r>
              <a:rPr lang="es-MX" dirty="0"/>
              <a:t>, cada beneficiario aprovecha proporcionalmente de la parte perteneciente al heredero o legatario cuyo derecho se frustra o caduca.</a:t>
            </a:r>
            <a:br>
              <a:rPr lang="es-MX" dirty="0"/>
            </a:br>
            <a:br>
              <a:rPr lang="es-MX" dirty="0"/>
            </a:br>
            <a:r>
              <a:rPr lang="es-MX" dirty="0"/>
              <a:t>Los favorecidos por el acrecimiento quedan sujetos a las obligaciones y cargas que pesaban sobre la parte acrecida, excepto que sean de carácter personal.</a:t>
            </a:r>
            <a:br>
              <a:rPr lang="es-MX" dirty="0"/>
            </a:br>
            <a:br>
              <a:rPr lang="es-MX" dirty="0"/>
            </a:br>
            <a:r>
              <a:rPr lang="es-MX" u="sng" dirty="0"/>
              <a:t>El derecho de acrecer se transmite a los herederos.</a:t>
            </a:r>
          </a:p>
          <a:p>
            <a:endParaRPr lang="es-MX" u="sng" dirty="0"/>
          </a:p>
        </p:txBody>
      </p:sp>
    </p:spTree>
    <p:extLst>
      <p:ext uri="{BB962C8B-B14F-4D97-AF65-F5344CB8AC3E}">
        <p14:creationId xmlns:p14="http://schemas.microsoft.com/office/powerpoint/2010/main" val="22366318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25120" y="243840"/>
            <a:ext cx="11592560" cy="6248400"/>
          </a:xfrm>
        </p:spPr>
        <p:txBody>
          <a:bodyPr>
            <a:normAutofit fontScale="77500" lnSpcReduction="20000"/>
          </a:bodyPr>
          <a:lstStyle/>
          <a:p>
            <a:pPr algn="ctr"/>
            <a:r>
              <a:rPr lang="es-MX" sz="2600" dirty="0"/>
              <a:t>LIBRO SEXTO</a:t>
            </a:r>
            <a:br>
              <a:rPr lang="es-MX" sz="2600" dirty="0"/>
            </a:br>
            <a:br>
              <a:rPr lang="es-MX" sz="2600" dirty="0"/>
            </a:br>
            <a:r>
              <a:rPr lang="es-MX" sz="2600" dirty="0"/>
              <a:t>DISPOSICIONES COMUNES</a:t>
            </a:r>
            <a:br>
              <a:rPr lang="es-MX" sz="2600" dirty="0"/>
            </a:br>
            <a:br>
              <a:rPr lang="es-MX" sz="2600" dirty="0"/>
            </a:br>
            <a:r>
              <a:rPr lang="es-MX" sz="2600" dirty="0"/>
              <a:t>A LOS DERECHOS PERSONALES Y REALES</a:t>
            </a:r>
            <a:br>
              <a:rPr lang="es-MX" sz="2600" dirty="0"/>
            </a:br>
            <a:br>
              <a:rPr lang="es-MX" sz="2600" dirty="0"/>
            </a:br>
            <a:r>
              <a:rPr lang="es-MX" sz="2600" dirty="0"/>
              <a:t>TITULO I</a:t>
            </a:r>
            <a:br>
              <a:rPr lang="es-MX" sz="2600" dirty="0"/>
            </a:br>
            <a:br>
              <a:rPr lang="es-MX" sz="2600" dirty="0"/>
            </a:br>
            <a:r>
              <a:rPr lang="es-MX" sz="2600" b="1" dirty="0"/>
              <a:t>Prescripción y caducidad</a:t>
            </a:r>
            <a:br>
              <a:rPr lang="es-MX" sz="2600" dirty="0"/>
            </a:br>
            <a:br>
              <a:rPr lang="es-MX" sz="2600" dirty="0"/>
            </a:br>
            <a:r>
              <a:rPr lang="es-MX" sz="2600" dirty="0"/>
              <a:t>CAPITULO 1</a:t>
            </a:r>
            <a:br>
              <a:rPr lang="es-MX" sz="2600" dirty="0"/>
            </a:br>
            <a:br>
              <a:rPr lang="es-MX" sz="2600" dirty="0"/>
            </a:br>
            <a:r>
              <a:rPr lang="es-MX" sz="2600" dirty="0"/>
              <a:t>Disposiciones comunes a la prescripción liberatoria y adquisitiva</a:t>
            </a:r>
            <a:br>
              <a:rPr lang="es-MX" sz="2600" dirty="0"/>
            </a:br>
            <a:br>
              <a:rPr lang="es-MX" sz="2600" dirty="0"/>
            </a:br>
            <a:r>
              <a:rPr lang="es-MX" sz="2600" dirty="0" err="1"/>
              <a:t>SECCION</a:t>
            </a:r>
            <a:r>
              <a:rPr lang="es-MX" sz="2600" dirty="0"/>
              <a:t> 1ª</a:t>
            </a:r>
            <a:br>
              <a:rPr lang="es-MX" sz="2600" dirty="0"/>
            </a:br>
            <a:br>
              <a:rPr lang="es-MX" sz="2600" dirty="0"/>
            </a:br>
            <a:r>
              <a:rPr lang="es-MX" sz="2600" dirty="0"/>
              <a:t>Normas generales</a:t>
            </a:r>
          </a:p>
          <a:p>
            <a:br>
              <a:rPr lang="es-MX" dirty="0"/>
            </a:br>
            <a:r>
              <a:rPr lang="es-MX" b="1" dirty="0"/>
              <a:t>ARTICULO 2532.- </a:t>
            </a:r>
            <a:r>
              <a:rPr lang="es-MX" b="1" dirty="0" err="1"/>
              <a:t>Ambito</a:t>
            </a:r>
            <a:r>
              <a:rPr lang="es-MX" b="1" dirty="0"/>
              <a:t> de aplicación. </a:t>
            </a:r>
            <a:r>
              <a:rPr lang="es-MX" dirty="0"/>
              <a:t>En </a:t>
            </a:r>
            <a:r>
              <a:rPr lang="es-MX" u="sng" dirty="0"/>
              <a:t>ausencia de disposiciones específicas</a:t>
            </a:r>
            <a:r>
              <a:rPr lang="es-MX" dirty="0"/>
              <a:t>, las normas de este Capítulo </a:t>
            </a:r>
            <a:r>
              <a:rPr lang="es-MX" u="sng" dirty="0"/>
              <a:t>son aplicables a la prescripción adquisitiva y liberatoria</a:t>
            </a:r>
            <a:r>
              <a:rPr lang="es-MX" dirty="0"/>
              <a:t>. Las legislaciones locales podrán regular esta última en cuanto al plazo de tributos.</a:t>
            </a:r>
            <a:br>
              <a:rPr lang="es-MX" dirty="0"/>
            </a:br>
            <a:br>
              <a:rPr lang="es-MX" dirty="0"/>
            </a:br>
            <a:r>
              <a:rPr lang="es-MX" b="1" dirty="0"/>
              <a:t>ARTICULO 2533.- Carácter imperativo. </a:t>
            </a:r>
            <a:r>
              <a:rPr lang="es-MX" dirty="0"/>
              <a:t>Las normas relativas a la prescripción </a:t>
            </a:r>
            <a:r>
              <a:rPr lang="es-MX" u="sng" dirty="0"/>
              <a:t>no pueden ser modificadas por convención</a:t>
            </a:r>
            <a:r>
              <a:rPr lang="es-MX" dirty="0"/>
              <a:t>.</a:t>
            </a:r>
            <a:br>
              <a:rPr lang="es-MX" dirty="0"/>
            </a:br>
            <a:endParaRPr lang="es-MX" dirty="0"/>
          </a:p>
        </p:txBody>
      </p:sp>
    </p:spTree>
    <p:extLst>
      <p:ext uri="{BB962C8B-B14F-4D97-AF65-F5344CB8AC3E}">
        <p14:creationId xmlns:p14="http://schemas.microsoft.com/office/powerpoint/2010/main" val="42098486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25120" y="243840"/>
            <a:ext cx="11592560" cy="6248400"/>
          </a:xfrm>
        </p:spPr>
        <p:txBody>
          <a:bodyPr>
            <a:normAutofit fontScale="92500" lnSpcReduction="10000"/>
          </a:bodyPr>
          <a:lstStyle/>
          <a:p>
            <a:pPr algn="ctr"/>
            <a:endParaRPr lang="es-MX" sz="2000" b="1" dirty="0"/>
          </a:p>
          <a:p>
            <a:pPr algn="ctr"/>
            <a:endParaRPr lang="es-MX" sz="2000" b="1" dirty="0"/>
          </a:p>
          <a:p>
            <a:pPr algn="ctr"/>
            <a:endParaRPr lang="es-MX" sz="2000" b="1" dirty="0"/>
          </a:p>
          <a:p>
            <a:pPr algn="ctr"/>
            <a:r>
              <a:rPr lang="es-MX" sz="3200" b="1" dirty="0"/>
              <a:t>ARTICULO 2537.- Modificación de los plazos por ley posterior.</a:t>
            </a:r>
            <a:r>
              <a:rPr lang="es-MX" sz="3200" dirty="0"/>
              <a:t> Los plazos de </a:t>
            </a:r>
            <a:r>
              <a:rPr lang="es-MX" sz="3200" u="sng" dirty="0"/>
              <a:t>prescripción en curso al momento de entrada en vigencia de una nueva ley</a:t>
            </a:r>
            <a:r>
              <a:rPr lang="es-MX" sz="3200" dirty="0"/>
              <a:t> </a:t>
            </a:r>
            <a:r>
              <a:rPr lang="es-MX" sz="3200" i="1" u="sng" dirty="0"/>
              <a:t>se rigen por la ley anterior</a:t>
            </a:r>
            <a:r>
              <a:rPr lang="es-MX" sz="3200" dirty="0"/>
              <a:t>. Sin embargo, si por esa ley se requiere mayor tiempo que el que fijan las nuevas, quedan cumplidos una vez que transcurra el tiempo designado por las </a:t>
            </a:r>
            <a:r>
              <a:rPr lang="es-MX" sz="3200" u="sng" dirty="0"/>
              <a:t>nuevas leyes,</a:t>
            </a:r>
            <a:r>
              <a:rPr lang="es-MX" sz="3200" dirty="0"/>
              <a:t> contado desde el día de su vigencia, </a:t>
            </a:r>
            <a:r>
              <a:rPr lang="es-MX" sz="3200" i="1" dirty="0"/>
              <a:t>excepto</a:t>
            </a:r>
            <a:r>
              <a:rPr lang="es-MX" sz="3200" dirty="0"/>
              <a:t> que el plazo fijado por la ley antigua finalice antes que el nuevo plazo contado a partir de la vigencia de la nueva ley, en cuyo caso se mantiene el de la ley anterior. Se exceptúa de lo prescripto anteriormente las acciones civiles derivadas de los delitos de lesa humanidad.</a:t>
            </a:r>
            <a:br>
              <a:rPr lang="es-MX" sz="3200" dirty="0"/>
            </a:br>
            <a:br>
              <a:rPr lang="es-MX" sz="3200" dirty="0"/>
            </a:br>
            <a:r>
              <a:rPr lang="es-MX" sz="3200" i="1" dirty="0"/>
              <a:t>(Artículo sustituido por art. 1º de la </a:t>
            </a:r>
            <a:r>
              <a:rPr lang="es-MX" sz="3200" i="1" u="sng" dirty="0">
                <a:hlinkClick r:id="rId2"/>
              </a:rPr>
              <a:t>Ley Nº 27.586</a:t>
            </a:r>
            <a:r>
              <a:rPr lang="es-MX" sz="3200" i="1" dirty="0"/>
              <a:t> </a:t>
            </a:r>
            <a:r>
              <a:rPr lang="es-MX" sz="3200" i="1" dirty="0" err="1"/>
              <a:t>B.O</a:t>
            </a:r>
            <a:r>
              <a:rPr lang="es-MX" sz="3200" i="1" dirty="0"/>
              <a:t>. 16/12/2020)</a:t>
            </a:r>
            <a:br>
              <a:rPr lang="es-MX" sz="3200" dirty="0"/>
            </a:br>
            <a:br>
              <a:rPr lang="es-MX" sz="2000" dirty="0"/>
            </a:br>
            <a:endParaRPr lang="es-MX" dirty="0"/>
          </a:p>
        </p:txBody>
      </p:sp>
    </p:spTree>
    <p:extLst>
      <p:ext uri="{BB962C8B-B14F-4D97-AF65-F5344CB8AC3E}">
        <p14:creationId xmlns:p14="http://schemas.microsoft.com/office/powerpoint/2010/main" val="24727208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25120" y="243840"/>
            <a:ext cx="11592560" cy="6248400"/>
          </a:xfrm>
        </p:spPr>
        <p:txBody>
          <a:bodyPr>
            <a:normAutofit fontScale="92500" lnSpcReduction="10000"/>
          </a:bodyPr>
          <a:lstStyle/>
          <a:p>
            <a:pPr marL="0" indent="0" algn="ctr">
              <a:buNone/>
            </a:pPr>
            <a:r>
              <a:rPr lang="es-MX" sz="2000" dirty="0"/>
              <a:t>CAPITULO 2</a:t>
            </a:r>
            <a:br>
              <a:rPr lang="es-MX" sz="2000" dirty="0"/>
            </a:br>
            <a:br>
              <a:rPr lang="es-MX" sz="2000" dirty="0"/>
            </a:br>
            <a:r>
              <a:rPr lang="es-MX" sz="2000" dirty="0"/>
              <a:t>Prescripción liberatoria</a:t>
            </a:r>
            <a:br>
              <a:rPr lang="es-MX" sz="2000" dirty="0"/>
            </a:br>
            <a:br>
              <a:rPr lang="es-MX" sz="2000" dirty="0"/>
            </a:br>
            <a:r>
              <a:rPr lang="es-MX" sz="2000" dirty="0" err="1"/>
              <a:t>SECCION</a:t>
            </a:r>
            <a:r>
              <a:rPr lang="es-MX" sz="2000" dirty="0"/>
              <a:t> 1ª</a:t>
            </a:r>
            <a:br>
              <a:rPr lang="es-MX" sz="2000" dirty="0"/>
            </a:br>
            <a:br>
              <a:rPr lang="es-MX" sz="2000" dirty="0"/>
            </a:br>
            <a:r>
              <a:rPr lang="es-MX" sz="2000" dirty="0"/>
              <a:t>Comienzo del cómputo</a:t>
            </a:r>
          </a:p>
          <a:p>
            <a:pPr marL="0" indent="0" algn="ctr">
              <a:buNone/>
            </a:pPr>
            <a:br>
              <a:rPr lang="es-MX" sz="2000" dirty="0"/>
            </a:br>
            <a:r>
              <a:rPr lang="es-MX" sz="2000" b="1" dirty="0"/>
              <a:t>ARTICULO 2554.- Regla general. </a:t>
            </a:r>
            <a:r>
              <a:rPr lang="es-MX" sz="2000" dirty="0"/>
              <a:t>El transcurso del plazo de prescripción comienza </a:t>
            </a:r>
            <a:r>
              <a:rPr lang="es-MX" sz="2000" u="sng" dirty="0"/>
              <a:t>el día en que la prestación es exigible.</a:t>
            </a:r>
          </a:p>
          <a:p>
            <a:pPr marL="0" indent="0" algn="ctr">
              <a:buNone/>
            </a:pPr>
            <a:br>
              <a:rPr lang="es-MX" sz="2000" u="sng" dirty="0"/>
            </a:br>
            <a:r>
              <a:rPr lang="es-MX" sz="2000" dirty="0" err="1"/>
              <a:t>SECCION</a:t>
            </a:r>
            <a:r>
              <a:rPr lang="es-MX" sz="2000" dirty="0"/>
              <a:t> 2ª</a:t>
            </a:r>
            <a:br>
              <a:rPr lang="es-MX" sz="2000" dirty="0"/>
            </a:br>
            <a:br>
              <a:rPr lang="es-MX" sz="2000" dirty="0"/>
            </a:br>
            <a:r>
              <a:rPr lang="es-MX" sz="2000" dirty="0"/>
              <a:t>Plazos de prescripción</a:t>
            </a:r>
          </a:p>
          <a:p>
            <a:pPr marL="0" indent="0">
              <a:buNone/>
            </a:pPr>
            <a:br>
              <a:rPr lang="es-MX" sz="2000" dirty="0"/>
            </a:br>
            <a:r>
              <a:rPr lang="es-MX" sz="2000" b="1" dirty="0"/>
              <a:t>ARTICULO 2560.- Plazo genérico.</a:t>
            </a:r>
            <a:br>
              <a:rPr lang="es-MX" sz="2000" dirty="0"/>
            </a:br>
            <a:br>
              <a:rPr lang="es-MX" sz="2000" dirty="0"/>
            </a:br>
            <a:r>
              <a:rPr lang="es-MX" sz="2000" dirty="0"/>
              <a:t>Las acciones civiles derivadas de delitos de lesa humanidad son imprescriptibles.</a:t>
            </a:r>
            <a:br>
              <a:rPr lang="es-MX" sz="2000" dirty="0"/>
            </a:br>
            <a:br>
              <a:rPr lang="es-MX" sz="2000" dirty="0"/>
            </a:br>
            <a:r>
              <a:rPr lang="es-MX" sz="2000" dirty="0"/>
              <a:t>El plazo de la prescripción es de </a:t>
            </a:r>
            <a:r>
              <a:rPr lang="es-MX" sz="2000" b="1" dirty="0"/>
              <a:t>cinco (5) años</a:t>
            </a:r>
            <a:r>
              <a:rPr lang="es-MX" sz="2000" dirty="0"/>
              <a:t>, excepto que esté previsto uno diferente en la legislación local.</a:t>
            </a:r>
            <a:br>
              <a:rPr lang="es-MX" sz="2000" dirty="0"/>
            </a:br>
            <a:br>
              <a:rPr lang="es-MX" sz="2000" dirty="0"/>
            </a:br>
            <a:r>
              <a:rPr lang="es-MX" sz="2000" i="1" dirty="0"/>
              <a:t>(Artículo sustituido por art. 2º de la </a:t>
            </a:r>
            <a:r>
              <a:rPr lang="es-MX" sz="2000" i="1" u="sng" dirty="0">
                <a:hlinkClick r:id="rId2"/>
              </a:rPr>
              <a:t>Ley Nº 27.586</a:t>
            </a:r>
            <a:r>
              <a:rPr lang="es-MX" sz="2000" i="1" dirty="0"/>
              <a:t> </a:t>
            </a:r>
            <a:r>
              <a:rPr lang="es-MX" sz="2000" i="1" dirty="0" err="1"/>
              <a:t>B.O</a:t>
            </a:r>
            <a:r>
              <a:rPr lang="es-MX" sz="2000" i="1" dirty="0"/>
              <a:t>. 16/12/2020)</a:t>
            </a:r>
            <a:br>
              <a:rPr lang="es-MX" sz="2000" dirty="0"/>
            </a:br>
            <a:endParaRPr lang="es-MX" sz="2000" dirty="0"/>
          </a:p>
        </p:txBody>
      </p:sp>
    </p:spTree>
    <p:extLst>
      <p:ext uri="{BB962C8B-B14F-4D97-AF65-F5344CB8AC3E}">
        <p14:creationId xmlns:p14="http://schemas.microsoft.com/office/powerpoint/2010/main" val="18511680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25120" y="243840"/>
            <a:ext cx="11592560" cy="6248400"/>
          </a:xfrm>
        </p:spPr>
        <p:txBody>
          <a:bodyPr>
            <a:normAutofit lnSpcReduction="10000"/>
          </a:bodyPr>
          <a:lstStyle/>
          <a:p>
            <a:pPr marL="0" indent="0">
              <a:buNone/>
            </a:pPr>
            <a:r>
              <a:rPr lang="es-MX" sz="2000" b="1" dirty="0"/>
              <a:t>ARTICULO 2561.- Plazos especiales. </a:t>
            </a:r>
            <a:r>
              <a:rPr lang="es-MX" sz="2000" dirty="0"/>
              <a:t>(…).</a:t>
            </a:r>
            <a:br>
              <a:rPr lang="es-MX" sz="2000" dirty="0"/>
            </a:br>
            <a:br>
              <a:rPr lang="es-MX" sz="2000" dirty="0"/>
            </a:br>
            <a:r>
              <a:rPr lang="es-MX" sz="2000" dirty="0"/>
              <a:t>El reclamo de la indemnización de </a:t>
            </a:r>
            <a:r>
              <a:rPr lang="es-MX" sz="2000" u="sng" dirty="0"/>
              <a:t>daños derivados de la responsabilidad civil </a:t>
            </a:r>
            <a:r>
              <a:rPr lang="es-MX" sz="2000" dirty="0"/>
              <a:t>prescribe a los tres años.</a:t>
            </a:r>
            <a:br>
              <a:rPr lang="es-MX" sz="2000" dirty="0"/>
            </a:br>
            <a:br>
              <a:rPr lang="es-MX" sz="2000" dirty="0"/>
            </a:br>
            <a:r>
              <a:rPr lang="es-MX" sz="2000" b="1" dirty="0"/>
              <a:t>ARTICULO 2562.- </a:t>
            </a:r>
            <a:r>
              <a:rPr lang="es-MX" sz="2000" dirty="0"/>
              <a:t>Plazo de prescripción de </a:t>
            </a:r>
            <a:r>
              <a:rPr lang="es-MX" sz="2000" b="1" dirty="0"/>
              <a:t>dos años</a:t>
            </a:r>
            <a:r>
              <a:rPr lang="es-MX" sz="2000" dirty="0"/>
              <a:t>. Prescriben a los dos años:</a:t>
            </a:r>
            <a:br>
              <a:rPr lang="es-MX" sz="2000" dirty="0"/>
            </a:br>
            <a:br>
              <a:rPr lang="es-MX" sz="2000" dirty="0"/>
            </a:br>
            <a:r>
              <a:rPr lang="es-MX" sz="2000" dirty="0"/>
              <a:t>a) el pedido de declaración de </a:t>
            </a:r>
            <a:r>
              <a:rPr lang="es-MX" sz="2000" u="sng" dirty="0"/>
              <a:t>nulidad relativa</a:t>
            </a:r>
            <a:r>
              <a:rPr lang="es-MX" sz="2000" dirty="0"/>
              <a:t> y de revisión de actos jurídicos;</a:t>
            </a:r>
            <a:br>
              <a:rPr lang="es-MX" sz="2000" dirty="0"/>
            </a:br>
            <a:br>
              <a:rPr lang="es-MX" sz="2000" dirty="0"/>
            </a:br>
            <a:br>
              <a:rPr lang="es-MX" sz="2000" dirty="0"/>
            </a:br>
            <a:r>
              <a:rPr lang="es-MX" sz="2000" dirty="0"/>
              <a:t>e) el </a:t>
            </a:r>
            <a:r>
              <a:rPr lang="es-MX" sz="2000" u="sng" dirty="0"/>
              <a:t>pedido de revocación de la donación por ingratitud</a:t>
            </a:r>
            <a:r>
              <a:rPr lang="es-MX" sz="2000" dirty="0"/>
              <a:t> o del legado por indignidad;</a:t>
            </a:r>
          </a:p>
          <a:p>
            <a:pPr marL="0" indent="0">
              <a:buNone/>
            </a:pPr>
            <a:br>
              <a:rPr lang="es-MX" sz="2000" dirty="0"/>
            </a:br>
            <a:r>
              <a:rPr lang="es-MX" sz="2100" b="1" dirty="0"/>
              <a:t>ARTICULO 2563.- Cómputo del plazo de dos años. </a:t>
            </a:r>
            <a:r>
              <a:rPr lang="es-MX" sz="2100" dirty="0"/>
              <a:t>En la acción de declaración de nulidad relativa, de revisión y de </a:t>
            </a:r>
            <a:r>
              <a:rPr lang="es-MX" sz="2100" dirty="0" err="1"/>
              <a:t>inoponibilidad</a:t>
            </a:r>
            <a:r>
              <a:rPr lang="es-MX" sz="2100" dirty="0"/>
              <a:t> de actos jurídicos, el plazo se cuenta:</a:t>
            </a:r>
            <a:br>
              <a:rPr lang="es-MX" sz="2100" dirty="0"/>
            </a:br>
            <a:br>
              <a:rPr lang="es-MX" sz="2100" dirty="0"/>
            </a:br>
            <a:r>
              <a:rPr lang="es-MX" sz="2100" dirty="0"/>
              <a:t>a) si se trata de vicios de la voluntad, desde que cesó la violencia o desde que el error o el dolo se conocieron o pudieron ser conocidos;</a:t>
            </a:r>
            <a:br>
              <a:rPr lang="es-MX" sz="2100" dirty="0"/>
            </a:br>
            <a:r>
              <a:rPr lang="es-MX" sz="2100" dirty="0"/>
              <a:t>b) en la simulación entre partes, desde que, requerida una de ellas, se negó a dejar sin efecto el acto simulado;</a:t>
            </a:r>
            <a:br>
              <a:rPr lang="es-MX" sz="2100" dirty="0"/>
            </a:br>
            <a:r>
              <a:rPr lang="es-MX" sz="2100" dirty="0"/>
              <a:t>c) en la simulación ejercida por tercero, desde que conoció o pudo conocer el vicio del acto jurídico;</a:t>
            </a:r>
            <a:br>
              <a:rPr lang="es-MX" sz="2100" dirty="0"/>
            </a:br>
            <a:r>
              <a:rPr lang="es-MX" sz="2100" dirty="0"/>
              <a:t>e) en la lesión, desde la fecha en que la obligación a cargo del lesionado debía ser cumplida;</a:t>
            </a:r>
            <a:br>
              <a:rPr lang="es-MX" sz="2100" dirty="0"/>
            </a:br>
            <a:r>
              <a:rPr lang="es-MX" sz="2100" dirty="0"/>
              <a:t>f) en la acción de fraude, desde que se conoció o pudo conocer el vicio del acto;</a:t>
            </a:r>
            <a:br>
              <a:rPr lang="es-MX" sz="2100" dirty="0"/>
            </a:br>
            <a:r>
              <a:rPr lang="es-MX" sz="2100" dirty="0"/>
              <a:t>g) en la revisión de actos jurídicos, desde que se conoció o pudo conocer la causa de revisión.</a:t>
            </a:r>
            <a:br>
              <a:rPr lang="es-MX" sz="2100" dirty="0"/>
            </a:br>
            <a:endParaRPr lang="es-MX" sz="2100" dirty="0"/>
          </a:p>
        </p:txBody>
      </p:sp>
    </p:spTree>
    <p:extLst>
      <p:ext uri="{BB962C8B-B14F-4D97-AF65-F5344CB8AC3E}">
        <p14:creationId xmlns:p14="http://schemas.microsoft.com/office/powerpoint/2010/main" val="13474629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25120" y="243840"/>
            <a:ext cx="11592560" cy="6248400"/>
          </a:xfrm>
        </p:spPr>
        <p:txBody>
          <a:bodyPr>
            <a:normAutofit/>
          </a:bodyPr>
          <a:lstStyle/>
          <a:p>
            <a:pPr marL="0" indent="0">
              <a:buNone/>
            </a:pPr>
            <a:r>
              <a:rPr lang="es-MX" sz="2000" b="1" dirty="0"/>
              <a:t>ARTICULO 2564.- </a:t>
            </a:r>
            <a:r>
              <a:rPr lang="es-MX" sz="2000" dirty="0"/>
              <a:t>Plazo de prescripción de </a:t>
            </a:r>
            <a:r>
              <a:rPr lang="es-MX" sz="2000" b="1" dirty="0"/>
              <a:t>un año.</a:t>
            </a:r>
            <a:r>
              <a:rPr lang="es-MX" sz="2000" dirty="0"/>
              <a:t> Prescriben al año:</a:t>
            </a:r>
            <a:br>
              <a:rPr lang="es-MX" sz="2000" dirty="0"/>
            </a:br>
            <a:br>
              <a:rPr lang="es-MX" sz="2000" dirty="0"/>
            </a:br>
            <a:r>
              <a:rPr lang="es-MX" sz="2000" dirty="0"/>
              <a:t>a) el reclamo por vicios redhibitorios;</a:t>
            </a:r>
            <a:br>
              <a:rPr lang="es-MX" sz="2000" dirty="0"/>
            </a:br>
            <a:br>
              <a:rPr lang="es-MX" sz="2000" dirty="0"/>
            </a:br>
            <a:r>
              <a:rPr lang="es-MX" sz="2000" dirty="0"/>
              <a:t>b) las acciones posesorias;</a:t>
            </a:r>
            <a:br>
              <a:rPr lang="es-MX" sz="2000" dirty="0"/>
            </a:br>
            <a:br>
              <a:rPr lang="es-MX" sz="2000" dirty="0"/>
            </a:br>
            <a:br>
              <a:rPr lang="es-MX" sz="2000" dirty="0"/>
            </a:br>
            <a:r>
              <a:rPr lang="es-MX" sz="2000" dirty="0"/>
              <a:t>e) los reclamos a los otros obligados por repetición de lo pagado en concepto de alimentos;</a:t>
            </a:r>
            <a:br>
              <a:rPr lang="es-MX" sz="2000" dirty="0"/>
            </a:br>
            <a:br>
              <a:rPr lang="es-MX" sz="2000" dirty="0"/>
            </a:br>
            <a:endParaRPr lang="es-MX" sz="2000" dirty="0"/>
          </a:p>
          <a:p>
            <a:pPr algn="ctr"/>
            <a:r>
              <a:rPr lang="es-MX" sz="2000" dirty="0"/>
              <a:t>CAPITULO 3</a:t>
            </a:r>
            <a:br>
              <a:rPr lang="es-MX" sz="2000" dirty="0"/>
            </a:br>
            <a:br>
              <a:rPr lang="es-MX" sz="2000" dirty="0"/>
            </a:br>
            <a:r>
              <a:rPr lang="es-MX" sz="2000" dirty="0"/>
              <a:t>Prescripción adquisitiva</a:t>
            </a:r>
          </a:p>
          <a:p>
            <a:pPr marL="0" indent="0">
              <a:buNone/>
            </a:pPr>
            <a:br>
              <a:rPr lang="es-MX" sz="2000" dirty="0"/>
            </a:br>
            <a:r>
              <a:rPr lang="es-MX" sz="2000" b="1" dirty="0"/>
              <a:t>ARTICULO 2565.- Regla general. </a:t>
            </a:r>
            <a:r>
              <a:rPr lang="es-MX" sz="2000" dirty="0"/>
              <a:t>Los </a:t>
            </a:r>
            <a:r>
              <a:rPr lang="es-MX" sz="2000" u="sng" dirty="0"/>
              <a:t>derechos reales principales </a:t>
            </a:r>
            <a:r>
              <a:rPr lang="es-MX" sz="2000" dirty="0"/>
              <a:t>se pueden adquirir por la prescripción en los términos de los artículos 1897 y siguientes.</a:t>
            </a:r>
            <a:endParaRPr lang="es-MX" sz="2100" dirty="0"/>
          </a:p>
        </p:txBody>
      </p:sp>
    </p:spTree>
    <p:extLst>
      <p:ext uri="{BB962C8B-B14F-4D97-AF65-F5344CB8AC3E}">
        <p14:creationId xmlns:p14="http://schemas.microsoft.com/office/powerpoint/2010/main" val="4229666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71DDDB38-F75D-9A39-0541-E04B3069BF23}"/>
              </a:ext>
            </a:extLst>
          </p:cNvPr>
          <p:cNvSpPr txBox="1"/>
          <p:nvPr/>
        </p:nvSpPr>
        <p:spPr>
          <a:xfrm>
            <a:off x="140677" y="886327"/>
            <a:ext cx="11844997" cy="6370975"/>
          </a:xfrm>
          <a:prstGeom prst="rect">
            <a:avLst/>
          </a:prstGeom>
          <a:noFill/>
        </p:spPr>
        <p:txBody>
          <a:bodyPr wrap="square">
            <a:spAutoFit/>
          </a:bodyPr>
          <a:lstStyle/>
          <a:p>
            <a:pPr algn="ctr"/>
            <a:r>
              <a:rPr lang="es-ES" sz="2400" dirty="0"/>
              <a:t>Parágrafo 2°</a:t>
            </a:r>
          </a:p>
          <a:p>
            <a:pPr algn="ctr"/>
            <a:endParaRPr lang="es-ES" sz="2400" dirty="0"/>
          </a:p>
          <a:p>
            <a:pPr algn="ctr"/>
            <a:r>
              <a:rPr lang="es-ES" sz="2400" b="1" dirty="0"/>
              <a:t>Obligaciones solidarias</a:t>
            </a:r>
            <a:r>
              <a:rPr lang="es-ES" sz="2400" dirty="0"/>
              <a:t>. Disposiciones </a:t>
            </a:r>
            <a:r>
              <a:rPr lang="es-ES" sz="2400" u="sng" dirty="0"/>
              <a:t>generales</a:t>
            </a:r>
          </a:p>
          <a:p>
            <a:endParaRPr lang="es-ES" sz="2400" dirty="0"/>
          </a:p>
          <a:p>
            <a:r>
              <a:rPr lang="es-ES" sz="2400" b="1" dirty="0"/>
              <a:t>ARTICULO 827.- Concepto. </a:t>
            </a:r>
            <a:r>
              <a:rPr lang="es-ES" sz="2400" dirty="0"/>
              <a:t>Hay </a:t>
            </a:r>
            <a:r>
              <a:rPr lang="es-ES" sz="2400" dirty="0">
                <a:solidFill>
                  <a:schemeClr val="accent4"/>
                </a:solidFill>
              </a:rPr>
              <a:t>solidaridad</a:t>
            </a:r>
            <a:r>
              <a:rPr lang="es-ES" sz="2400" dirty="0"/>
              <a:t> en las obligaciones con </a:t>
            </a:r>
            <a:r>
              <a:rPr lang="es-ES" sz="2400" u="sng" dirty="0"/>
              <a:t>pluralidad de sujetos </a:t>
            </a:r>
            <a:r>
              <a:rPr lang="es-ES" sz="2400" dirty="0"/>
              <a:t>y originadas en </a:t>
            </a:r>
            <a:r>
              <a:rPr lang="es-ES" sz="2400" u="sng" dirty="0"/>
              <a:t>una causa única </a:t>
            </a:r>
            <a:r>
              <a:rPr lang="es-ES" sz="2400" dirty="0"/>
              <a:t>cuando, en razón del título constitutivo o de la ley, su cumplimiento total puede exigirse a cualquiera de los </a:t>
            </a:r>
            <a:r>
              <a:rPr lang="es-ES" sz="2400" i="1" dirty="0"/>
              <a:t>deudores</a:t>
            </a:r>
            <a:r>
              <a:rPr lang="es-ES" sz="2400" dirty="0"/>
              <a:t>, por cualquiera de los </a:t>
            </a:r>
            <a:r>
              <a:rPr lang="es-ES" sz="2400" i="1" dirty="0"/>
              <a:t>acreedores</a:t>
            </a:r>
            <a:r>
              <a:rPr lang="es-ES" sz="2400" dirty="0"/>
              <a:t>.</a:t>
            </a:r>
          </a:p>
          <a:p>
            <a:r>
              <a:rPr lang="es-ES" sz="2400" i="1" dirty="0">
                <a:solidFill>
                  <a:schemeClr val="accent1"/>
                </a:solidFill>
              </a:rPr>
              <a:t> * El “deudor” seria el donante y los “acreedores” los donatarios.</a:t>
            </a:r>
          </a:p>
          <a:p>
            <a:r>
              <a:rPr lang="es-ES" sz="2400" b="1" dirty="0"/>
              <a:t>ARTICULO 828.- Fuentes. </a:t>
            </a:r>
            <a:r>
              <a:rPr lang="es-ES" sz="2400" dirty="0"/>
              <a:t>La solidaridad </a:t>
            </a:r>
            <a:r>
              <a:rPr lang="es-ES" sz="2400" u="sng" dirty="0"/>
              <a:t>no se presume </a:t>
            </a:r>
            <a:r>
              <a:rPr lang="es-ES" sz="2400" dirty="0"/>
              <a:t>y debe surgir inequívocamente de la ley o del título constitutivo de la obligación.</a:t>
            </a:r>
          </a:p>
          <a:p>
            <a:r>
              <a:rPr lang="es-ES" sz="2400" b="1" dirty="0"/>
              <a:t>ARTICULO 830.- Circunstancias de los vínculos. </a:t>
            </a:r>
            <a:r>
              <a:rPr lang="es-ES" sz="2400" dirty="0"/>
              <a:t>La incapacidad y la capacidad restringida </a:t>
            </a:r>
            <a:r>
              <a:rPr lang="es-ES" sz="2400" u="sng" dirty="0"/>
              <a:t>de alguno</a:t>
            </a:r>
            <a:r>
              <a:rPr lang="es-ES" sz="2400" dirty="0"/>
              <a:t> </a:t>
            </a:r>
            <a:r>
              <a:rPr lang="es-ES" sz="2400" i="1" dirty="0"/>
              <a:t>de los acreedores </a:t>
            </a:r>
            <a:r>
              <a:rPr lang="es-ES" sz="2400" dirty="0"/>
              <a:t>o deudores solidarios </a:t>
            </a:r>
            <a:r>
              <a:rPr lang="es-ES" sz="2400" u="sng" dirty="0"/>
              <a:t>no perjudica ni beneficia </a:t>
            </a:r>
            <a:r>
              <a:rPr lang="es-ES" sz="2400" dirty="0"/>
              <a:t>la situación de los demás; tampoco la existencia de modalidades a su respecto</a:t>
            </a:r>
            <a:r>
              <a:rPr lang="es-ES" dirty="0"/>
              <a:t>.</a:t>
            </a:r>
          </a:p>
          <a:p>
            <a:endParaRPr lang="es-ES" dirty="0"/>
          </a:p>
          <a:p>
            <a:r>
              <a:rPr lang="es-ES" dirty="0"/>
              <a:t>* la inhibición del donatario que aceptó no perjudica el “cambio de asiento registral” (porque no hay transferencia) de la parte indivisa en cabeza del nuevo donatario aceptante.</a:t>
            </a:r>
          </a:p>
          <a:p>
            <a:endParaRPr lang="es-ES" dirty="0"/>
          </a:p>
        </p:txBody>
      </p:sp>
    </p:spTree>
    <p:extLst>
      <p:ext uri="{BB962C8B-B14F-4D97-AF65-F5344CB8AC3E}">
        <p14:creationId xmlns:p14="http://schemas.microsoft.com/office/powerpoint/2010/main" val="3054981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D8ABCD1-E991-C5D0-5104-AFDE0D5054F8}"/>
              </a:ext>
            </a:extLst>
          </p:cNvPr>
          <p:cNvSpPr txBox="1"/>
          <p:nvPr/>
        </p:nvSpPr>
        <p:spPr>
          <a:xfrm>
            <a:off x="325120" y="274320"/>
            <a:ext cx="11716825" cy="5632311"/>
          </a:xfrm>
          <a:prstGeom prst="rect">
            <a:avLst/>
          </a:prstGeom>
          <a:noFill/>
        </p:spPr>
        <p:txBody>
          <a:bodyPr wrap="square">
            <a:spAutoFit/>
          </a:bodyPr>
          <a:lstStyle/>
          <a:p>
            <a:pPr algn="ctr"/>
            <a:r>
              <a:rPr lang="es-MX" sz="2400" b="1" dirty="0"/>
              <a:t>Formación del consentimiento</a:t>
            </a:r>
            <a:br>
              <a:rPr lang="es-MX" sz="2400" b="1" dirty="0"/>
            </a:br>
            <a:r>
              <a:rPr lang="es-MX" sz="2400" dirty="0"/>
              <a:t>SECCIÓN 1ª</a:t>
            </a:r>
            <a:br>
              <a:rPr lang="es-MX" sz="2400" dirty="0"/>
            </a:br>
            <a:r>
              <a:rPr lang="es-MX" sz="2400" dirty="0"/>
              <a:t>Consentimiento, oferta y aceptación</a:t>
            </a:r>
            <a:endParaRPr lang="es-ES" sz="2400" b="1" dirty="0">
              <a:solidFill>
                <a:schemeClr val="accent6"/>
              </a:solidFill>
            </a:endParaRPr>
          </a:p>
          <a:p>
            <a:endParaRPr lang="es-ES" sz="2400" b="1" dirty="0">
              <a:solidFill>
                <a:schemeClr val="accent6"/>
              </a:solidFill>
            </a:endParaRPr>
          </a:p>
          <a:p>
            <a:r>
              <a:rPr lang="es-ES" sz="2400" b="1" dirty="0">
                <a:solidFill>
                  <a:schemeClr val="accent6"/>
                </a:solidFill>
              </a:rPr>
              <a:t>ARTICULO 972.- OFERTA. </a:t>
            </a:r>
            <a:r>
              <a:rPr lang="es-ES" sz="2400" dirty="0"/>
              <a:t>La oferta es la </a:t>
            </a:r>
            <a:r>
              <a:rPr lang="es-ES" sz="2400" u="sng" dirty="0"/>
              <a:t>manifestación</a:t>
            </a:r>
            <a:r>
              <a:rPr lang="es-ES" sz="2400" dirty="0"/>
              <a:t> dirigida a persona determinada o determinable, con la </a:t>
            </a:r>
            <a:r>
              <a:rPr lang="es-ES" sz="2400" i="1" dirty="0"/>
              <a:t>intención de obligarse </a:t>
            </a:r>
            <a:r>
              <a:rPr lang="es-ES" sz="2400" dirty="0"/>
              <a:t>y con las precisiones necesarias para establecer los efectos que debe producir de ser aceptada.</a:t>
            </a:r>
          </a:p>
          <a:p>
            <a:endParaRPr lang="es-ES" sz="2400" dirty="0"/>
          </a:p>
          <a:p>
            <a:endParaRPr lang="es-ES" sz="2400" dirty="0"/>
          </a:p>
          <a:p>
            <a:endParaRPr lang="es-ES" sz="2400" dirty="0"/>
          </a:p>
          <a:p>
            <a:r>
              <a:rPr lang="es-ES" sz="2400" dirty="0"/>
              <a:t>*hasta que no haya aceptación, la </a:t>
            </a:r>
            <a:r>
              <a:rPr lang="es-ES" sz="2400" i="1" dirty="0"/>
              <a:t>obligación</a:t>
            </a:r>
            <a:r>
              <a:rPr lang="es-ES" sz="2400" dirty="0"/>
              <a:t> asumida es una “intención” un “deseo”. El contrato de donación solidaria queda </a:t>
            </a:r>
            <a:r>
              <a:rPr lang="es-ES" sz="2400" u="sng" dirty="0"/>
              <a:t>concluido/perfeccionado</a:t>
            </a:r>
            <a:r>
              <a:rPr lang="es-ES" sz="2400" dirty="0"/>
              <a:t> una vez aceptada la oferta. Es en ese momento recién cuando el contrato produce sus efectos: </a:t>
            </a:r>
            <a:r>
              <a:rPr lang="es-ES" sz="2400" u="sng" dirty="0"/>
              <a:t>la obligación del deudor/donante de entregar la cosa</a:t>
            </a:r>
            <a:r>
              <a:rPr lang="es-ES" sz="2400" dirty="0"/>
              <a:t>.  </a:t>
            </a:r>
          </a:p>
          <a:p>
            <a:endParaRPr lang="es-ES" sz="2400" dirty="0"/>
          </a:p>
        </p:txBody>
      </p:sp>
    </p:spTree>
    <p:extLst>
      <p:ext uri="{BB962C8B-B14F-4D97-AF65-F5344CB8AC3E}">
        <p14:creationId xmlns:p14="http://schemas.microsoft.com/office/powerpoint/2010/main" val="3713879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1A4C785-2ADC-B2FA-6766-C8AA5FBC10EE}"/>
              </a:ext>
            </a:extLst>
          </p:cNvPr>
          <p:cNvSpPr txBox="1"/>
          <p:nvPr/>
        </p:nvSpPr>
        <p:spPr>
          <a:xfrm>
            <a:off x="294640" y="386081"/>
            <a:ext cx="11897360" cy="6370975"/>
          </a:xfrm>
          <a:prstGeom prst="rect">
            <a:avLst/>
          </a:prstGeom>
          <a:noFill/>
        </p:spPr>
        <p:txBody>
          <a:bodyPr wrap="square">
            <a:spAutoFit/>
          </a:bodyPr>
          <a:lstStyle/>
          <a:p>
            <a:r>
              <a:rPr lang="es-ES" sz="2400" b="1" dirty="0"/>
              <a:t>ARTICULO 974.- Fuerza obligatoria de la oferta. </a:t>
            </a:r>
            <a:r>
              <a:rPr lang="es-ES" sz="2400" dirty="0"/>
              <a:t>La oferta obliga al proponente, a no ser que lo contrario resulte de sus términos, de la naturaleza del negocio o de las circunstancias del caso.</a:t>
            </a:r>
          </a:p>
          <a:p>
            <a:endParaRPr lang="es-ES" sz="2400" dirty="0"/>
          </a:p>
          <a:p>
            <a:r>
              <a:rPr lang="es-ES" sz="2400" dirty="0"/>
              <a:t>La oferta hecha a una persona presente o la formulada por un medio de comunicación instantáneo, sin fijación de plazo, sólo puede ser aceptada inmediatamente.</a:t>
            </a:r>
          </a:p>
          <a:p>
            <a:endParaRPr lang="es-ES" sz="2400" dirty="0"/>
          </a:p>
          <a:p>
            <a:r>
              <a:rPr lang="es-ES" sz="2400" dirty="0"/>
              <a:t>Cuando se hace a </a:t>
            </a:r>
            <a:r>
              <a:rPr lang="es-ES" sz="2400" u="sng" dirty="0"/>
              <a:t>una persona que no está presente</a:t>
            </a:r>
            <a:r>
              <a:rPr lang="es-ES" sz="2400" dirty="0"/>
              <a:t>, </a:t>
            </a:r>
            <a:r>
              <a:rPr lang="es-ES" sz="2400" i="1" dirty="0"/>
              <a:t>sin fijación de plazo </a:t>
            </a:r>
            <a:r>
              <a:rPr lang="es-ES" sz="2400" dirty="0"/>
              <a:t>para la </a:t>
            </a:r>
            <a:r>
              <a:rPr lang="es-ES" sz="2400" dirty="0">
                <a:latin typeface="Bahnschrift Condensed" panose="020B0502040204020203" pitchFamily="34" charset="0"/>
              </a:rPr>
              <a:t>aceptación</a:t>
            </a:r>
            <a:r>
              <a:rPr lang="es-ES" sz="2400" dirty="0"/>
              <a:t>, el proponente queda obligado hasta el momento en que puede </a:t>
            </a:r>
            <a:r>
              <a:rPr lang="es-ES" sz="2400" u="sng" dirty="0"/>
              <a:t>razonablemente</a:t>
            </a:r>
            <a:r>
              <a:rPr lang="es-ES" sz="2400" dirty="0"/>
              <a:t> esperarse la </a:t>
            </a:r>
            <a:r>
              <a:rPr lang="es-ES" sz="2400" i="1" dirty="0"/>
              <a:t>recepción</a:t>
            </a:r>
            <a:r>
              <a:rPr lang="es-ES" sz="2400" dirty="0"/>
              <a:t> de la respuesta, </a:t>
            </a:r>
            <a:r>
              <a:rPr lang="es-ES" sz="2400" i="1" dirty="0"/>
              <a:t>expedida</a:t>
            </a:r>
            <a:r>
              <a:rPr lang="es-ES" sz="2400" dirty="0"/>
              <a:t> por los </a:t>
            </a:r>
            <a:r>
              <a:rPr lang="es-ES" sz="2400" i="1" dirty="0"/>
              <a:t>medios usuales de comunicación</a:t>
            </a:r>
            <a:r>
              <a:rPr lang="es-ES" sz="2400" dirty="0"/>
              <a:t>.</a:t>
            </a:r>
          </a:p>
          <a:p>
            <a:r>
              <a:rPr lang="es-ES" sz="2400" dirty="0">
                <a:solidFill>
                  <a:srgbClr val="FF0000"/>
                </a:solidFill>
              </a:rPr>
              <a:t>*ojo: esta “deposición Gral.” sobre los </a:t>
            </a:r>
            <a:r>
              <a:rPr lang="es-ES" sz="2400" i="1" dirty="0">
                <a:solidFill>
                  <a:srgbClr val="FF0000"/>
                </a:solidFill>
              </a:rPr>
              <a:t>medios usuales </a:t>
            </a:r>
            <a:r>
              <a:rPr lang="es-ES" sz="2400" dirty="0">
                <a:solidFill>
                  <a:srgbClr val="FF0000"/>
                </a:solidFill>
              </a:rPr>
              <a:t>de </a:t>
            </a:r>
            <a:r>
              <a:rPr lang="es-ES" sz="2400" i="1" dirty="0">
                <a:solidFill>
                  <a:srgbClr val="FF0000"/>
                </a:solidFill>
              </a:rPr>
              <a:t>expedición</a:t>
            </a:r>
            <a:r>
              <a:rPr lang="es-ES" sz="2400" dirty="0">
                <a:solidFill>
                  <a:srgbClr val="FF0000"/>
                </a:solidFill>
              </a:rPr>
              <a:t>, en las </a:t>
            </a:r>
            <a:r>
              <a:rPr lang="es-ES" sz="2400" u="sng" dirty="0">
                <a:solidFill>
                  <a:srgbClr val="FF0000"/>
                </a:solidFill>
              </a:rPr>
              <a:t>donaciones de inmuebles</a:t>
            </a:r>
            <a:r>
              <a:rPr lang="es-ES" sz="2400" dirty="0">
                <a:solidFill>
                  <a:srgbClr val="FF0000"/>
                </a:solidFill>
              </a:rPr>
              <a:t>, se circunscribe a la </a:t>
            </a:r>
            <a:r>
              <a:rPr lang="es-ES" sz="2400" b="1" dirty="0">
                <a:solidFill>
                  <a:srgbClr val="FF0000"/>
                </a:solidFill>
              </a:rPr>
              <a:t>escritura</a:t>
            </a:r>
            <a:r>
              <a:rPr lang="es-ES" sz="2400" dirty="0">
                <a:solidFill>
                  <a:srgbClr val="FF0000"/>
                </a:solidFill>
              </a:rPr>
              <a:t> publica. </a:t>
            </a:r>
          </a:p>
          <a:p>
            <a:endParaRPr lang="es-ES" sz="2400" dirty="0">
              <a:solidFill>
                <a:srgbClr val="FF0000"/>
              </a:solidFill>
            </a:endParaRPr>
          </a:p>
          <a:p>
            <a:r>
              <a:rPr lang="es-ES" sz="2400" dirty="0"/>
              <a:t>Los </a:t>
            </a:r>
            <a:r>
              <a:rPr lang="es-ES" sz="2400" u="sng" dirty="0"/>
              <a:t>plazos de vigencia </a:t>
            </a:r>
            <a:r>
              <a:rPr lang="es-ES" sz="2400" dirty="0"/>
              <a:t>de la oferta comienzan a correr desde la fecha de su recepción, excepto que contenga una previsión diferente.</a:t>
            </a:r>
          </a:p>
          <a:p>
            <a:endParaRPr lang="es-ES" sz="2400" dirty="0"/>
          </a:p>
          <a:p>
            <a:r>
              <a:rPr lang="es-ES" sz="2400" i="1" dirty="0"/>
              <a:t>* Y a la pregunta de “¿Por cuánto tiempo hay que esperar una respuesta?”. Bien, o suponemos un tiempo razonable o pedimos a un juez la fijación de un plazo.</a:t>
            </a:r>
          </a:p>
        </p:txBody>
      </p:sp>
    </p:spTree>
    <p:extLst>
      <p:ext uri="{BB962C8B-B14F-4D97-AF65-F5344CB8AC3E}">
        <p14:creationId xmlns:p14="http://schemas.microsoft.com/office/powerpoint/2010/main" val="403128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9C384ACA-D5DC-7F57-6B57-CDBF4CBB2286}"/>
              </a:ext>
            </a:extLst>
          </p:cNvPr>
          <p:cNvSpPr txBox="1"/>
          <p:nvPr/>
        </p:nvSpPr>
        <p:spPr>
          <a:xfrm>
            <a:off x="225083" y="815926"/>
            <a:ext cx="11774659" cy="5262979"/>
          </a:xfrm>
          <a:prstGeom prst="rect">
            <a:avLst/>
          </a:prstGeom>
          <a:noFill/>
        </p:spPr>
        <p:txBody>
          <a:bodyPr wrap="square">
            <a:spAutoFit/>
          </a:bodyPr>
          <a:lstStyle/>
          <a:p>
            <a:r>
              <a:rPr lang="es-ES" sz="2400" b="1" dirty="0"/>
              <a:t>ARTICULO 975.- Retractación de la oferta. </a:t>
            </a:r>
            <a:r>
              <a:rPr lang="es-ES" sz="2400" dirty="0"/>
              <a:t>La oferta dirigida a una persona determinada puede ser retractada </a:t>
            </a:r>
            <a:r>
              <a:rPr lang="es-ES" sz="2400" u="sng" dirty="0"/>
              <a:t>si la comunicación de su retiro </a:t>
            </a:r>
            <a:r>
              <a:rPr lang="es-ES" sz="2400" i="1" dirty="0"/>
              <a:t>es recibida por el destinatario </a:t>
            </a:r>
            <a:r>
              <a:rPr lang="es-ES" sz="2400" i="1" dirty="0">
                <a:solidFill>
                  <a:schemeClr val="accent6">
                    <a:lumMod val="60000"/>
                    <a:lumOff val="40000"/>
                  </a:schemeClr>
                </a:solidFill>
              </a:rPr>
              <a:t>antes o al mismo tiempo que la oferta.</a:t>
            </a:r>
          </a:p>
          <a:p>
            <a:endParaRPr lang="es-ES" sz="2400" dirty="0"/>
          </a:p>
          <a:p>
            <a:r>
              <a:rPr lang="es-ES" sz="2400" b="1" dirty="0"/>
              <a:t>ARTICULO 976.- Muerte o incapacidad de las partes. </a:t>
            </a:r>
            <a:r>
              <a:rPr lang="es-ES" sz="2400" dirty="0"/>
              <a:t>La oferta </a:t>
            </a:r>
            <a:r>
              <a:rPr lang="es-ES" sz="2400" u="sng" dirty="0">
                <a:solidFill>
                  <a:srgbClr val="FF0000"/>
                </a:solidFill>
              </a:rPr>
              <a:t>caduca</a:t>
            </a:r>
            <a:r>
              <a:rPr lang="es-ES" sz="2400" dirty="0">
                <a:solidFill>
                  <a:srgbClr val="FF0000"/>
                </a:solidFill>
              </a:rPr>
              <a:t> </a:t>
            </a:r>
            <a:r>
              <a:rPr lang="es-ES" sz="2400" dirty="0"/>
              <a:t>cuando el proponente o el destinatario de ella </a:t>
            </a:r>
            <a:r>
              <a:rPr lang="es-ES" sz="2400" u="sng" dirty="0"/>
              <a:t>fallecen</a:t>
            </a:r>
            <a:r>
              <a:rPr lang="es-ES" sz="2400" dirty="0"/>
              <a:t> </a:t>
            </a:r>
            <a:r>
              <a:rPr lang="es-ES" sz="2400" i="1" dirty="0"/>
              <a:t>o se incapacitan</a:t>
            </a:r>
            <a:r>
              <a:rPr lang="es-ES" sz="2400" dirty="0"/>
              <a:t>, </a:t>
            </a:r>
            <a:r>
              <a:rPr lang="es-ES" sz="2400" u="sng" dirty="0"/>
              <a:t>antes de la recepción de su aceptación</a:t>
            </a:r>
            <a:r>
              <a:rPr lang="es-ES" sz="2400" dirty="0"/>
              <a:t>.</a:t>
            </a:r>
          </a:p>
          <a:p>
            <a:endParaRPr lang="es-ES" sz="2400" dirty="0"/>
          </a:p>
          <a:p>
            <a:r>
              <a:rPr lang="es-ES" sz="2400" dirty="0"/>
              <a:t>El que aceptó la oferta ignorando la muerte o incapacidad del oferente, y que a consecuencia de su aceptación ha hecho gastos o sufrido pérdidas, tiene derecho a reclamar su reparación</a:t>
            </a:r>
          </a:p>
          <a:p>
            <a:endParaRPr lang="es-ES" sz="2400" dirty="0"/>
          </a:p>
          <a:p>
            <a:endParaRPr lang="es-ES" sz="2400" dirty="0"/>
          </a:p>
          <a:p>
            <a:endParaRPr lang="es-ES" sz="2400" dirty="0"/>
          </a:p>
          <a:p>
            <a:r>
              <a:rPr lang="es-ES" sz="2400" i="1" dirty="0"/>
              <a:t>* Una cosa es la revocación (del contrato) de la donación y otra es la </a:t>
            </a:r>
            <a:r>
              <a:rPr lang="es-ES" sz="2400" i="1" u="sng" dirty="0"/>
              <a:t>retractación de la oferta</a:t>
            </a:r>
            <a:endParaRPr lang="es-AR" sz="2400" i="1" u="sng" dirty="0"/>
          </a:p>
          <a:p>
            <a:endParaRPr lang="es-ES" sz="2400" i="1" dirty="0"/>
          </a:p>
        </p:txBody>
      </p:sp>
    </p:spTree>
    <p:extLst>
      <p:ext uri="{BB962C8B-B14F-4D97-AF65-F5344CB8AC3E}">
        <p14:creationId xmlns:p14="http://schemas.microsoft.com/office/powerpoint/2010/main" val="3135146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5B3D7889-1F24-C122-0901-615472EC0141}"/>
              </a:ext>
            </a:extLst>
          </p:cNvPr>
          <p:cNvSpPr txBox="1"/>
          <p:nvPr/>
        </p:nvSpPr>
        <p:spPr>
          <a:xfrm>
            <a:off x="501748" y="271974"/>
            <a:ext cx="11690252" cy="6863417"/>
          </a:xfrm>
          <a:prstGeom prst="rect">
            <a:avLst/>
          </a:prstGeom>
          <a:noFill/>
        </p:spPr>
        <p:txBody>
          <a:bodyPr wrap="square">
            <a:spAutoFit/>
          </a:bodyPr>
          <a:lstStyle/>
          <a:p>
            <a:r>
              <a:rPr lang="es-ES" sz="2400" b="1" dirty="0"/>
              <a:t>ARTICULO 977.- Contrato plurilateral. </a:t>
            </a:r>
            <a:r>
              <a:rPr lang="es-ES" sz="2400" dirty="0"/>
              <a:t>Si el contrato ha de ser celebrado por varias partes, y la </a:t>
            </a:r>
            <a:r>
              <a:rPr lang="es-ES" sz="2400" dirty="0">
                <a:solidFill>
                  <a:schemeClr val="accent6"/>
                </a:solidFill>
              </a:rPr>
              <a:t>oferta</a:t>
            </a:r>
            <a:r>
              <a:rPr lang="es-ES" sz="2400" dirty="0"/>
              <a:t> emana de distintas personas, o es </a:t>
            </a:r>
            <a:r>
              <a:rPr lang="es-ES" sz="2400" u="sng" dirty="0"/>
              <a:t>dirigida a varios destinatarios</a:t>
            </a:r>
            <a:r>
              <a:rPr lang="es-ES" sz="2400" dirty="0"/>
              <a:t>, no hay contrato sin el consentimiento de todos los interesados, </a:t>
            </a:r>
            <a:r>
              <a:rPr lang="es-ES" sz="2400" u="sng" dirty="0"/>
              <a:t>excepto</a:t>
            </a:r>
            <a:r>
              <a:rPr lang="es-ES" sz="2400" dirty="0"/>
              <a:t> que la convención o </a:t>
            </a:r>
            <a:r>
              <a:rPr lang="es-ES" sz="2400" u="sng" dirty="0">
                <a:solidFill>
                  <a:srgbClr val="00B0F0"/>
                </a:solidFill>
              </a:rPr>
              <a:t>la ley autoricen a la mayoría de ellos para </a:t>
            </a:r>
            <a:r>
              <a:rPr lang="es-ES" sz="2400" i="1" u="sng" dirty="0">
                <a:solidFill>
                  <a:srgbClr val="00B0F0"/>
                </a:solidFill>
              </a:rPr>
              <a:t>celebrarlo</a:t>
            </a:r>
            <a:r>
              <a:rPr lang="es-ES" sz="2400" u="sng" dirty="0">
                <a:solidFill>
                  <a:srgbClr val="00B0F0"/>
                </a:solidFill>
              </a:rPr>
              <a:t> en nombre de todos </a:t>
            </a:r>
            <a:r>
              <a:rPr lang="es-ES" sz="2400" dirty="0"/>
              <a:t>o permitan su conclusión sólo entre quienes lo han consentido.</a:t>
            </a:r>
          </a:p>
          <a:p>
            <a:endParaRPr lang="es-ES" sz="2400" dirty="0"/>
          </a:p>
          <a:p>
            <a:pPr marL="342900" indent="-342900">
              <a:buFont typeface="Arial" panose="020B0604020202020204" pitchFamily="34" charset="0"/>
              <a:buChar char="•"/>
            </a:pPr>
            <a:r>
              <a:rPr lang="es-ES" sz="2000" dirty="0"/>
              <a:t>Este articulo, </a:t>
            </a:r>
            <a:r>
              <a:rPr lang="es-ES" sz="2000" i="1" dirty="0"/>
              <a:t>sin querer queriendo</a:t>
            </a:r>
            <a:r>
              <a:rPr lang="es-ES" sz="2000" dirty="0"/>
              <a:t>, ayuda a entender la diferencia entre </a:t>
            </a:r>
            <a:r>
              <a:rPr lang="es-ES" sz="2000" b="1" dirty="0"/>
              <a:t>obligaciones</a:t>
            </a:r>
            <a:r>
              <a:rPr lang="es-ES" sz="2000" dirty="0"/>
              <a:t> </a:t>
            </a:r>
            <a:r>
              <a:rPr lang="es-ES" sz="2000" dirty="0">
                <a:solidFill>
                  <a:schemeClr val="accent2">
                    <a:lumMod val="75000"/>
                  </a:schemeClr>
                </a:solidFill>
              </a:rPr>
              <a:t>mancomunadas/separadas</a:t>
            </a:r>
            <a:r>
              <a:rPr lang="es-ES" sz="2000" dirty="0"/>
              <a:t> y </a:t>
            </a:r>
            <a:r>
              <a:rPr lang="es-ES" sz="2000" dirty="0">
                <a:solidFill>
                  <a:srgbClr val="00B0F0"/>
                </a:solidFill>
              </a:rPr>
              <a:t>solidarias/conjuntas</a:t>
            </a:r>
            <a:r>
              <a:rPr lang="es-ES" sz="2000" dirty="0"/>
              <a:t>. Y nos da un adelanto (</a:t>
            </a:r>
            <a:r>
              <a:rPr lang="es-ES" sz="2000" i="1" dirty="0"/>
              <a:t>y manera de pensar</a:t>
            </a:r>
            <a:r>
              <a:rPr lang="es-ES" sz="2000" dirty="0"/>
              <a:t>) sobre el único</a:t>
            </a:r>
            <a:r>
              <a:rPr lang="es-ES" sz="2000" i="1" dirty="0"/>
              <a:t> articulo referido a las </a:t>
            </a:r>
            <a:r>
              <a:rPr lang="es-ES" sz="2000" i="1" dirty="0">
                <a:solidFill>
                  <a:srgbClr val="00B0F0"/>
                </a:solidFill>
              </a:rPr>
              <a:t>donaciones solidarias </a:t>
            </a:r>
            <a:r>
              <a:rPr lang="es-ES" sz="2000" dirty="0">
                <a:solidFill>
                  <a:srgbClr val="00B0F0"/>
                </a:solidFill>
              </a:rPr>
              <a:t>(1547</a:t>
            </a:r>
            <a:r>
              <a:rPr lang="es-ES" sz="2000" dirty="0"/>
              <a:t>): que para prever el abanico de </a:t>
            </a:r>
            <a:r>
              <a:rPr lang="es-ES" sz="2000" i="1" dirty="0"/>
              <a:t>efectos y consecuencias </a:t>
            </a:r>
            <a:r>
              <a:rPr lang="es-ES" sz="2000" dirty="0"/>
              <a:t>de la figura, deberemos compaginar el resto del ordenamiento jurídico.</a:t>
            </a:r>
          </a:p>
          <a:p>
            <a:pPr marL="342900" indent="-342900">
              <a:buFont typeface="Arial" panose="020B0604020202020204" pitchFamily="34" charset="0"/>
              <a:buChar char="•"/>
            </a:pPr>
            <a:endParaRPr lang="es-ES" sz="2400" dirty="0"/>
          </a:p>
          <a:p>
            <a:r>
              <a:rPr lang="es-ES" sz="2400" b="1" dirty="0"/>
              <a:t>ARTICULO 978.- Aceptación. </a:t>
            </a:r>
            <a:r>
              <a:rPr lang="es-ES" sz="2400" dirty="0"/>
              <a:t>Para que el </a:t>
            </a:r>
            <a:r>
              <a:rPr lang="es-ES" sz="2400" dirty="0">
                <a:solidFill>
                  <a:srgbClr val="FF0000"/>
                </a:solidFill>
              </a:rPr>
              <a:t>contrato se </a:t>
            </a:r>
            <a:r>
              <a:rPr lang="es-ES" sz="2400" u="sng" dirty="0">
                <a:solidFill>
                  <a:srgbClr val="FF0000"/>
                </a:solidFill>
              </a:rPr>
              <a:t>concluya</a:t>
            </a:r>
            <a:r>
              <a:rPr lang="es-ES" sz="2400" dirty="0"/>
              <a:t>, la aceptación debe expresar la plena conformidad con la oferta. Cualquier modificación a la oferta que su destinatario hace al manifestar su aceptación, no vale como tal, sino que importa la propuesta de un nuevo contrato, pero las modificaciones pueden ser admitidas por el oferente si lo comunica de inmediato al aceptante.</a:t>
            </a:r>
          </a:p>
          <a:p>
            <a:endParaRPr lang="es-ES" sz="2000" dirty="0"/>
          </a:p>
          <a:p>
            <a:r>
              <a:rPr lang="es-ES" sz="2000" dirty="0"/>
              <a:t>*Spoiler: el donatario que no acepto aun no es parte. No tiene un derecho real. Solo es titular de un derecho personal de aceptar.</a:t>
            </a:r>
          </a:p>
        </p:txBody>
      </p:sp>
    </p:spTree>
    <p:extLst>
      <p:ext uri="{BB962C8B-B14F-4D97-AF65-F5344CB8AC3E}">
        <p14:creationId xmlns:p14="http://schemas.microsoft.com/office/powerpoint/2010/main" val="210381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E337FDE1-F143-9809-6F27-4AAE88684B60}"/>
              </a:ext>
            </a:extLst>
          </p:cNvPr>
          <p:cNvSpPr txBox="1"/>
          <p:nvPr/>
        </p:nvSpPr>
        <p:spPr>
          <a:xfrm>
            <a:off x="411871" y="178971"/>
            <a:ext cx="11380763" cy="6370975"/>
          </a:xfrm>
          <a:prstGeom prst="rect">
            <a:avLst/>
          </a:prstGeom>
          <a:noFill/>
        </p:spPr>
        <p:txBody>
          <a:bodyPr wrap="square">
            <a:spAutoFit/>
          </a:bodyPr>
          <a:lstStyle/>
          <a:p>
            <a:pPr algn="ctr"/>
            <a:r>
              <a:rPr lang="es-MX" sz="2400" dirty="0"/>
              <a:t>Incorporación de terceros al contrato</a:t>
            </a:r>
            <a:br>
              <a:rPr lang="es-MX" sz="2400" dirty="0"/>
            </a:br>
            <a:r>
              <a:rPr lang="es-MX" sz="2000" i="1" dirty="0">
                <a:solidFill>
                  <a:srgbClr val="C00000"/>
                </a:solidFill>
              </a:rPr>
              <a:t>(saltear esta filmina o verla junto con la 14)</a:t>
            </a:r>
          </a:p>
          <a:p>
            <a:r>
              <a:rPr lang="es-MX" sz="2400" b="1" dirty="0"/>
              <a:t>ARTICULO 1025.- Contratación a nombre de tercero. </a:t>
            </a:r>
            <a:r>
              <a:rPr lang="es-MX" sz="2400" dirty="0"/>
              <a:t>Quien contrata a nombre de un tercero </a:t>
            </a:r>
            <a:r>
              <a:rPr lang="es-MX" sz="2400" u="sng" dirty="0"/>
              <a:t>sólo lo obliga si ejerce su representación</a:t>
            </a:r>
            <a:r>
              <a:rPr lang="es-MX" sz="2400" dirty="0"/>
              <a:t>. A falta de representación suficiente el contrato es ineficaz. La </a:t>
            </a:r>
            <a:r>
              <a:rPr lang="es-MX" sz="2400" u="sng" dirty="0"/>
              <a:t>ratificación</a:t>
            </a:r>
            <a:r>
              <a:rPr lang="es-MX" sz="2400" dirty="0"/>
              <a:t> expresa o tácita del tercero </a:t>
            </a:r>
            <a:r>
              <a:rPr lang="es-MX" sz="2400" u="sng" dirty="0"/>
              <a:t>suple la falta de representación</a:t>
            </a:r>
            <a:r>
              <a:rPr lang="es-MX" sz="2400" dirty="0"/>
              <a:t>; la ejecución implica ratificación tácita.</a:t>
            </a:r>
            <a:endParaRPr lang="es-ES" sz="2400" b="1" dirty="0"/>
          </a:p>
          <a:p>
            <a:pPr algn="just"/>
            <a:endParaRPr lang="es-ES" sz="2400" b="1" dirty="0"/>
          </a:p>
          <a:p>
            <a:pPr algn="just"/>
            <a:r>
              <a:rPr lang="es-ES" sz="2000" b="1" dirty="0"/>
              <a:t>ARTICULO 1027.- Estipulación a favor de tercero</a:t>
            </a:r>
            <a:r>
              <a:rPr lang="es-ES" sz="2000" dirty="0"/>
              <a:t>. Si el contrato contiene una estipulación a favor de un </a:t>
            </a:r>
            <a:r>
              <a:rPr lang="es-ES" sz="2000" dirty="0">
                <a:solidFill>
                  <a:schemeClr val="accent1"/>
                </a:solidFill>
              </a:rPr>
              <a:t>tercero beneficiario (</a:t>
            </a:r>
            <a:r>
              <a:rPr lang="es-ES" sz="2000" i="1" dirty="0">
                <a:solidFill>
                  <a:schemeClr val="accent1"/>
                </a:solidFill>
              </a:rPr>
              <a:t>donatarios que aun no han aceptado</a:t>
            </a:r>
            <a:r>
              <a:rPr lang="es-ES" sz="2000" dirty="0"/>
              <a:t>), determinado o determinable, el </a:t>
            </a:r>
            <a:r>
              <a:rPr lang="es-ES" sz="2000" dirty="0">
                <a:solidFill>
                  <a:schemeClr val="accent6">
                    <a:lumMod val="75000"/>
                  </a:schemeClr>
                </a:solidFill>
              </a:rPr>
              <a:t>promitente -quien promete el hecho de un tercero-  (</a:t>
            </a:r>
            <a:r>
              <a:rPr lang="es-MX" sz="2000" dirty="0">
                <a:solidFill>
                  <a:schemeClr val="accent6">
                    <a:lumMod val="75000"/>
                  </a:schemeClr>
                </a:solidFill>
              </a:rPr>
              <a:t>donatario que aceptó para si y por los demás</a:t>
            </a:r>
            <a:r>
              <a:rPr lang="es-ES" sz="2000" dirty="0">
                <a:solidFill>
                  <a:schemeClr val="accent6">
                    <a:lumMod val="75000"/>
                  </a:schemeClr>
                </a:solidFill>
              </a:rPr>
              <a:t>) </a:t>
            </a:r>
            <a:r>
              <a:rPr lang="es-ES" sz="2000" dirty="0"/>
              <a:t>le confiere los derechos o facultades resultantes de lo que ha convenido con el </a:t>
            </a:r>
            <a:r>
              <a:rPr lang="es-ES" sz="2000" dirty="0">
                <a:solidFill>
                  <a:schemeClr val="accent2"/>
                </a:solidFill>
              </a:rPr>
              <a:t>estipulante (donante).</a:t>
            </a:r>
            <a:r>
              <a:rPr lang="es-ES" sz="2000" dirty="0">
                <a:solidFill>
                  <a:schemeClr val="accent4">
                    <a:lumMod val="60000"/>
                    <a:lumOff val="40000"/>
                  </a:schemeClr>
                </a:solidFill>
              </a:rPr>
              <a:t> </a:t>
            </a:r>
            <a:r>
              <a:rPr lang="es-ES" sz="2000" dirty="0"/>
              <a:t>El </a:t>
            </a:r>
            <a:r>
              <a:rPr lang="es-ES" sz="2000" dirty="0">
                <a:solidFill>
                  <a:schemeClr val="accent2"/>
                </a:solidFill>
              </a:rPr>
              <a:t>estipulante</a:t>
            </a:r>
            <a:r>
              <a:rPr lang="es-ES" sz="2000" dirty="0"/>
              <a:t> puede revocar la estipulación mientras no reciba la aceptación del </a:t>
            </a:r>
            <a:r>
              <a:rPr lang="es-ES" sz="2000" dirty="0">
                <a:solidFill>
                  <a:schemeClr val="accent1"/>
                </a:solidFill>
              </a:rPr>
              <a:t>tercero beneficiario</a:t>
            </a:r>
            <a:r>
              <a:rPr lang="es-ES" sz="2000" dirty="0"/>
              <a:t>; pero no puede hacerlo sin la conformidad del </a:t>
            </a:r>
            <a:r>
              <a:rPr lang="es-ES" sz="2000" dirty="0">
                <a:solidFill>
                  <a:schemeClr val="accent6"/>
                </a:solidFill>
              </a:rPr>
              <a:t>promitente</a:t>
            </a:r>
            <a:r>
              <a:rPr lang="es-ES" sz="2000" dirty="0"/>
              <a:t> si éste tiene interés en que sea mantenida. El </a:t>
            </a:r>
            <a:r>
              <a:rPr lang="es-ES" sz="2000" dirty="0">
                <a:solidFill>
                  <a:schemeClr val="accent1"/>
                </a:solidFill>
              </a:rPr>
              <a:t>tercero aceptante </a:t>
            </a:r>
            <a:r>
              <a:rPr lang="es-ES" sz="2000" dirty="0"/>
              <a:t>obtiene directamente los derechos y las facultades resultantes de la estipulación a su favor. Las facultades del </a:t>
            </a:r>
            <a:r>
              <a:rPr lang="es-ES" sz="2000" dirty="0">
                <a:solidFill>
                  <a:schemeClr val="accent1"/>
                </a:solidFill>
              </a:rPr>
              <a:t>tercero beneficiario </a:t>
            </a:r>
            <a:r>
              <a:rPr lang="es-ES" sz="2000" dirty="0"/>
              <a:t>de aceptar la estipulación, y de prevalerse de ella luego de haberla aceptado, no se transmiten a sus herederos, excepto que haya cláusula expresa que lo autorice. La estipulación es de interpretación restrictiva.</a:t>
            </a:r>
          </a:p>
          <a:p>
            <a:pPr algn="just"/>
            <a:endParaRPr lang="es-ES" sz="2000" dirty="0"/>
          </a:p>
          <a:p>
            <a:pPr algn="just"/>
            <a:r>
              <a:rPr lang="es-ES" sz="2000" dirty="0"/>
              <a:t>* LA DONACIÓN SOLIDARIA NO ES ESTA FIGURA </a:t>
            </a:r>
            <a:r>
              <a:rPr lang="es-ES" sz="2000" i="1" dirty="0"/>
              <a:t>y las comparaciones son forzadas</a:t>
            </a:r>
            <a:r>
              <a:rPr lang="es-ES" sz="2000" dirty="0"/>
              <a:t>. </a:t>
            </a:r>
            <a:endParaRPr lang="es-AR" sz="2000" dirty="0"/>
          </a:p>
        </p:txBody>
      </p:sp>
    </p:spTree>
    <p:extLst>
      <p:ext uri="{BB962C8B-B14F-4D97-AF65-F5344CB8AC3E}">
        <p14:creationId xmlns:p14="http://schemas.microsoft.com/office/powerpoint/2010/main" val="4008265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75360" y="365125"/>
            <a:ext cx="10378440" cy="5730875"/>
          </a:xfrm>
        </p:spPr>
        <p:txBody>
          <a:bodyPr>
            <a:normAutofit/>
          </a:bodyPr>
          <a:lstStyle/>
          <a:p>
            <a:r>
              <a:rPr lang="es-MX" sz="3600" dirty="0"/>
              <a:t>ARTICULO 1077.- </a:t>
            </a:r>
            <a:r>
              <a:rPr lang="es-MX" sz="3600" b="1" dirty="0"/>
              <a:t>Extinción por declaración de una de las partes. </a:t>
            </a:r>
            <a:r>
              <a:rPr lang="es-MX" sz="3600" dirty="0"/>
              <a:t>El contrato puede ser extinguido total o parcialmente por la declaración de una de las partes, mediante rescisión unilateral, </a:t>
            </a:r>
            <a:r>
              <a:rPr lang="es-MX" sz="3600" u="sng" dirty="0"/>
              <a:t>revocación</a:t>
            </a:r>
            <a:r>
              <a:rPr lang="es-MX" sz="3600" dirty="0"/>
              <a:t> o resolución, en los casos en que el mismo contrato, o la ley, le atribuyen esa facultad.</a:t>
            </a:r>
          </a:p>
        </p:txBody>
      </p:sp>
    </p:spTree>
    <p:extLst>
      <p:ext uri="{BB962C8B-B14F-4D97-AF65-F5344CB8AC3E}">
        <p14:creationId xmlns:p14="http://schemas.microsoft.com/office/powerpoint/2010/main" val="190689135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269</TotalTime>
  <Words>4102</Words>
  <Application>Microsoft Office PowerPoint</Application>
  <PresentationFormat>Panorámica</PresentationFormat>
  <Paragraphs>174</Paragraphs>
  <Slides>29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29</vt:i4>
      </vt:variant>
    </vt:vector>
  </HeadingPairs>
  <TitlesOfParts>
    <vt:vector size="34" baseType="lpstr">
      <vt:lpstr>Arial</vt:lpstr>
      <vt:lpstr>Bahnschrift Condensed</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ARTICULO 1077.- Extinción por declaración de una de las partes. El contrato puede ser extinguido total o parcialmente por la declaración de una de las partes, mediante rescisión unilateral, revocación o resolución, en los casos en que el mismo contrato, o la ley, le atribuyen esa facultad.</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Ivana</dc:creator>
  <cp:lastModifiedBy>Ivana</cp:lastModifiedBy>
  <cp:revision>32</cp:revision>
  <dcterms:created xsi:type="dcterms:W3CDTF">2025-05-11T18:57:18Z</dcterms:created>
  <dcterms:modified xsi:type="dcterms:W3CDTF">2025-05-13T12:10:38Z</dcterms:modified>
</cp:coreProperties>
</file>