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338" r:id="rId3"/>
    <p:sldId id="340" r:id="rId4"/>
    <p:sldId id="259" r:id="rId5"/>
    <p:sldId id="339" r:id="rId6"/>
    <p:sldId id="256" r:id="rId7"/>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3" d="100"/>
          <a:sy n="73" d="100"/>
        </p:scale>
        <p:origin x="1070"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C9070C-E8B5-46A3-AA57-3817EE99FEA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0395E11-604A-4DEE-B52F-8CDB943ADA44}">
      <dgm:prSet/>
      <dgm:spPr/>
      <dgm:t>
        <a:bodyPr/>
        <a:lstStyle/>
        <a:p>
          <a:r>
            <a:rPr lang="es-AR"/>
            <a:t>Los contratos para los cuales la ley exige una forma para su validez, son nulos si la solemnidad no ha sido satisfecha.</a:t>
          </a:r>
          <a:endParaRPr lang="en-US"/>
        </a:p>
      </dgm:t>
    </dgm:pt>
    <dgm:pt modelId="{E8240EE5-6B42-47AE-AE59-722CFC2F74C2}" type="parTrans" cxnId="{BDF40EAF-812A-4034-A724-BFA302AD857E}">
      <dgm:prSet/>
      <dgm:spPr/>
      <dgm:t>
        <a:bodyPr/>
        <a:lstStyle/>
        <a:p>
          <a:endParaRPr lang="en-US"/>
        </a:p>
      </dgm:t>
    </dgm:pt>
    <dgm:pt modelId="{95D07C74-3D45-4171-A818-A2BB3DE46F51}" type="sibTrans" cxnId="{BDF40EAF-812A-4034-A724-BFA302AD857E}">
      <dgm:prSet/>
      <dgm:spPr/>
      <dgm:t>
        <a:bodyPr/>
        <a:lstStyle/>
        <a:p>
          <a:endParaRPr lang="en-US"/>
        </a:p>
      </dgm:t>
    </dgm:pt>
    <dgm:pt modelId="{E49C4B76-8856-4F00-BE5F-5F8EFC4A18C4}">
      <dgm:prSet/>
      <dgm:spPr/>
      <dgm:t>
        <a:bodyPr/>
        <a:lstStyle/>
        <a:p>
          <a:r>
            <a:rPr lang="es-AR"/>
            <a:t>Cuando la forma requerida para los contratos, lo es sólo para que éstos produzcan sus efectos propios, sin sanción de nulidad, no quedan concluidos como tales mientras no se ha otorgado el instrumento previsto, pero valen como contratos en los que las partes se obligaron a cumplir con la expresada formalidad.</a:t>
          </a:r>
          <a:endParaRPr lang="en-US"/>
        </a:p>
      </dgm:t>
    </dgm:pt>
    <dgm:pt modelId="{55FAF379-D015-4527-8845-1B30E6D6786C}" type="parTrans" cxnId="{846705DA-ADC4-4366-857A-1210EA3DAFCF}">
      <dgm:prSet/>
      <dgm:spPr/>
      <dgm:t>
        <a:bodyPr/>
        <a:lstStyle/>
        <a:p>
          <a:endParaRPr lang="en-US"/>
        </a:p>
      </dgm:t>
    </dgm:pt>
    <dgm:pt modelId="{EA904179-F03E-4119-BD74-3856413133F7}" type="sibTrans" cxnId="{846705DA-ADC4-4366-857A-1210EA3DAFCF}">
      <dgm:prSet/>
      <dgm:spPr/>
      <dgm:t>
        <a:bodyPr/>
        <a:lstStyle/>
        <a:p>
          <a:endParaRPr lang="en-US"/>
        </a:p>
      </dgm:t>
    </dgm:pt>
    <dgm:pt modelId="{8F6067C0-26AD-4287-9732-37ADEEA51156}">
      <dgm:prSet/>
      <dgm:spPr/>
      <dgm:t>
        <a:bodyPr/>
        <a:lstStyle/>
        <a:p>
          <a:r>
            <a:rPr lang="es-AR"/>
            <a:t>Cuando la ley o las partes no imponen una forma determinada, ésta debe constituir sólo un medio de prueba de la celebración del contrato. </a:t>
          </a:r>
          <a:endParaRPr lang="en-US"/>
        </a:p>
      </dgm:t>
    </dgm:pt>
    <dgm:pt modelId="{67F8F89C-508E-487E-B813-57D573575974}" type="parTrans" cxnId="{BE62964E-8507-43D8-9366-AD4811947440}">
      <dgm:prSet/>
      <dgm:spPr/>
      <dgm:t>
        <a:bodyPr/>
        <a:lstStyle/>
        <a:p>
          <a:endParaRPr lang="en-US"/>
        </a:p>
      </dgm:t>
    </dgm:pt>
    <dgm:pt modelId="{D14F372E-1BEE-4C6B-8FF7-0E4172CCE887}" type="sibTrans" cxnId="{BE62964E-8507-43D8-9366-AD4811947440}">
      <dgm:prSet/>
      <dgm:spPr/>
      <dgm:t>
        <a:bodyPr/>
        <a:lstStyle/>
        <a:p>
          <a:endParaRPr lang="en-US"/>
        </a:p>
      </dgm:t>
    </dgm:pt>
    <dgm:pt modelId="{0A435825-328E-4CF1-AF69-3932B17086D0}" type="pres">
      <dgm:prSet presAssocID="{39C9070C-E8B5-46A3-AA57-3817EE99FEAF}" presName="linear" presStyleCnt="0">
        <dgm:presLayoutVars>
          <dgm:animLvl val="lvl"/>
          <dgm:resizeHandles val="exact"/>
        </dgm:presLayoutVars>
      </dgm:prSet>
      <dgm:spPr/>
    </dgm:pt>
    <dgm:pt modelId="{7728CEC7-CEAA-404A-8463-AE7D9ACE016B}" type="pres">
      <dgm:prSet presAssocID="{20395E11-604A-4DEE-B52F-8CDB943ADA44}" presName="parentText" presStyleLbl="node1" presStyleIdx="0" presStyleCnt="3">
        <dgm:presLayoutVars>
          <dgm:chMax val="0"/>
          <dgm:bulletEnabled val="1"/>
        </dgm:presLayoutVars>
      </dgm:prSet>
      <dgm:spPr/>
    </dgm:pt>
    <dgm:pt modelId="{B6E90656-7D02-4914-8B8E-18F443040D9C}" type="pres">
      <dgm:prSet presAssocID="{95D07C74-3D45-4171-A818-A2BB3DE46F51}" presName="spacer" presStyleCnt="0"/>
      <dgm:spPr/>
    </dgm:pt>
    <dgm:pt modelId="{D6348019-FB42-4CB8-8E28-4A6666F26B1F}" type="pres">
      <dgm:prSet presAssocID="{E49C4B76-8856-4F00-BE5F-5F8EFC4A18C4}" presName="parentText" presStyleLbl="node1" presStyleIdx="1" presStyleCnt="3">
        <dgm:presLayoutVars>
          <dgm:chMax val="0"/>
          <dgm:bulletEnabled val="1"/>
        </dgm:presLayoutVars>
      </dgm:prSet>
      <dgm:spPr/>
    </dgm:pt>
    <dgm:pt modelId="{690051B6-BA49-4D1D-8D52-ED01E23670C0}" type="pres">
      <dgm:prSet presAssocID="{EA904179-F03E-4119-BD74-3856413133F7}" presName="spacer" presStyleCnt="0"/>
      <dgm:spPr/>
    </dgm:pt>
    <dgm:pt modelId="{CF79735F-9A78-44D6-BC95-77BD5E739ADD}" type="pres">
      <dgm:prSet presAssocID="{8F6067C0-26AD-4287-9732-37ADEEA51156}" presName="parentText" presStyleLbl="node1" presStyleIdx="2" presStyleCnt="3">
        <dgm:presLayoutVars>
          <dgm:chMax val="0"/>
          <dgm:bulletEnabled val="1"/>
        </dgm:presLayoutVars>
      </dgm:prSet>
      <dgm:spPr/>
    </dgm:pt>
  </dgm:ptLst>
  <dgm:cxnLst>
    <dgm:cxn modelId="{BE62964E-8507-43D8-9366-AD4811947440}" srcId="{39C9070C-E8B5-46A3-AA57-3817EE99FEAF}" destId="{8F6067C0-26AD-4287-9732-37ADEEA51156}" srcOrd="2" destOrd="0" parTransId="{67F8F89C-508E-487E-B813-57D573575974}" sibTransId="{D14F372E-1BEE-4C6B-8FF7-0E4172CCE887}"/>
    <dgm:cxn modelId="{AF4A1779-8798-426C-BA4A-95F9A12D6DC4}" type="presOf" srcId="{39C9070C-E8B5-46A3-AA57-3817EE99FEAF}" destId="{0A435825-328E-4CF1-AF69-3932B17086D0}" srcOrd="0" destOrd="0" presId="urn:microsoft.com/office/officeart/2005/8/layout/vList2"/>
    <dgm:cxn modelId="{7F731AA3-5B61-4678-9ED8-D60A2C6A725A}" type="presOf" srcId="{8F6067C0-26AD-4287-9732-37ADEEA51156}" destId="{CF79735F-9A78-44D6-BC95-77BD5E739ADD}" srcOrd="0" destOrd="0" presId="urn:microsoft.com/office/officeart/2005/8/layout/vList2"/>
    <dgm:cxn modelId="{BDF40EAF-812A-4034-A724-BFA302AD857E}" srcId="{39C9070C-E8B5-46A3-AA57-3817EE99FEAF}" destId="{20395E11-604A-4DEE-B52F-8CDB943ADA44}" srcOrd="0" destOrd="0" parTransId="{E8240EE5-6B42-47AE-AE59-722CFC2F74C2}" sibTransId="{95D07C74-3D45-4171-A818-A2BB3DE46F51}"/>
    <dgm:cxn modelId="{846705DA-ADC4-4366-857A-1210EA3DAFCF}" srcId="{39C9070C-E8B5-46A3-AA57-3817EE99FEAF}" destId="{E49C4B76-8856-4F00-BE5F-5F8EFC4A18C4}" srcOrd="1" destOrd="0" parTransId="{55FAF379-D015-4527-8845-1B30E6D6786C}" sibTransId="{EA904179-F03E-4119-BD74-3856413133F7}"/>
    <dgm:cxn modelId="{45CBBFF2-2E83-4309-B29F-757FFE162CF0}" type="presOf" srcId="{E49C4B76-8856-4F00-BE5F-5F8EFC4A18C4}" destId="{D6348019-FB42-4CB8-8E28-4A6666F26B1F}" srcOrd="0" destOrd="0" presId="urn:microsoft.com/office/officeart/2005/8/layout/vList2"/>
    <dgm:cxn modelId="{647DAFFF-B771-4DF5-941A-8770DB4632A4}" type="presOf" srcId="{20395E11-604A-4DEE-B52F-8CDB943ADA44}" destId="{7728CEC7-CEAA-404A-8463-AE7D9ACE016B}" srcOrd="0" destOrd="0" presId="urn:microsoft.com/office/officeart/2005/8/layout/vList2"/>
    <dgm:cxn modelId="{31B1229D-BC82-43D4-859E-9A51BCF12510}" type="presParOf" srcId="{0A435825-328E-4CF1-AF69-3932B17086D0}" destId="{7728CEC7-CEAA-404A-8463-AE7D9ACE016B}" srcOrd="0" destOrd="0" presId="urn:microsoft.com/office/officeart/2005/8/layout/vList2"/>
    <dgm:cxn modelId="{A9A4354D-B001-4C44-AB07-B06B3B63C5FA}" type="presParOf" srcId="{0A435825-328E-4CF1-AF69-3932B17086D0}" destId="{B6E90656-7D02-4914-8B8E-18F443040D9C}" srcOrd="1" destOrd="0" presId="urn:microsoft.com/office/officeart/2005/8/layout/vList2"/>
    <dgm:cxn modelId="{3F53825D-E02E-4B11-B7DB-5B2D4D3D84DA}" type="presParOf" srcId="{0A435825-328E-4CF1-AF69-3932B17086D0}" destId="{D6348019-FB42-4CB8-8E28-4A6666F26B1F}" srcOrd="2" destOrd="0" presId="urn:microsoft.com/office/officeart/2005/8/layout/vList2"/>
    <dgm:cxn modelId="{6C0B1869-2907-4197-AC2D-BE358734C21C}" type="presParOf" srcId="{0A435825-328E-4CF1-AF69-3932B17086D0}" destId="{690051B6-BA49-4D1D-8D52-ED01E23670C0}" srcOrd="3" destOrd="0" presId="urn:microsoft.com/office/officeart/2005/8/layout/vList2"/>
    <dgm:cxn modelId="{255D9FA4-CE50-4315-B348-D24AAC441613}" type="presParOf" srcId="{0A435825-328E-4CF1-AF69-3932B17086D0}" destId="{CF79735F-9A78-44D6-BC95-77BD5E739ADD}"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8CEC7-CEAA-404A-8463-AE7D9ACE016B}">
      <dsp:nvSpPr>
        <dsp:cNvPr id="0" name=""/>
        <dsp:cNvSpPr/>
      </dsp:nvSpPr>
      <dsp:spPr>
        <a:xfrm>
          <a:off x="0" y="185585"/>
          <a:ext cx="6830568" cy="165335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a:t>Los contratos para los cuales la ley exige una forma para su validez, son nulos si la solemnidad no ha sido satisfecha.</a:t>
          </a:r>
          <a:endParaRPr lang="en-US" sz="1900" kern="1200"/>
        </a:p>
      </dsp:txBody>
      <dsp:txXfrm>
        <a:off x="80710" y="266295"/>
        <a:ext cx="6669148" cy="1491936"/>
      </dsp:txXfrm>
    </dsp:sp>
    <dsp:sp modelId="{D6348019-FB42-4CB8-8E28-4A6666F26B1F}">
      <dsp:nvSpPr>
        <dsp:cNvPr id="0" name=""/>
        <dsp:cNvSpPr/>
      </dsp:nvSpPr>
      <dsp:spPr>
        <a:xfrm>
          <a:off x="0" y="1893661"/>
          <a:ext cx="6830568" cy="165335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a:t>Cuando la forma requerida para los contratos, lo es sólo para que éstos produzcan sus efectos propios, sin sanción de nulidad, no quedan concluidos como tales mientras no se ha otorgado el instrumento previsto, pero valen como contratos en los que las partes se obligaron a cumplir con la expresada formalidad.</a:t>
          </a:r>
          <a:endParaRPr lang="en-US" sz="1900" kern="1200"/>
        </a:p>
      </dsp:txBody>
      <dsp:txXfrm>
        <a:off x="80710" y="1974371"/>
        <a:ext cx="6669148" cy="1491936"/>
      </dsp:txXfrm>
    </dsp:sp>
    <dsp:sp modelId="{CF79735F-9A78-44D6-BC95-77BD5E739ADD}">
      <dsp:nvSpPr>
        <dsp:cNvPr id="0" name=""/>
        <dsp:cNvSpPr/>
      </dsp:nvSpPr>
      <dsp:spPr>
        <a:xfrm>
          <a:off x="0" y="3601738"/>
          <a:ext cx="6830568" cy="165335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a:t>Cuando la ley o las partes no imponen una forma determinada, ésta debe constituir sólo un medio de prueba de la celebración del contrato. </a:t>
          </a:r>
          <a:endParaRPr lang="en-US" sz="1900" kern="1200"/>
        </a:p>
      </dsp:txBody>
      <dsp:txXfrm>
        <a:off x="80710" y="3682448"/>
        <a:ext cx="6669148" cy="14919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5-06T01:36:42.771"/>
    </inkml:context>
    <inkml:brush xml:id="br0">
      <inkml:brushProperty name="width" value="0.05" units="cm"/>
      <inkml:brushProperty name="height" value="0.05" units="cm"/>
    </inkml:brush>
  </inkml:definitions>
  <inkml:trace contextRef="#ctx0" brushRef="#br0">1 0 16879,'0'0'0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5-06T01:38:47.327"/>
    </inkml:context>
    <inkml:brush xml:id="br0">
      <inkml:brushProperty name="width" value="0.05" units="cm"/>
      <inkml:brushProperty name="height" value="0.05" units="cm"/>
    </inkml:brush>
  </inkml:definitions>
  <inkml:trace contextRef="#ctx0" brushRef="#br0">0 0 29423,'0'0'0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5-06T02:45:13.386"/>
    </inkml:context>
    <inkml:brush xml:id="br0">
      <inkml:brushProperty name="width" value="0.05" units="cm"/>
      <inkml:brushProperty name="height" value="0.05" units="cm"/>
    </inkml:brush>
  </inkml:definitions>
  <inkml:trace contextRef="#ctx0" brushRef="#br0">0 0 23479,'0'0'0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2E8F0B-A646-4949-8987-36A1FAB2719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225D28EA-2DF2-4120-A7C2-C4BB6B8AFB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4347C2E1-5F1B-4901-97DD-3CEEEA33F8C3}"/>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E7F35FA9-DD03-48F7-AC8F-EE155B43A80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D94C6EE-FC31-4B49-9CB8-0DCD4A794E9F}"/>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47179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F0CC65-F643-44E5-B6E8-32F5CD239A6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8B788E70-6A71-46E0-ADB7-0E2DB54C890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BA9DBB4-B575-4AA1-9DC2-6C2E6E0D8A85}"/>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FEA93F5F-DB80-49F5-AD4D-FE17482FE8C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E89732B8-AE7F-434D-9B47-AA2CCA712B8D}"/>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277030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1BCE3C8-F1AD-42C8-B531-9C643256D2D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5987C32-A64E-4459-A3C3-B06C73FC945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58A8DD0D-7A53-4B49-A3A3-1DCE781A28B6}"/>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A68FBE60-7A85-4D5E-A39D-03A196F3F91A}"/>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9910F84-7594-48C7-80E1-94B2256122BF}"/>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395685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6D27E-7661-4DA6-A7EF-9943D606D35D}"/>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B8EC8EE-1D7B-427D-9B1E-9B2A312D0C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D9D8059-210A-4B32-8457-B0B4C042DFD3}"/>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E439FB62-C457-469E-B9C1-3A20EBF11B9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56E488D-F8B0-4ED2-BC86-EE2BAA01615F}"/>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256388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FBF74-A318-441C-80A6-F65BEEC3E89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AC89D007-349A-4484-AF19-0BE7E634C6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A9FA204-BD8E-4E9A-BAFD-75B228D1FCE1}"/>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FB82E2B1-3A82-423A-A873-B3EA3CEDC19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ACC8371-4D58-472B-B140-FD7AD1868979}"/>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313070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A02BA-C6B4-4AFC-AE05-A414DA8DA87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EBE40024-5D8B-4248-8C6E-5595884D109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05F7E07-56C1-4AE5-B023-31C637EF8B0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0C5D73B8-A4A3-4836-AB3D-9DF938E9DC46}"/>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6" name="Marcador de pie de página 5">
            <a:extLst>
              <a:ext uri="{FF2B5EF4-FFF2-40B4-BE49-F238E27FC236}">
                <a16:creationId xmlns:a16="http://schemas.microsoft.com/office/drawing/2014/main" id="{4240B168-8862-434B-BA90-764D8BD6476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95E54696-F878-4712-BC5A-71C0DE2B1143}"/>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272324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9DB217-B1D9-47A0-BEE4-0FE0D378AEB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98B98C6-F094-436F-A3F0-65F15EBD44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50BD007-8143-4D7E-A683-CEC4B41B28F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417D5A06-46B3-4218-9302-B92646794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DFD3ABC-74AA-4CBE-86B0-6CC76B0B18E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CA511BF9-9AE4-4730-88ED-385D4B85CF56}"/>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8" name="Marcador de pie de página 7">
            <a:extLst>
              <a:ext uri="{FF2B5EF4-FFF2-40B4-BE49-F238E27FC236}">
                <a16:creationId xmlns:a16="http://schemas.microsoft.com/office/drawing/2014/main" id="{3E716547-86D3-45D4-B920-443FA9168F38}"/>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EADB7956-23E5-4B3D-A470-2CB7EA7C3012}"/>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974861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AB29D-DFDE-4093-8220-73125478E11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CB135E56-6D64-4E99-ADDD-EEBB08468BB3}"/>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4" name="Marcador de pie de página 3">
            <a:extLst>
              <a:ext uri="{FF2B5EF4-FFF2-40B4-BE49-F238E27FC236}">
                <a16:creationId xmlns:a16="http://schemas.microsoft.com/office/drawing/2014/main" id="{3EC58315-3A9D-4949-84AF-ACB7A94AEBC3}"/>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90D79310-86AB-4822-9BAD-73E642194687}"/>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8884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687ED7F-F288-4FFF-AA3E-A541E5CFA5F4}"/>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3" name="Marcador de pie de página 2">
            <a:extLst>
              <a:ext uri="{FF2B5EF4-FFF2-40B4-BE49-F238E27FC236}">
                <a16:creationId xmlns:a16="http://schemas.microsoft.com/office/drawing/2014/main" id="{D042A6EB-D756-4834-B15C-7FF1452682D6}"/>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AAB0055B-4DAA-4F67-815B-1C39894C1E0D}"/>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223520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ADAAC5-26CA-4A10-B4E0-BFFDBD7BC2C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8969EE9-2D93-4E88-8156-91A0701A7A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AFB25D19-DA55-4928-808E-8D72DFAA4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A7E6A48-ED01-4F7A-B5FD-3919E3804D51}"/>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6" name="Marcador de pie de página 5">
            <a:extLst>
              <a:ext uri="{FF2B5EF4-FFF2-40B4-BE49-F238E27FC236}">
                <a16:creationId xmlns:a16="http://schemas.microsoft.com/office/drawing/2014/main" id="{6F7A2282-1E93-4E60-83E7-AE109A7526D6}"/>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1A6D6D40-E4DD-416D-81FF-CA7E2F4F9A2F}"/>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612952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D89B22-C53C-4223-B46B-E13DFBD573F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1850093F-B565-4812-B1B9-B7EC0FE667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9A23AC2E-3123-49B3-B55E-25EA06DD8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37C4BA2-451F-42C4-A6B1-B305B9A0C552}"/>
              </a:ext>
            </a:extLst>
          </p:cNvPr>
          <p:cNvSpPr>
            <a:spLocks noGrp="1"/>
          </p:cNvSpPr>
          <p:nvPr>
            <p:ph type="dt" sz="half" idx="10"/>
          </p:nvPr>
        </p:nvSpPr>
        <p:spPr/>
        <p:txBody>
          <a:bodyPr/>
          <a:lstStyle/>
          <a:p>
            <a:fld id="{40EE0619-51D3-4AF9-B7BF-B356B7C02ABD}" type="datetimeFigureOut">
              <a:rPr lang="es-AR" smtClean="0"/>
              <a:t>5/5/2025</a:t>
            </a:fld>
            <a:endParaRPr lang="es-AR"/>
          </a:p>
        </p:txBody>
      </p:sp>
      <p:sp>
        <p:nvSpPr>
          <p:cNvPr id="6" name="Marcador de pie de página 5">
            <a:extLst>
              <a:ext uri="{FF2B5EF4-FFF2-40B4-BE49-F238E27FC236}">
                <a16:creationId xmlns:a16="http://schemas.microsoft.com/office/drawing/2014/main" id="{631C2DC9-E8C0-4F39-9C82-EB1BA0212398}"/>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9D3BCF8A-06CA-4D76-8951-F228B2826734}"/>
              </a:ext>
            </a:extLst>
          </p:cNvPr>
          <p:cNvSpPr>
            <a:spLocks noGrp="1"/>
          </p:cNvSpPr>
          <p:nvPr>
            <p:ph type="sldNum" sz="quarter" idx="12"/>
          </p:nvPr>
        </p:nvSpPr>
        <p:spPr/>
        <p:txBody>
          <a:bodyPr/>
          <a:lstStyle/>
          <a:p>
            <a:fld id="{ACD3073D-6561-4EC0-AAB7-4728E43BFAE4}" type="slidenum">
              <a:rPr lang="es-AR" smtClean="0"/>
              <a:t>‹Nº›</a:t>
            </a:fld>
            <a:endParaRPr lang="es-AR"/>
          </a:p>
        </p:txBody>
      </p:sp>
    </p:spTree>
    <p:extLst>
      <p:ext uri="{BB962C8B-B14F-4D97-AF65-F5344CB8AC3E}">
        <p14:creationId xmlns:p14="http://schemas.microsoft.com/office/powerpoint/2010/main" val="77018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CFB46C-B41C-4840-A095-023DD26348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D0D702BC-A2B1-4BE1-9DD7-09D960C8D8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C4EC4FF-016C-4D09-8470-2BE208AC45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E0619-51D3-4AF9-B7BF-B356B7C02ABD}" type="datetimeFigureOut">
              <a:rPr lang="es-AR" smtClean="0"/>
              <a:t>5/5/2025</a:t>
            </a:fld>
            <a:endParaRPr lang="es-AR"/>
          </a:p>
        </p:txBody>
      </p:sp>
      <p:sp>
        <p:nvSpPr>
          <p:cNvPr id="5" name="Marcador de pie de página 4">
            <a:extLst>
              <a:ext uri="{FF2B5EF4-FFF2-40B4-BE49-F238E27FC236}">
                <a16:creationId xmlns:a16="http://schemas.microsoft.com/office/drawing/2014/main" id="{3416D41E-2E90-416B-8DD4-0947EF6DD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4D56528D-6D25-4D1D-B50E-D718C27E66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3073D-6561-4EC0-AAB7-4728E43BFAE4}" type="slidenum">
              <a:rPr lang="es-AR" smtClean="0"/>
              <a:t>‹Nº›</a:t>
            </a:fld>
            <a:endParaRPr lang="es-AR"/>
          </a:p>
        </p:txBody>
      </p:sp>
    </p:spTree>
    <p:extLst>
      <p:ext uri="{BB962C8B-B14F-4D97-AF65-F5344CB8AC3E}">
        <p14:creationId xmlns:p14="http://schemas.microsoft.com/office/powerpoint/2010/main" val="1661968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customXml" Target="../ink/ink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48" name="Rectangle 924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50" name="Rectangle 924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F2A7178-2285-222E-8659-227FEEB863B1}"/>
              </a:ext>
            </a:extLst>
          </p:cNvPr>
          <p:cNvSpPr>
            <a:spLocks noGrp="1"/>
          </p:cNvSpPr>
          <p:nvPr>
            <p:ph type="title"/>
          </p:nvPr>
        </p:nvSpPr>
        <p:spPr>
          <a:xfrm>
            <a:off x="1188069" y="381935"/>
            <a:ext cx="4008583" cy="5974414"/>
          </a:xfrm>
        </p:spPr>
        <p:txBody>
          <a:bodyPr vert="horz" lIns="91440" tIns="45720" rIns="91440" bIns="45720" rtlCol="0" anchor="ctr">
            <a:normAutofit/>
          </a:bodyPr>
          <a:lstStyle/>
          <a:p>
            <a:pPr>
              <a:defRPr/>
            </a:pPr>
            <a:r>
              <a:rPr lang="en-US" sz="8000" kern="1200">
                <a:solidFill>
                  <a:srgbClr val="FFFFFF"/>
                </a:solidFill>
                <a:latin typeface="+mj-lt"/>
                <a:ea typeface="+mj-ea"/>
                <a:cs typeface="+mj-cs"/>
              </a:rPr>
              <a:t>Acto Jurídico</a:t>
            </a:r>
          </a:p>
        </p:txBody>
      </p:sp>
      <p:grpSp>
        <p:nvGrpSpPr>
          <p:cNvPr id="9252" name="Group 925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925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925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925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9219" name="Rectangle 2">
            <a:extLst>
              <a:ext uri="{FF2B5EF4-FFF2-40B4-BE49-F238E27FC236}">
                <a16:creationId xmlns:a16="http://schemas.microsoft.com/office/drawing/2014/main" id="{D55C2E4B-BF7B-258A-855E-DEDB8987A170}"/>
              </a:ext>
            </a:extLst>
          </p:cNvPr>
          <p:cNvSpPr>
            <a:spLocks noChangeArrowheads="1"/>
          </p:cNvSpPr>
          <p:nvPr/>
        </p:nvSpPr>
        <p:spPr bwMode="auto">
          <a:xfrm>
            <a:off x="6297233" y="518400"/>
            <a:ext cx="4771607" cy="583794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marL="2286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Libro PRIMERO, Título IV, Capítulo 1, Acto voluntario lícito, destinado a la adquisición, modificación o extinción de relaciones o situaciones jurídicas, el cual debe ser ejecutado con discernimiento,  intención y libertad. </a:t>
            </a:r>
          </a:p>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Artículo 262, pueden exteriorizarse</a:t>
            </a:r>
          </a:p>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 oralmente</a:t>
            </a:r>
          </a:p>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 por escrito</a:t>
            </a:r>
          </a:p>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 por signos inequívocos</a:t>
            </a:r>
          </a:p>
          <a:p>
            <a:pPr indent="-228600">
              <a:lnSpc>
                <a:spcPct val="90000"/>
              </a:lnSpc>
              <a:spcAft>
                <a:spcPts val="1000"/>
              </a:spcAft>
              <a:buClr>
                <a:schemeClr val="accent1"/>
              </a:buClr>
              <a:buFont typeface="Arial" panose="020B0604020202020204" pitchFamily="34" charset="0"/>
              <a:buChar char="•"/>
            </a:pPr>
            <a:r>
              <a:rPr lang="en-US" altLang="es-AR" sz="2000">
                <a:solidFill>
                  <a:schemeClr val="tx1">
                    <a:alpha val="80000"/>
                  </a:schemeClr>
                </a:solidFill>
                <a:latin typeface="+mn-lt"/>
              </a:rPr>
              <a:t>- por la ejecución de un hecho material</a:t>
            </a:r>
          </a:p>
        </p:txBody>
      </p:sp>
      <p:cxnSp>
        <p:nvCxnSpPr>
          <p:cNvPr id="9257" name="Straight Connector 925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91" name="Rectangle 10279">
            <a:extLst>
              <a:ext uri="{FF2B5EF4-FFF2-40B4-BE49-F238E27FC236}">
                <a16:creationId xmlns:a16="http://schemas.microsoft.com/office/drawing/2014/main" id="{44AD29B6-BF3B-4407-9E75-52DF8E3B2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292" name="Rectangle 10281">
            <a:extLst>
              <a:ext uri="{FF2B5EF4-FFF2-40B4-BE49-F238E27FC236}">
                <a16:creationId xmlns:a16="http://schemas.microsoft.com/office/drawing/2014/main" id="{55F8BA08-3E38-4B70-B93A-74F08E0922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9E5521-3546-0EFB-803D-5EAA0B09AB23}"/>
              </a:ext>
            </a:extLst>
          </p:cNvPr>
          <p:cNvSpPr>
            <a:spLocks noGrp="1"/>
          </p:cNvSpPr>
          <p:nvPr>
            <p:ph type="title"/>
          </p:nvPr>
        </p:nvSpPr>
        <p:spPr>
          <a:xfrm>
            <a:off x="1045029" y="507160"/>
            <a:ext cx="2993571" cy="5438730"/>
          </a:xfrm>
        </p:spPr>
        <p:txBody>
          <a:bodyPr>
            <a:normAutofit/>
          </a:bodyPr>
          <a:lstStyle/>
          <a:p>
            <a:pPr>
              <a:defRPr/>
            </a:pPr>
            <a:r>
              <a:rPr lang="es-AR" sz="3200"/>
              <a:t>Art. 969</a:t>
            </a:r>
          </a:p>
        </p:txBody>
      </p:sp>
      <p:sp>
        <p:nvSpPr>
          <p:cNvPr id="10293" name="Rectangle 10283">
            <a:extLst>
              <a:ext uri="{FF2B5EF4-FFF2-40B4-BE49-F238E27FC236}">
                <a16:creationId xmlns:a16="http://schemas.microsoft.com/office/drawing/2014/main" id="{357F1B33-79AB-4A71-8CEC-4546D709B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2874481"/>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mc:AlternateContent xmlns:mc="http://schemas.openxmlformats.org/markup-compatibility/2006">
        <mc:Choice xmlns:p14="http://schemas.microsoft.com/office/powerpoint/2010/main" Requires="p14">
          <p:contentPart p14:bwMode="auto" r:id="rId2">
            <p14:nvContentPartPr>
              <p14:cNvPr id="3" name="Entrada de lápiz 2">
                <a:extLst>
                  <a:ext uri="{FF2B5EF4-FFF2-40B4-BE49-F238E27FC236}">
                    <a16:creationId xmlns:a16="http://schemas.microsoft.com/office/drawing/2014/main" id="{2C9734B0-B596-E613-E9B7-F8053280B0CB}"/>
                  </a:ext>
                </a:extLst>
              </p14:cNvPr>
              <p14:cNvContentPartPr/>
              <p14:nvPr/>
            </p14:nvContentPartPr>
            <p14:xfrm>
              <a:off x="4777837" y="3777574"/>
              <a:ext cx="360" cy="360"/>
            </p14:xfrm>
          </p:contentPart>
        </mc:Choice>
        <mc:Fallback>
          <p:pic>
            <p:nvPicPr>
              <p:cNvPr id="3" name="Entrada de lápiz 2">
                <a:extLst>
                  <a:ext uri="{FF2B5EF4-FFF2-40B4-BE49-F238E27FC236}">
                    <a16:creationId xmlns:a16="http://schemas.microsoft.com/office/drawing/2014/main" id="{2C9734B0-B596-E613-E9B7-F8053280B0CB}"/>
                  </a:ext>
                </a:extLst>
              </p:cNvPr>
              <p:cNvPicPr/>
              <p:nvPr/>
            </p:nvPicPr>
            <p:blipFill>
              <a:blip r:embed="rId3"/>
              <a:stretch>
                <a:fillRect/>
              </a:stretch>
            </p:blipFill>
            <p:spPr>
              <a:xfrm>
                <a:off x="4768837" y="3768574"/>
                <a:ext cx="18000" cy="18000"/>
              </a:xfrm>
              <a:prstGeom prst="rect">
                <a:avLst/>
              </a:prstGeom>
            </p:spPr>
          </p:pic>
        </mc:Fallback>
      </mc:AlternateContent>
      <p:graphicFrame>
        <p:nvGraphicFramePr>
          <p:cNvPr id="10265" name="Content Placeholder 2">
            <a:extLst>
              <a:ext uri="{FF2B5EF4-FFF2-40B4-BE49-F238E27FC236}">
                <a16:creationId xmlns:a16="http://schemas.microsoft.com/office/drawing/2014/main" id="{EFDAA77E-6484-62C3-D2E1-62939E1058AB}"/>
              </a:ext>
            </a:extLst>
          </p:cNvPr>
          <p:cNvGraphicFramePr>
            <a:graphicFrameLocks noGrp="1"/>
          </p:cNvGraphicFramePr>
          <p:nvPr>
            <p:ph idx="1"/>
            <p:extLst>
              <p:ext uri="{D42A27DB-BD31-4B8C-83A1-F6EECF244321}">
                <p14:modId xmlns:p14="http://schemas.microsoft.com/office/powerpoint/2010/main" val="2574832626"/>
              </p:ext>
            </p:extLst>
          </p:nvPr>
        </p:nvGraphicFramePr>
        <p:xfrm>
          <a:off x="4526280" y="512064"/>
          <a:ext cx="6830568" cy="54406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mc:AlternateContent xmlns:mc="http://schemas.openxmlformats.org/markup-compatibility/2006">
        <mc:Choice xmlns:p14="http://schemas.microsoft.com/office/powerpoint/2010/main" Requires="p14">
          <p:contentPart p14:bwMode="auto" r:id="rId9">
            <p14:nvContentPartPr>
              <p14:cNvPr id="4" name="Entrada de lápiz 3">
                <a:extLst>
                  <a:ext uri="{FF2B5EF4-FFF2-40B4-BE49-F238E27FC236}">
                    <a16:creationId xmlns:a16="http://schemas.microsoft.com/office/drawing/2014/main" id="{95801345-396C-F00D-3DD8-F8E4B82FF694}"/>
                  </a:ext>
                </a:extLst>
              </p14:cNvPr>
              <p14:cNvContentPartPr/>
              <p14:nvPr/>
            </p14:nvContentPartPr>
            <p14:xfrm>
              <a:off x="-2510843" y="715414"/>
              <a:ext cx="360" cy="360"/>
            </p14:xfrm>
          </p:contentPart>
        </mc:Choice>
        <mc:Fallback>
          <p:pic>
            <p:nvPicPr>
              <p:cNvPr id="4" name="Entrada de lápiz 3">
                <a:extLst>
                  <a:ext uri="{FF2B5EF4-FFF2-40B4-BE49-F238E27FC236}">
                    <a16:creationId xmlns:a16="http://schemas.microsoft.com/office/drawing/2014/main" id="{95801345-396C-F00D-3DD8-F8E4B82FF694}"/>
                  </a:ext>
                </a:extLst>
              </p:cNvPr>
              <p:cNvPicPr/>
              <p:nvPr/>
            </p:nvPicPr>
            <p:blipFill>
              <a:blip r:embed="rId3"/>
              <a:stretch>
                <a:fillRect/>
              </a:stretch>
            </p:blipFill>
            <p:spPr>
              <a:xfrm>
                <a:off x="-2519843" y="706414"/>
                <a:ext cx="18000" cy="1800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B5EDA4-7A68-9C6E-CC15-2D0E6ACA3F01}"/>
              </a:ext>
            </a:extLst>
          </p:cNvPr>
          <p:cNvSpPr>
            <a:spLocks noGrp="1"/>
          </p:cNvSpPr>
          <p:nvPr>
            <p:ph type="title"/>
          </p:nvPr>
        </p:nvSpPr>
        <p:spPr/>
        <p:txBody>
          <a:bodyPr/>
          <a:lstStyle/>
          <a:p>
            <a:r>
              <a:rPr lang="es-AR" dirty="0"/>
              <a:t>Actos de Solemnidad Absoluta</a:t>
            </a:r>
          </a:p>
        </p:txBody>
      </p:sp>
      <p:sp>
        <p:nvSpPr>
          <p:cNvPr id="3" name="Marcador de texto 2">
            <a:extLst>
              <a:ext uri="{FF2B5EF4-FFF2-40B4-BE49-F238E27FC236}">
                <a16:creationId xmlns:a16="http://schemas.microsoft.com/office/drawing/2014/main" id="{2ABBC531-E333-AA47-CBFD-1CD093DE73BD}"/>
              </a:ext>
            </a:extLst>
          </p:cNvPr>
          <p:cNvSpPr>
            <a:spLocks noGrp="1"/>
          </p:cNvSpPr>
          <p:nvPr>
            <p:ph type="body" idx="1"/>
          </p:nvPr>
        </p:nvSpPr>
        <p:spPr/>
        <p:txBody>
          <a:bodyPr/>
          <a:lstStyle/>
          <a:p>
            <a:r>
              <a:rPr lang="es-AR" dirty="0"/>
              <a:t>CÓDIGO CIVIL</a:t>
            </a:r>
          </a:p>
        </p:txBody>
      </p:sp>
      <p:sp>
        <p:nvSpPr>
          <p:cNvPr id="4" name="Marcador de contenido 3">
            <a:extLst>
              <a:ext uri="{FF2B5EF4-FFF2-40B4-BE49-F238E27FC236}">
                <a16:creationId xmlns:a16="http://schemas.microsoft.com/office/drawing/2014/main" id="{F0D401D3-1663-BF73-D560-54D09E969787}"/>
              </a:ext>
            </a:extLst>
          </p:cNvPr>
          <p:cNvSpPr>
            <a:spLocks noGrp="1"/>
          </p:cNvSpPr>
          <p:nvPr>
            <p:ph sz="half" idx="2"/>
          </p:nvPr>
        </p:nvSpPr>
        <p:spPr/>
        <p:txBody>
          <a:bodyPr>
            <a:normAutofit fontScale="92500" lnSpcReduction="10000"/>
          </a:bodyPr>
          <a:lstStyle/>
          <a:p>
            <a:pPr marL="91440" indent="-91440" algn="just" eaLnBrk="1" fontAlgn="auto" hangingPunct="1">
              <a:defRPr/>
            </a:pPr>
            <a:r>
              <a:rPr lang="es-AR" altLang="es-AR" sz="2800" dirty="0">
                <a:solidFill>
                  <a:schemeClr val="tx1">
                    <a:lumMod val="75000"/>
                    <a:lumOff val="25000"/>
                  </a:schemeClr>
                </a:solidFill>
              </a:rPr>
              <a:t>Art 1455 Cesión </a:t>
            </a:r>
            <a:r>
              <a:rPr lang="es-AR" altLang="es-AR" sz="2800" dirty="0" err="1">
                <a:solidFill>
                  <a:schemeClr val="tx1">
                    <a:lumMod val="75000"/>
                    <a:lumOff val="25000"/>
                  </a:schemeClr>
                </a:solidFill>
              </a:rPr>
              <a:t>dchos</a:t>
            </a:r>
            <a:r>
              <a:rPr lang="es-AR" altLang="es-AR" sz="2800" dirty="0">
                <a:solidFill>
                  <a:schemeClr val="tx1">
                    <a:lumMod val="75000"/>
                    <a:lumOff val="25000"/>
                  </a:schemeClr>
                </a:solidFill>
              </a:rPr>
              <a:t> litigiosos</a:t>
            </a:r>
          </a:p>
          <a:p>
            <a:pPr marL="91440" indent="-91440" algn="just" eaLnBrk="1" fontAlgn="auto" hangingPunct="1">
              <a:defRPr/>
            </a:pPr>
            <a:r>
              <a:rPr lang="es-AR" altLang="es-AR" sz="2800" dirty="0">
                <a:solidFill>
                  <a:schemeClr val="tx1">
                    <a:lumMod val="75000"/>
                    <a:lumOff val="25000"/>
                  </a:schemeClr>
                </a:solidFill>
              </a:rPr>
              <a:t>Art 1810 la donación de inmuebles y la de prestaciones periódicas o vitalicias–si el donatario no es el Estado.</a:t>
            </a:r>
          </a:p>
          <a:p>
            <a:pPr marL="91440" indent="-91440" algn="just" eaLnBrk="1" fontAlgn="auto" hangingPunct="1">
              <a:defRPr/>
            </a:pPr>
            <a:endParaRPr lang="es-AR" altLang="es-AR" sz="2800" dirty="0">
              <a:solidFill>
                <a:schemeClr val="tx1">
                  <a:lumMod val="75000"/>
                  <a:lumOff val="25000"/>
                </a:schemeClr>
              </a:solidFill>
            </a:endParaRPr>
          </a:p>
          <a:p>
            <a:pPr marL="91440" indent="-91440" algn="just" eaLnBrk="1" fontAlgn="auto" hangingPunct="1">
              <a:defRPr/>
            </a:pPr>
            <a:r>
              <a:rPr lang="es-AR" altLang="es-AR" sz="2800" dirty="0">
                <a:solidFill>
                  <a:schemeClr val="tx1">
                    <a:lumMod val="75000"/>
                    <a:lumOff val="25000"/>
                  </a:schemeClr>
                </a:solidFill>
              </a:rPr>
              <a:t>Art 3632 Testamentos</a:t>
            </a:r>
          </a:p>
        </p:txBody>
      </p:sp>
      <p:sp>
        <p:nvSpPr>
          <p:cNvPr id="5" name="Marcador de texto 4">
            <a:extLst>
              <a:ext uri="{FF2B5EF4-FFF2-40B4-BE49-F238E27FC236}">
                <a16:creationId xmlns:a16="http://schemas.microsoft.com/office/drawing/2014/main" id="{8BBB2370-8EFE-7B00-F8A1-C3030676341B}"/>
              </a:ext>
            </a:extLst>
          </p:cNvPr>
          <p:cNvSpPr>
            <a:spLocks noGrp="1"/>
          </p:cNvSpPr>
          <p:nvPr>
            <p:ph type="body" sz="quarter" idx="3"/>
          </p:nvPr>
        </p:nvSpPr>
        <p:spPr>
          <a:xfrm>
            <a:off x="6096000" y="1690687"/>
            <a:ext cx="5259388" cy="814387"/>
          </a:xfrm>
        </p:spPr>
        <p:txBody>
          <a:bodyPr/>
          <a:lstStyle/>
          <a:p>
            <a:r>
              <a:rPr lang="es-AR" dirty="0"/>
              <a:t>CODIGO CIVIL Y COMERCIAL</a:t>
            </a:r>
          </a:p>
        </p:txBody>
      </p:sp>
      <p:sp>
        <p:nvSpPr>
          <p:cNvPr id="6" name="Marcador de contenido 5">
            <a:extLst>
              <a:ext uri="{FF2B5EF4-FFF2-40B4-BE49-F238E27FC236}">
                <a16:creationId xmlns:a16="http://schemas.microsoft.com/office/drawing/2014/main" id="{B872E748-9266-338C-47E2-A0641BC0A126}"/>
              </a:ext>
            </a:extLst>
          </p:cNvPr>
          <p:cNvSpPr>
            <a:spLocks noGrp="1"/>
          </p:cNvSpPr>
          <p:nvPr>
            <p:ph sz="quarter" idx="4"/>
          </p:nvPr>
        </p:nvSpPr>
        <p:spPr>
          <a:xfrm>
            <a:off x="6096000" y="2547671"/>
            <a:ext cx="5259388" cy="3641992"/>
          </a:xfrm>
        </p:spPr>
        <p:txBody>
          <a:bodyPr>
            <a:normAutofit fontScale="92500" lnSpcReduction="10000"/>
          </a:bodyPr>
          <a:lstStyle/>
          <a:p>
            <a:pPr algn="just" eaLnBrk="1" hangingPunct="1"/>
            <a:r>
              <a:rPr lang="es-AR" altLang="es-AR" dirty="0"/>
              <a:t>--------</a:t>
            </a:r>
          </a:p>
          <a:p>
            <a:pPr algn="just" eaLnBrk="1" hangingPunct="1"/>
            <a:r>
              <a:rPr lang="es-AR" altLang="es-AR" dirty="0"/>
              <a:t>Art.1552/45 las donaciones de cosas inmuebles, las de cosas muebles registrables y las de prestaciones periódicas o vitalicias. </a:t>
            </a:r>
          </a:p>
          <a:p>
            <a:pPr algn="just" eaLnBrk="1" hangingPunct="1"/>
            <a:r>
              <a:rPr lang="en-US" altLang="es-AR" dirty="0"/>
              <a:t>Art 1553 </a:t>
            </a:r>
            <a:r>
              <a:rPr lang="en-US" altLang="es-AR" dirty="0" err="1"/>
              <a:t>Donatario</a:t>
            </a:r>
            <a:r>
              <a:rPr lang="en-US" altLang="es-AR" dirty="0"/>
              <a:t> Estado</a:t>
            </a:r>
            <a:endParaRPr lang="es-AR" altLang="es-AR" dirty="0"/>
          </a:p>
          <a:p>
            <a:pPr algn="just" eaLnBrk="1" hangingPunct="1"/>
            <a:r>
              <a:rPr lang="es-AR" altLang="es-AR" dirty="0"/>
              <a:t>Aceptación: producirse en vida del donante y del donatario.</a:t>
            </a:r>
          </a:p>
          <a:p>
            <a:pPr algn="just" eaLnBrk="1" hangingPunct="1"/>
            <a:r>
              <a:rPr lang="es-AR" altLang="es-AR" dirty="0"/>
              <a:t> Art 2467 Testamentos</a:t>
            </a:r>
          </a:p>
          <a:p>
            <a:endParaRPr lang="es-AR" dirty="0"/>
          </a:p>
        </p:txBody>
      </p:sp>
      <mc:AlternateContent xmlns:mc="http://schemas.openxmlformats.org/markup-compatibility/2006">
        <mc:Choice xmlns:p14="http://schemas.microsoft.com/office/powerpoint/2010/main" Requires="p14">
          <p:contentPart p14:bwMode="auto" r:id="rId2">
            <p14:nvContentPartPr>
              <p14:cNvPr id="7" name="Entrada de lápiz 6">
                <a:extLst>
                  <a:ext uri="{FF2B5EF4-FFF2-40B4-BE49-F238E27FC236}">
                    <a16:creationId xmlns:a16="http://schemas.microsoft.com/office/drawing/2014/main" id="{BAC179B7-D0B3-17CB-0D66-1E46310610B7}"/>
                  </a:ext>
                </a:extLst>
              </p14:cNvPr>
              <p14:cNvContentPartPr/>
              <p14:nvPr/>
            </p14:nvContentPartPr>
            <p14:xfrm>
              <a:off x="6412833" y="3052610"/>
              <a:ext cx="360" cy="360"/>
            </p14:xfrm>
          </p:contentPart>
        </mc:Choice>
        <mc:Fallback>
          <p:pic>
            <p:nvPicPr>
              <p:cNvPr id="7" name="Entrada de lápiz 6">
                <a:extLst>
                  <a:ext uri="{FF2B5EF4-FFF2-40B4-BE49-F238E27FC236}">
                    <a16:creationId xmlns:a16="http://schemas.microsoft.com/office/drawing/2014/main" id="{BAC179B7-D0B3-17CB-0D66-1E46310610B7}"/>
                  </a:ext>
                </a:extLst>
              </p:cNvPr>
              <p:cNvPicPr/>
              <p:nvPr/>
            </p:nvPicPr>
            <p:blipFill>
              <a:blip r:embed="rId3"/>
              <a:stretch>
                <a:fillRect/>
              </a:stretch>
            </p:blipFill>
            <p:spPr>
              <a:xfrm>
                <a:off x="6403833" y="3043610"/>
                <a:ext cx="18000" cy="18000"/>
              </a:xfrm>
              <a:prstGeom prst="rect">
                <a:avLst/>
              </a:prstGeom>
            </p:spPr>
          </p:pic>
        </mc:Fallback>
      </mc:AlternateContent>
    </p:spTree>
    <p:extLst>
      <p:ext uri="{BB962C8B-B14F-4D97-AF65-F5344CB8AC3E}">
        <p14:creationId xmlns:p14="http://schemas.microsoft.com/office/powerpoint/2010/main" val="291260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14771980-8394-42B7-BCFA-DA0C567B15A7}"/>
              </a:ext>
            </a:extLst>
          </p:cNvPr>
          <p:cNvSpPr>
            <a:spLocks noGrp="1"/>
          </p:cNvSpPr>
          <p:nvPr>
            <p:ph type="title"/>
          </p:nvPr>
        </p:nvSpPr>
        <p:spPr>
          <a:xfrm>
            <a:off x="838200" y="1412488"/>
            <a:ext cx="2899189" cy="4363844"/>
          </a:xfrm>
        </p:spPr>
        <p:txBody>
          <a:bodyPr anchor="t">
            <a:normAutofit/>
          </a:bodyPr>
          <a:lstStyle/>
          <a:p>
            <a:r>
              <a:rPr lang="es-AR" sz="3700">
                <a:solidFill>
                  <a:srgbClr val="FFFFFF"/>
                </a:solidFill>
              </a:rPr>
              <a:t>DEFINICIONES CCCN</a:t>
            </a:r>
          </a:p>
        </p:txBody>
      </p:sp>
      <p:sp>
        <p:nvSpPr>
          <p:cNvPr id="3" name="Marcador de contenido 2">
            <a:extLst>
              <a:ext uri="{FF2B5EF4-FFF2-40B4-BE49-F238E27FC236}">
                <a16:creationId xmlns:a16="http://schemas.microsoft.com/office/drawing/2014/main" id="{15717AD2-30B6-4E85-8F36-803467A77056}"/>
              </a:ext>
            </a:extLst>
          </p:cNvPr>
          <p:cNvSpPr>
            <a:spLocks noGrp="1"/>
          </p:cNvSpPr>
          <p:nvPr>
            <p:ph sz="half" idx="1"/>
          </p:nvPr>
        </p:nvSpPr>
        <p:spPr>
          <a:xfrm>
            <a:off x="4380855" y="1412489"/>
            <a:ext cx="3427283" cy="4363844"/>
          </a:xfrm>
        </p:spPr>
        <p:txBody>
          <a:bodyPr>
            <a:normAutofit/>
          </a:bodyPr>
          <a:lstStyle/>
          <a:p>
            <a:r>
              <a:rPr lang="es-AR" sz="2000" b="1" i="0" u="none" strike="noStrike" baseline="0" dirty="0">
                <a:latin typeface="Candara Light" panose="020E0502030303020204" pitchFamily="34" charset="0"/>
              </a:rPr>
              <a:t>ARTÍCULO 1123</a:t>
            </a:r>
          </a:p>
          <a:p>
            <a:r>
              <a:rPr lang="es-AR" sz="2000" b="1" i="0" u="none" strike="noStrike" baseline="0" dirty="0">
                <a:latin typeface="Candara Light" panose="020E0502030303020204" pitchFamily="34" charset="0"/>
              </a:rPr>
              <a:t> </a:t>
            </a:r>
            <a:r>
              <a:rPr lang="es-AR" sz="2000" b="0" i="0" u="none" strike="noStrike" baseline="0" dirty="0">
                <a:latin typeface="Candara Light" panose="020E0502030303020204" pitchFamily="34" charset="0"/>
              </a:rPr>
              <a:t>Hay compraventa: </a:t>
            </a:r>
          </a:p>
          <a:p>
            <a:pPr marL="0" indent="0">
              <a:buNone/>
            </a:pPr>
            <a:r>
              <a:rPr lang="es-AR" sz="2000" b="0" i="0" u="none" strike="noStrike" baseline="0" dirty="0">
                <a:latin typeface="Candara Light" panose="020E0502030303020204" pitchFamily="34" charset="0"/>
              </a:rPr>
              <a:t>si una de las partes se obliga </a:t>
            </a:r>
          </a:p>
          <a:p>
            <a:pPr marL="0" indent="0">
              <a:buNone/>
            </a:pPr>
            <a:r>
              <a:rPr lang="es-AR" sz="2000" b="0" i="0" u="none" strike="noStrike" baseline="0" dirty="0">
                <a:latin typeface="Candara Light" panose="020E0502030303020204" pitchFamily="34" charset="0"/>
              </a:rPr>
              <a:t>a transferir la propiedad de una cosa </a:t>
            </a:r>
          </a:p>
          <a:p>
            <a:pPr marL="0" indent="0">
              <a:buNone/>
            </a:pPr>
            <a:r>
              <a:rPr lang="es-AR" sz="2000" b="0" i="0" u="none" strike="noStrike" baseline="0" dirty="0">
                <a:latin typeface="Candara Light" panose="020E0502030303020204" pitchFamily="34" charset="0"/>
              </a:rPr>
              <a:t>y la otra a pagar un precio en dinero</a:t>
            </a:r>
            <a:endParaRPr lang="es-AR" sz="2000" dirty="0">
              <a:latin typeface="Candara Light" panose="020E0502030303020204" pitchFamily="34" charset="0"/>
            </a:endParaRP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Marcador de contenido 3">
            <a:extLst>
              <a:ext uri="{FF2B5EF4-FFF2-40B4-BE49-F238E27FC236}">
                <a16:creationId xmlns:a16="http://schemas.microsoft.com/office/drawing/2014/main" id="{83F48AC2-9ABE-42CE-86BA-7E237952B2E4}"/>
              </a:ext>
            </a:extLst>
          </p:cNvPr>
          <p:cNvSpPr>
            <a:spLocks noGrp="1"/>
          </p:cNvSpPr>
          <p:nvPr>
            <p:ph sz="half" idx="2"/>
          </p:nvPr>
        </p:nvSpPr>
        <p:spPr>
          <a:xfrm>
            <a:off x="8451604" y="1412489"/>
            <a:ext cx="3197701" cy="4363844"/>
          </a:xfrm>
        </p:spPr>
        <p:txBody>
          <a:bodyPr>
            <a:normAutofit/>
          </a:bodyPr>
          <a:lstStyle/>
          <a:p>
            <a:r>
              <a:rPr lang="es-AR" sz="2000" b="1" i="0" u="none" strike="noStrike" baseline="0" dirty="0">
                <a:latin typeface="Candara Light" panose="020E0502030303020204" pitchFamily="34" charset="0"/>
              </a:rPr>
              <a:t>ARTÍCULO 1542.  </a:t>
            </a:r>
          </a:p>
          <a:p>
            <a:r>
              <a:rPr lang="es-AR" sz="2000" b="0" i="0" u="none" strike="noStrike" baseline="0" dirty="0">
                <a:latin typeface="Candara Light" panose="020E0502030303020204" pitchFamily="34" charset="0"/>
              </a:rPr>
              <a:t>Hay donación: </a:t>
            </a:r>
          </a:p>
          <a:p>
            <a:pPr marL="0" indent="0">
              <a:buNone/>
            </a:pPr>
            <a:r>
              <a:rPr lang="es-AR" sz="2000" b="0" i="0" u="none" strike="noStrike" baseline="0" dirty="0">
                <a:latin typeface="Candara Light" panose="020E0502030303020204" pitchFamily="34" charset="0"/>
              </a:rPr>
              <a:t>cuando una parte se obliga </a:t>
            </a:r>
          </a:p>
          <a:p>
            <a:pPr marL="0" indent="0">
              <a:buNone/>
            </a:pPr>
            <a:r>
              <a:rPr lang="es-AR" sz="2000" b="0" i="0" u="none" strike="noStrike" baseline="0" dirty="0">
                <a:latin typeface="Candara Light" panose="020E0502030303020204" pitchFamily="34" charset="0"/>
              </a:rPr>
              <a:t>a transferir gratuitamente una cosa a otra</a:t>
            </a:r>
          </a:p>
          <a:p>
            <a:pPr marL="0" indent="0">
              <a:buNone/>
            </a:pPr>
            <a:r>
              <a:rPr lang="es-AR" sz="2000" b="0" i="0" u="none" strike="noStrike" baseline="0" dirty="0">
                <a:latin typeface="Candara Light" panose="020E0502030303020204" pitchFamily="34" charset="0"/>
              </a:rPr>
              <a:t>y ésta lo acepta</a:t>
            </a:r>
            <a:endParaRPr lang="es-AR" sz="2000" dirty="0">
              <a:latin typeface="Candara Light" panose="020E0502030303020204" pitchFamily="34" charset="0"/>
            </a:endParaRPr>
          </a:p>
        </p:txBody>
      </p:sp>
    </p:spTree>
    <p:extLst>
      <p:ext uri="{BB962C8B-B14F-4D97-AF65-F5344CB8AC3E}">
        <p14:creationId xmlns:p14="http://schemas.microsoft.com/office/powerpoint/2010/main" val="243977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1000"/>
                                        <p:tgtEl>
                                          <p:spTgt spid="4">
                                            <p:txEl>
                                              <p:pRg st="0" end="0"/>
                                            </p:txEl>
                                          </p:spTgt>
                                        </p:tgtEl>
                                      </p:cBhvr>
                                    </p:animEffect>
                                    <p:anim calcmode="lin" valueType="num">
                                      <p:cBhvr>
                                        <p:cTn id="4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fade">
                                      <p:cBhvr>
                                        <p:cTn id="49" dur="1000"/>
                                        <p:tgtEl>
                                          <p:spTgt spid="4">
                                            <p:txEl>
                                              <p:pRg st="1" end="1"/>
                                            </p:txEl>
                                          </p:spTgt>
                                        </p:tgtEl>
                                      </p:cBhvr>
                                    </p:animEffect>
                                    <p:anim calcmode="lin" valueType="num">
                                      <p:cBhvr>
                                        <p:cTn id="5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2" end="2"/>
                                            </p:txEl>
                                          </p:spTgt>
                                        </p:tgtEl>
                                        <p:attrNameLst>
                                          <p:attrName>style.visibility</p:attrName>
                                        </p:attrNameLst>
                                      </p:cBhvr>
                                      <p:to>
                                        <p:strVal val="visible"/>
                                      </p:to>
                                    </p:set>
                                    <p:animEffect transition="in" filter="fade">
                                      <p:cBhvr>
                                        <p:cTn id="56" dur="1000"/>
                                        <p:tgtEl>
                                          <p:spTgt spid="4">
                                            <p:txEl>
                                              <p:pRg st="2" end="2"/>
                                            </p:txEl>
                                          </p:spTgt>
                                        </p:tgtEl>
                                      </p:cBhvr>
                                    </p:animEffect>
                                    <p:anim calcmode="lin" valueType="num">
                                      <p:cBhvr>
                                        <p:cTn id="5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Effect transition="in" filter="fade">
                                      <p:cBhvr>
                                        <p:cTn id="63" dur="1000"/>
                                        <p:tgtEl>
                                          <p:spTgt spid="4">
                                            <p:txEl>
                                              <p:pRg st="3" end="3"/>
                                            </p:txEl>
                                          </p:spTgt>
                                        </p:tgtEl>
                                      </p:cBhvr>
                                    </p:animEffect>
                                    <p:anim calcmode="lin" valueType="num">
                                      <p:cBhvr>
                                        <p:cTn id="6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xEl>
                                              <p:pRg st="4" end="4"/>
                                            </p:txEl>
                                          </p:spTgt>
                                        </p:tgtEl>
                                        <p:attrNameLst>
                                          <p:attrName>style.visibility</p:attrName>
                                        </p:attrNameLst>
                                      </p:cBhvr>
                                      <p:to>
                                        <p:strVal val="visible"/>
                                      </p:to>
                                    </p:set>
                                    <p:animEffect transition="in" filter="fade">
                                      <p:cBhvr>
                                        <p:cTn id="70" dur="1000"/>
                                        <p:tgtEl>
                                          <p:spTgt spid="4">
                                            <p:txEl>
                                              <p:pRg st="4" end="4"/>
                                            </p:txEl>
                                          </p:spTgt>
                                        </p:tgtEl>
                                      </p:cBhvr>
                                    </p:animEffect>
                                    <p:anim calcmode="lin" valueType="num">
                                      <p:cBhvr>
                                        <p:cTn id="7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4E7AC-0D12-EA0C-3817-7AB44685DACC}"/>
              </a:ext>
            </a:extLst>
          </p:cNvPr>
          <p:cNvSpPr>
            <a:spLocks noGrp="1"/>
          </p:cNvSpPr>
          <p:nvPr>
            <p:ph type="title"/>
          </p:nvPr>
        </p:nvSpPr>
        <p:spPr/>
        <p:txBody>
          <a:bodyPr/>
          <a:lstStyle/>
          <a:p>
            <a:endParaRPr lang="es-AR"/>
          </a:p>
        </p:txBody>
      </p:sp>
      <p:sp>
        <p:nvSpPr>
          <p:cNvPr id="3" name="Marcador de contenido 2">
            <a:extLst>
              <a:ext uri="{FF2B5EF4-FFF2-40B4-BE49-F238E27FC236}">
                <a16:creationId xmlns:a16="http://schemas.microsoft.com/office/drawing/2014/main" id="{D9366AF4-47DE-5A63-36A8-C7FFC73553D9}"/>
              </a:ext>
            </a:extLst>
          </p:cNvPr>
          <p:cNvSpPr>
            <a:spLocks noGrp="1"/>
          </p:cNvSpPr>
          <p:nvPr>
            <p:ph sz="half" idx="1"/>
          </p:nvPr>
        </p:nvSpPr>
        <p:spPr/>
        <p:txBody>
          <a:bodyPr/>
          <a:lstStyle/>
          <a:p>
            <a:endParaRPr lang="es-AR"/>
          </a:p>
        </p:txBody>
      </p:sp>
      <p:sp>
        <p:nvSpPr>
          <p:cNvPr id="4" name="Marcador de contenido 3">
            <a:extLst>
              <a:ext uri="{FF2B5EF4-FFF2-40B4-BE49-F238E27FC236}">
                <a16:creationId xmlns:a16="http://schemas.microsoft.com/office/drawing/2014/main" id="{69E335FE-B6A8-1B0B-312F-74A8E1726E3A}"/>
              </a:ext>
            </a:extLst>
          </p:cNvPr>
          <p:cNvSpPr>
            <a:spLocks noGrp="1"/>
          </p:cNvSpPr>
          <p:nvPr>
            <p:ph sz="half" idx="2"/>
          </p:nvPr>
        </p:nvSpPr>
        <p:spPr/>
        <p:txBody>
          <a:bodyPr/>
          <a:lstStyle/>
          <a:p>
            <a:endParaRPr lang="es-AR"/>
          </a:p>
        </p:txBody>
      </p:sp>
    </p:spTree>
    <p:extLst>
      <p:ext uri="{BB962C8B-B14F-4D97-AF65-F5344CB8AC3E}">
        <p14:creationId xmlns:p14="http://schemas.microsoft.com/office/powerpoint/2010/main" val="2796337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4" name="Rectangle 70">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5" name="Freeform: Shape 72">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FB63624D-4140-4A0D-B937-16AA270C2D63}"/>
              </a:ext>
            </a:extLst>
          </p:cNvPr>
          <p:cNvSpPr>
            <a:spLocks noGrp="1"/>
          </p:cNvSpPr>
          <p:nvPr>
            <p:ph type="ctrTitle"/>
          </p:nvPr>
        </p:nvSpPr>
        <p:spPr>
          <a:xfrm>
            <a:off x="643468" y="643467"/>
            <a:ext cx="4620584" cy="4567137"/>
          </a:xfrm>
        </p:spPr>
        <p:txBody>
          <a:bodyPr>
            <a:normAutofit/>
          </a:bodyPr>
          <a:lstStyle/>
          <a:p>
            <a:pPr algn="l"/>
            <a:r>
              <a:rPr lang="es-AR" sz="2100" b="1" i="0" u="none" strike="noStrike" baseline="0" dirty="0">
                <a:latin typeface="Frutiger-Bold"/>
              </a:rPr>
              <a:t>Art. 1565.</a:t>
            </a:r>
            <a:r>
              <a:rPr lang="es-AR" sz="2100" b="0" i="0" u="none" strike="noStrike" baseline="0" dirty="0">
                <a:latin typeface="Frutiger-Roman"/>
              </a:rPr>
              <a:t>—</a:t>
            </a:r>
            <a:r>
              <a:rPr lang="es-AR" sz="2100" b="1" i="0" u="none" strike="noStrike" baseline="0" dirty="0">
                <a:latin typeface="Frutiger-Bold"/>
              </a:rPr>
              <a:t>Donaciones inoficiosas. </a:t>
            </a:r>
            <a:br>
              <a:rPr lang="es-AR" sz="2100" b="1" i="0" u="none" strike="noStrike" baseline="0" dirty="0">
                <a:latin typeface="Frutiger-Bold"/>
              </a:rPr>
            </a:br>
            <a:r>
              <a:rPr lang="es-AR" sz="2100" b="0" i="0" u="none" strike="noStrike" baseline="0" dirty="0">
                <a:latin typeface="Frutiger-Roman"/>
              </a:rPr>
              <a:t>Donación cuyo valor excede la</a:t>
            </a:r>
            <a:br>
              <a:rPr lang="es-AR" sz="2100" b="0" i="0" u="none" strike="noStrike" baseline="0" dirty="0">
                <a:latin typeface="Frutiger-Roman"/>
              </a:rPr>
            </a:br>
            <a:r>
              <a:rPr lang="es-AR" sz="2100" b="0" i="0" u="none" strike="noStrike" baseline="0" dirty="0">
                <a:latin typeface="Frutiger-Roman"/>
              </a:rPr>
              <a:t>parte disponible del patrimonio del donante</a:t>
            </a:r>
            <a:br>
              <a:rPr lang="es-AR" sz="2100" b="0" i="0" u="none" strike="noStrike" baseline="0" dirty="0">
                <a:latin typeface="Frutiger-Roman"/>
              </a:rPr>
            </a:br>
            <a:r>
              <a:rPr lang="es-AR" sz="2100" b="1" i="0" u="none" strike="noStrike" baseline="0" dirty="0">
                <a:latin typeface="Frutiger-Bold"/>
              </a:rPr>
              <a:t>Art. 2385.</a:t>
            </a:r>
            <a:r>
              <a:rPr lang="es-AR" sz="2100" b="0" i="0" u="none" strike="noStrike" baseline="0" dirty="0">
                <a:latin typeface="Frutiger-Roman"/>
              </a:rPr>
              <a:t>—</a:t>
            </a:r>
            <a:r>
              <a:rPr lang="es-AR" sz="2100" b="1" i="0" u="none" strike="noStrike" baseline="0" dirty="0">
                <a:latin typeface="Frutiger-Bold"/>
              </a:rPr>
              <a:t>Personas obligadas a colacionar </a:t>
            </a:r>
            <a:r>
              <a:rPr lang="es-AR" sz="2100" b="0" i="0" u="none" strike="noStrike" baseline="0" dirty="0">
                <a:latin typeface="Frutiger-Roman"/>
              </a:rPr>
              <a:t>Los descendientes del causante y el cónyuge supérstite que concurren a la sucesión intestada deben colacionar a la masa hereditaria el valor</a:t>
            </a:r>
            <a:br>
              <a:rPr lang="es-AR" sz="2100" b="0" i="0" u="none" strike="noStrike" baseline="0" dirty="0">
                <a:latin typeface="Frutiger-Roman"/>
              </a:rPr>
            </a:br>
            <a:r>
              <a:rPr lang="es-AR" sz="2100" b="0" i="0" u="none" strike="noStrike" baseline="0" dirty="0">
                <a:latin typeface="Frutiger-Roman"/>
              </a:rPr>
              <a:t>de los bienes que les fueron donados por el causante, </a:t>
            </a:r>
            <a:br>
              <a:rPr lang="es-AR" sz="2100" b="0" i="0" u="none" strike="noStrike" baseline="0" dirty="0">
                <a:latin typeface="Frutiger-Roman"/>
              </a:rPr>
            </a:br>
            <a:r>
              <a:rPr lang="es-AR" sz="2100" b="0" i="0" u="sng" strike="noStrike" baseline="0" dirty="0">
                <a:latin typeface="Frutiger-Roman"/>
              </a:rPr>
              <a:t>excepto dispensa o cláusula de mejora expresa en el acto de la donación o en el testamento.</a:t>
            </a:r>
            <a:endParaRPr lang="es-AR" sz="2100" u="sng" dirty="0"/>
          </a:p>
        </p:txBody>
      </p:sp>
      <p:sp>
        <p:nvSpPr>
          <p:cNvPr id="3" name="Subtítulo 2">
            <a:extLst>
              <a:ext uri="{FF2B5EF4-FFF2-40B4-BE49-F238E27FC236}">
                <a16:creationId xmlns:a16="http://schemas.microsoft.com/office/drawing/2014/main" id="{9A791CB9-E6D5-4961-AAC6-86761288A068}"/>
              </a:ext>
            </a:extLst>
          </p:cNvPr>
          <p:cNvSpPr>
            <a:spLocks noGrp="1"/>
          </p:cNvSpPr>
          <p:nvPr>
            <p:ph type="subTitle" idx="1"/>
          </p:nvPr>
        </p:nvSpPr>
        <p:spPr>
          <a:xfrm>
            <a:off x="643467" y="5277684"/>
            <a:ext cx="4620584" cy="775494"/>
          </a:xfrm>
        </p:spPr>
        <p:txBody>
          <a:bodyPr>
            <a:normAutofit/>
          </a:bodyPr>
          <a:lstStyle/>
          <a:p>
            <a:pPr algn="l"/>
            <a:endParaRPr lang="es-AR" dirty="0"/>
          </a:p>
        </p:txBody>
      </p:sp>
      <p:pic>
        <p:nvPicPr>
          <p:cNvPr id="6146" name="Picture 2" descr="Que Porción - La Rioja, Argentina - Menu, prices, restaurant reviews |  Facebook">
            <a:extLst>
              <a:ext uri="{FF2B5EF4-FFF2-40B4-BE49-F238E27FC236}">
                <a16:creationId xmlns:a16="http://schemas.microsoft.com/office/drawing/2014/main" id="{536CE330-2FC5-446C-AD72-543813C6E1F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5551" y="643467"/>
            <a:ext cx="3823683"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688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389</Words>
  <Application>Microsoft Office PowerPoint</Application>
  <PresentationFormat>Panorámica</PresentationFormat>
  <Paragraphs>35</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Calibri Light</vt:lpstr>
      <vt:lpstr>Candara Light</vt:lpstr>
      <vt:lpstr>Frutiger-Bold</vt:lpstr>
      <vt:lpstr>Frutiger-Roman</vt:lpstr>
      <vt:lpstr>Tema de Office</vt:lpstr>
      <vt:lpstr>Acto Jurídico</vt:lpstr>
      <vt:lpstr>Art. 969</vt:lpstr>
      <vt:lpstr>Actos de Solemnidad Absoluta</vt:lpstr>
      <vt:lpstr>DEFINICIONES CCCN</vt:lpstr>
      <vt:lpstr>Presentación de PowerPoint</vt:lpstr>
      <vt:lpstr>Art. 1565.—Donaciones inoficiosas.  Donación cuyo valor excede la parte disponible del patrimonio del donante Art. 2385.—Personas obligadas a colacionar Los descendientes del causante y el cónyuge supérstite que concurren a la sucesión intestada deben colacionar a la masa hereditaria el valor de los bienes que les fueron donados por el causante,  excepto dispensa o cláusula de mejora expresa en el acto de la donación o en el testamento.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DONACIÓN</dc:title>
  <dc:creator>sonia lukaszewicz</dc:creator>
  <cp:lastModifiedBy>Sonia Lukaszewicz</cp:lastModifiedBy>
  <cp:revision>3</cp:revision>
  <dcterms:created xsi:type="dcterms:W3CDTF">2021-09-22T00:53:14Z</dcterms:created>
  <dcterms:modified xsi:type="dcterms:W3CDTF">2025-05-06T02:48:00Z</dcterms:modified>
</cp:coreProperties>
</file>