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57" r:id="rId3"/>
    <p:sldId id="358" r:id="rId4"/>
    <p:sldId id="359" r:id="rId5"/>
    <p:sldId id="344" r:id="rId6"/>
    <p:sldId id="261" r:id="rId7"/>
    <p:sldId id="262" r:id="rId8"/>
    <p:sldId id="357" r:id="rId9"/>
    <p:sldId id="345" r:id="rId10"/>
    <p:sldId id="360" r:id="rId11"/>
    <p:sldId id="361" r:id="rId12"/>
    <p:sldId id="346" r:id="rId13"/>
    <p:sldId id="347" r:id="rId14"/>
    <p:sldId id="348" r:id="rId15"/>
    <p:sldId id="349" r:id="rId16"/>
    <p:sldId id="350" r:id="rId17"/>
    <p:sldId id="351" r:id="rId18"/>
    <p:sldId id="352" r:id="rId19"/>
    <p:sldId id="362" r:id="rId20"/>
    <p:sldId id="353" r:id="rId21"/>
    <p:sldId id="354" r:id="rId22"/>
    <p:sldId id="355" r:id="rId23"/>
    <p:sldId id="356" r:id="rId24"/>
  </p:sldIdLst>
  <p:sldSz cx="9144000" cy="6858000" type="screen4x3"/>
  <p:notesSz cx="6797675" cy="9872663"/>
  <p:defaultText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Estilo claro 2 - Énfasis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Estilo claro 2 - Énfasis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71" autoAdjust="0"/>
  </p:normalViewPr>
  <p:slideViewPr>
    <p:cSldViewPr snapToObjects="1">
      <p:cViewPr>
        <p:scale>
          <a:sx n="60" d="100"/>
          <a:sy n="60" d="100"/>
        </p:scale>
        <p:origin x="-792" y="-488"/>
      </p:cViewPr>
      <p:guideLst>
        <p:guide orient="horz" pos="2160"/>
        <p:guide pos="2880"/>
      </p:guideLst>
    </p:cSldViewPr>
  </p:slideViewPr>
  <p:outlineViewPr>
    <p:cViewPr>
      <p:scale>
        <a:sx n="33" d="100"/>
        <a:sy n="33" d="100"/>
      </p:scale>
      <p:origin x="48" y="2341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68286902-8BFE-43E5-9189-065BA77CE2B2}" type="datetimeFigureOut">
              <a:rPr lang="es-AR" smtClean="0"/>
              <a:pPr/>
              <a:t>25/2/19</a:t>
            </a:fld>
            <a:endParaRPr lang="es-AR"/>
          </a:p>
        </p:txBody>
      </p:sp>
      <p:sp>
        <p:nvSpPr>
          <p:cNvPr id="4" name="3 Marcador de imagen de diapositiva"/>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79768" y="4689516"/>
            <a:ext cx="5438140" cy="444269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9377317"/>
            <a:ext cx="2945659" cy="493633"/>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50443" y="9377317"/>
            <a:ext cx="2945659" cy="493633"/>
          </a:xfrm>
          <a:prstGeom prst="rect">
            <a:avLst/>
          </a:prstGeom>
        </p:spPr>
        <p:txBody>
          <a:bodyPr vert="horz" lIns="91440" tIns="45720" rIns="91440" bIns="45720" rtlCol="0" anchor="b"/>
          <a:lstStyle>
            <a:lvl1pPr algn="r">
              <a:defRPr sz="1200"/>
            </a:lvl1pPr>
          </a:lstStyle>
          <a:p>
            <a:fld id="{29A094B3-B688-45C5-8256-9EDD3078F292}" type="slidenum">
              <a:rPr lang="es-AR" smtClean="0"/>
              <a:pPr/>
              <a:t>‹Nr.›</a:t>
            </a:fld>
            <a:endParaRPr lang="es-AR"/>
          </a:p>
        </p:txBody>
      </p:sp>
    </p:spTree>
    <p:extLst>
      <p:ext uri="{BB962C8B-B14F-4D97-AF65-F5344CB8AC3E}">
        <p14:creationId xmlns:p14="http://schemas.microsoft.com/office/powerpoint/2010/main" val="2553338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Rectángulo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ángulo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ángulo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ángulo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ángulo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ángulo redondeado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ángulo redondeado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ángulo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ángulo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ángulo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ángulo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_tradnl" smtClean="0"/>
              <a:t>Clic para editar título</a:t>
            </a:r>
            <a:endParaRPr kumimoji="0" lang="en-US"/>
          </a:p>
        </p:txBody>
      </p:sp>
      <p:sp>
        <p:nvSpPr>
          <p:cNvPr id="9" name="Subtítulo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_tradnl" smtClean="0"/>
              <a:t>Haga clic para modificar el estilo de subtítulo del patrón</a:t>
            </a:r>
            <a:endParaRPr kumimoji="0" lang="en-US"/>
          </a:p>
        </p:txBody>
      </p:sp>
      <p:sp>
        <p:nvSpPr>
          <p:cNvPr id="28" name="Marcador de fecha 27"/>
          <p:cNvSpPr>
            <a:spLocks noGrp="1"/>
          </p:cNvSpPr>
          <p:nvPr>
            <p:ph type="dt" sz="half" idx="10"/>
          </p:nvPr>
        </p:nvSpPr>
        <p:spPr>
          <a:xfrm>
            <a:off x="6705600" y="4206240"/>
            <a:ext cx="960120" cy="457200"/>
          </a:xfrm>
        </p:spPr>
        <p:txBody>
          <a:bodyPr/>
          <a:lstStyle/>
          <a:p>
            <a:fld id="{A07D8D24-C127-4F98-B463-1D28989498F4}" type="datetime1">
              <a:rPr lang="es-ES" smtClean="0"/>
              <a:pPr/>
              <a:t>25/2/19</a:t>
            </a:fld>
            <a:endParaRPr/>
          </a:p>
        </p:txBody>
      </p:sp>
      <p:sp>
        <p:nvSpPr>
          <p:cNvPr id="17" name="Marcador de pie de página 16"/>
          <p:cNvSpPr>
            <a:spLocks noGrp="1"/>
          </p:cNvSpPr>
          <p:nvPr>
            <p:ph type="ftr" sz="quarter" idx="11"/>
          </p:nvPr>
        </p:nvSpPr>
        <p:spPr>
          <a:xfrm>
            <a:off x="5410200" y="4205288"/>
            <a:ext cx="1295400" cy="457200"/>
          </a:xfrm>
        </p:spPr>
        <p:txBody>
          <a:bodyPr/>
          <a:lstStyle/>
          <a:p>
            <a:r>
              <a:rPr smtClean="0"/>
              <a:t>
              </a:t>
            </a:r>
            <a:endParaRPr/>
          </a:p>
        </p:txBody>
      </p:sp>
      <p:sp>
        <p:nvSpPr>
          <p:cNvPr id="29" name="Marcador de número de diapositiva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2DD1C59-B8FB-4BC6-84FE-FD700C7CFC4F}" type="slidenum">
              <a:rPr smtClean="0"/>
              <a:pPr/>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es-ES_tradnl" smtClean="0"/>
              <a:t>Clic para editar título</a:t>
            </a:r>
            <a:endParaRPr kumimoji="0" lang="en-US"/>
          </a:p>
        </p:txBody>
      </p:sp>
      <p:sp>
        <p:nvSpPr>
          <p:cNvPr id="3" name="Marcador de texto vertical 2"/>
          <p:cNvSpPr>
            <a:spLocks noGrp="1"/>
          </p:cNvSpPr>
          <p:nvPr>
            <p:ph type="body" orient="vert" idx="1"/>
          </p:nvPr>
        </p:nvSpPr>
        <p:spPr/>
        <p:txBody>
          <a:bodyPr vert="eaVer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4" name="Marcador de fecha 3"/>
          <p:cNvSpPr>
            <a:spLocks noGrp="1"/>
          </p:cNvSpPr>
          <p:nvPr>
            <p:ph type="dt" sz="half" idx="10"/>
          </p:nvPr>
        </p:nvSpPr>
        <p:spPr/>
        <p:txBody>
          <a:bodyPr/>
          <a:lstStyle/>
          <a:p>
            <a:fld id="{2EF7CF1D-A6F5-4CE8-87D1-5154654AF80B}" type="datetime1">
              <a:rPr lang="es-ES" smtClean="0"/>
              <a:pPr/>
              <a:t>25/2/19</a:t>
            </a:fld>
            <a:endParaRPr/>
          </a:p>
        </p:txBody>
      </p:sp>
      <p:sp>
        <p:nvSpPr>
          <p:cNvPr id="5" name="Marcador de pie de página 4"/>
          <p:cNvSpPr>
            <a:spLocks noGrp="1"/>
          </p:cNvSpPr>
          <p:nvPr>
            <p:ph type="ftr" sz="quarter" idx="11"/>
          </p:nvPr>
        </p:nvSpPr>
        <p:spPr/>
        <p:txBody>
          <a:bodyPr/>
          <a:lstStyle/>
          <a:p>
            <a:r>
              <a:rPr smtClean="0"/>
              <a:t>
              </a:t>
            </a:r>
            <a:endParaRPr/>
          </a:p>
        </p:txBody>
      </p:sp>
      <p:sp>
        <p:nvSpPr>
          <p:cNvPr id="6" name="Marcador de número de diapositiva 5"/>
          <p:cNvSpPr>
            <a:spLocks noGrp="1"/>
          </p:cNvSpPr>
          <p:nvPr>
            <p:ph type="sldNum" sz="quarter" idx="12"/>
          </p:nvPr>
        </p:nvSpPr>
        <p:spPr/>
        <p:txBody>
          <a:bodyPr/>
          <a:lstStyle/>
          <a:p>
            <a:fld id="{C2DD1C59-B8FB-4BC6-84FE-FD700C7CFC4F}" type="slidenum">
              <a:rPr smtClean="0"/>
              <a:pPr/>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81800" y="1143000"/>
            <a:ext cx="1905000" cy="5486400"/>
          </a:xfrm>
        </p:spPr>
        <p:txBody>
          <a:bodyPr vert="eaVert"/>
          <a:lstStyle/>
          <a:p>
            <a:r>
              <a:rPr kumimoji="0" lang="es-ES_tradnl" smtClean="0"/>
              <a:t>Clic para editar título</a:t>
            </a:r>
            <a:endParaRPr kumimoji="0" lang="en-US"/>
          </a:p>
        </p:txBody>
      </p:sp>
      <p:sp>
        <p:nvSpPr>
          <p:cNvPr id="3" name="Marcador de texto vertical 2"/>
          <p:cNvSpPr>
            <a:spLocks noGrp="1"/>
          </p:cNvSpPr>
          <p:nvPr>
            <p:ph type="body" orient="vert" idx="1"/>
          </p:nvPr>
        </p:nvSpPr>
        <p:spPr>
          <a:xfrm>
            <a:off x="457200" y="1143000"/>
            <a:ext cx="6248400" cy="5486400"/>
          </a:xfrm>
        </p:spPr>
        <p:txBody>
          <a:bodyPr vert="eaVert"/>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4" name="Marcador de fecha 3"/>
          <p:cNvSpPr>
            <a:spLocks noGrp="1"/>
          </p:cNvSpPr>
          <p:nvPr>
            <p:ph type="dt" sz="half" idx="10"/>
          </p:nvPr>
        </p:nvSpPr>
        <p:spPr/>
        <p:txBody>
          <a:bodyPr/>
          <a:lstStyle/>
          <a:p>
            <a:fld id="{70F85BB3-6636-4240-8098-20C8C758FFCC}" type="datetime1">
              <a:rPr lang="es-ES" smtClean="0"/>
              <a:pPr/>
              <a:t>25/2/19</a:t>
            </a:fld>
            <a:endParaRPr/>
          </a:p>
        </p:txBody>
      </p:sp>
      <p:sp>
        <p:nvSpPr>
          <p:cNvPr id="5" name="Marcador de pie de página 4"/>
          <p:cNvSpPr>
            <a:spLocks noGrp="1"/>
          </p:cNvSpPr>
          <p:nvPr>
            <p:ph type="ftr" sz="quarter" idx="11"/>
          </p:nvPr>
        </p:nvSpPr>
        <p:spPr/>
        <p:txBody>
          <a:bodyPr/>
          <a:lstStyle/>
          <a:p>
            <a:r>
              <a:rPr smtClean="0"/>
              <a:t>
              </a:t>
            </a:r>
            <a:endParaRPr/>
          </a:p>
        </p:txBody>
      </p:sp>
      <p:sp>
        <p:nvSpPr>
          <p:cNvPr id="6" name="Marcador de número de diapositiva 5"/>
          <p:cNvSpPr>
            <a:spLocks noGrp="1"/>
          </p:cNvSpPr>
          <p:nvPr>
            <p:ph type="sldNum" sz="quarter" idx="12"/>
          </p:nvPr>
        </p:nvSpPr>
        <p:spPr/>
        <p:txBody>
          <a:bodyPr/>
          <a:lstStyle/>
          <a:p>
            <a:fld id="{C2DD1C59-B8FB-4BC6-84FE-FD700C7CFC4F}" type="slidenum">
              <a:rPr smtClean="0"/>
              <a:pPr/>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es-ES_tradnl" smtClean="0"/>
              <a:t>Clic para editar título</a:t>
            </a:r>
            <a:endParaRPr kumimoji="0" lang="en-US"/>
          </a:p>
        </p:txBody>
      </p:sp>
      <p:sp>
        <p:nvSpPr>
          <p:cNvPr id="3" name="Marcador de contenido 2"/>
          <p:cNvSpPr>
            <a:spLocks noGrp="1"/>
          </p:cNvSpPr>
          <p:nvPr>
            <p:ph idx="1"/>
          </p:nvPr>
        </p:nvSpPr>
        <p:spPr/>
        <p:txBody>
          <a:body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4" name="Marcador de fecha 3"/>
          <p:cNvSpPr>
            <a:spLocks noGrp="1"/>
          </p:cNvSpPr>
          <p:nvPr>
            <p:ph type="dt" sz="half" idx="10"/>
          </p:nvPr>
        </p:nvSpPr>
        <p:spPr/>
        <p:txBody>
          <a:bodyPr/>
          <a:lstStyle/>
          <a:p>
            <a:fld id="{3EEFBBD7-2F46-4EE5-A670-062030BEE48C}" type="datetime1">
              <a:rPr lang="es-ES" smtClean="0"/>
              <a:pPr/>
              <a:t>25/2/19</a:t>
            </a:fld>
            <a:endParaRPr/>
          </a:p>
        </p:txBody>
      </p:sp>
      <p:sp>
        <p:nvSpPr>
          <p:cNvPr id="5" name="Marcador de pie de página 4"/>
          <p:cNvSpPr>
            <a:spLocks noGrp="1"/>
          </p:cNvSpPr>
          <p:nvPr>
            <p:ph type="ftr" sz="quarter" idx="11"/>
          </p:nvPr>
        </p:nvSpPr>
        <p:spPr/>
        <p:txBody>
          <a:bodyPr/>
          <a:lstStyle/>
          <a:p>
            <a:r>
              <a:rPr smtClean="0"/>
              <a:t>
              </a:t>
            </a:r>
            <a:endParaRPr/>
          </a:p>
        </p:txBody>
      </p:sp>
      <p:sp>
        <p:nvSpPr>
          <p:cNvPr id="6" name="Marcador de número de diapositiva 5"/>
          <p:cNvSpPr>
            <a:spLocks noGrp="1"/>
          </p:cNvSpPr>
          <p:nvPr>
            <p:ph type="sldNum" sz="quarter" idx="12"/>
          </p:nvPr>
        </p:nvSpPr>
        <p:spPr/>
        <p:txBody>
          <a:bodyPr/>
          <a:lstStyle/>
          <a:p>
            <a:fld id="{C2DD1C59-B8FB-4BC6-84FE-FD700C7CFC4F}" type="slidenum">
              <a:rPr smtClean="0"/>
              <a:pPr/>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_tradnl" smtClean="0"/>
              <a:t>Clic para editar título</a:t>
            </a:r>
            <a:endParaRPr kumimoji="0" lang="en-US"/>
          </a:p>
        </p:txBody>
      </p:sp>
      <p:sp>
        <p:nvSpPr>
          <p:cNvPr id="3" name="Marcador de texto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_tradnl" smtClean="0"/>
              <a:t>Haga clic para modificar el estilo de texto del patrón</a:t>
            </a:r>
          </a:p>
        </p:txBody>
      </p:sp>
      <p:sp>
        <p:nvSpPr>
          <p:cNvPr id="4" name="Marcador de fecha 3"/>
          <p:cNvSpPr>
            <a:spLocks noGrp="1"/>
          </p:cNvSpPr>
          <p:nvPr>
            <p:ph type="dt" sz="half" idx="10"/>
          </p:nvPr>
        </p:nvSpPr>
        <p:spPr/>
        <p:txBody>
          <a:bodyPr/>
          <a:lstStyle/>
          <a:p>
            <a:fld id="{0A6DB27C-A513-4C42-B94B-53B99CD8A008}" type="datetime1">
              <a:rPr lang="es-ES" smtClean="0"/>
              <a:pPr/>
              <a:t>25/2/19</a:t>
            </a:fld>
            <a:endParaRPr/>
          </a:p>
        </p:txBody>
      </p:sp>
      <p:sp>
        <p:nvSpPr>
          <p:cNvPr id="5" name="Marcador de pie de página 4"/>
          <p:cNvSpPr>
            <a:spLocks noGrp="1"/>
          </p:cNvSpPr>
          <p:nvPr>
            <p:ph type="ftr" sz="quarter" idx="11"/>
          </p:nvPr>
        </p:nvSpPr>
        <p:spPr/>
        <p:txBody>
          <a:bodyPr/>
          <a:lstStyle/>
          <a:p>
            <a:r>
              <a:rPr smtClean="0"/>
              <a:t>
              </a:t>
            </a:r>
            <a:endParaRPr/>
          </a:p>
        </p:txBody>
      </p:sp>
      <p:sp>
        <p:nvSpPr>
          <p:cNvPr id="6" name="Marcador de número de diapositiva 5"/>
          <p:cNvSpPr>
            <a:spLocks noGrp="1"/>
          </p:cNvSpPr>
          <p:nvPr>
            <p:ph type="sldNum" sz="quarter" idx="12"/>
          </p:nvPr>
        </p:nvSpPr>
        <p:spPr/>
        <p:txBody>
          <a:bodyPr/>
          <a:lstStyle/>
          <a:p>
            <a:fld id="{C2DD1C59-B8FB-4BC6-84FE-FD700C7CFC4F}" type="slidenum">
              <a:rPr smtClean="0"/>
              <a:pPr/>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es-ES_tradnl" smtClean="0"/>
              <a:t>Clic para editar título</a:t>
            </a:r>
            <a:endParaRPr kumimoji="0" lang="en-US"/>
          </a:p>
        </p:txBody>
      </p:sp>
      <p:sp>
        <p:nvSpPr>
          <p:cNvPr id="3" name="Marcador de contenido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4" name="Marcador de contenido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5" name="Marcador de fecha 4"/>
          <p:cNvSpPr>
            <a:spLocks noGrp="1"/>
          </p:cNvSpPr>
          <p:nvPr>
            <p:ph type="dt" sz="half" idx="10"/>
          </p:nvPr>
        </p:nvSpPr>
        <p:spPr/>
        <p:txBody>
          <a:bodyPr/>
          <a:lstStyle/>
          <a:p>
            <a:fld id="{52C52DAD-B252-43DF-B5F1-2641274AD768}" type="datetime1">
              <a:rPr lang="es-ES" smtClean="0"/>
              <a:pPr/>
              <a:t>25/2/19</a:t>
            </a:fld>
            <a:endParaRPr/>
          </a:p>
        </p:txBody>
      </p:sp>
      <p:sp>
        <p:nvSpPr>
          <p:cNvPr id="6" name="Marcador de pie de página 5"/>
          <p:cNvSpPr>
            <a:spLocks noGrp="1"/>
          </p:cNvSpPr>
          <p:nvPr>
            <p:ph type="ftr" sz="quarter" idx="11"/>
          </p:nvPr>
        </p:nvSpPr>
        <p:spPr/>
        <p:txBody>
          <a:bodyPr/>
          <a:lstStyle/>
          <a:p>
            <a:r>
              <a:rPr smtClean="0"/>
              <a:t>
              </a:t>
            </a:r>
            <a:endParaRPr/>
          </a:p>
        </p:txBody>
      </p:sp>
      <p:sp>
        <p:nvSpPr>
          <p:cNvPr id="7" name="Marcador de número de diapositiva 6"/>
          <p:cNvSpPr>
            <a:spLocks noGrp="1"/>
          </p:cNvSpPr>
          <p:nvPr>
            <p:ph type="sldNum" sz="quarter" idx="12"/>
          </p:nvPr>
        </p:nvSpPr>
        <p:spPr/>
        <p:txBody>
          <a:bodyPr/>
          <a:lstStyle/>
          <a:p>
            <a:fld id="{C2DD1C59-B8FB-4BC6-84FE-FD700C7CFC4F}" type="slidenum">
              <a:rPr smtClean="0"/>
              <a:pPr/>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381000" y="1143000"/>
            <a:ext cx="8382000" cy="1069848"/>
          </a:xfrm>
        </p:spPr>
        <p:txBody>
          <a:bodyPr anchor="ctr"/>
          <a:lstStyle>
            <a:lvl1pPr>
              <a:defRPr sz="4000" b="0" i="0" cap="none" baseline="0"/>
            </a:lvl1pPr>
          </a:lstStyle>
          <a:p>
            <a:r>
              <a:rPr kumimoji="0" lang="es-ES_tradnl" smtClean="0"/>
              <a:t>Clic para editar título</a:t>
            </a:r>
            <a:endParaRPr kumimoji="0" lang="en-US"/>
          </a:p>
        </p:txBody>
      </p:sp>
      <p:sp>
        <p:nvSpPr>
          <p:cNvPr id="3" name="Marcador de texto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_tradnl" smtClean="0"/>
              <a:t>Haga clic para modificar el estilo de texto del patrón</a:t>
            </a:r>
          </a:p>
        </p:txBody>
      </p:sp>
      <p:sp>
        <p:nvSpPr>
          <p:cNvPr id="4" name="Marcador de texto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_tradnl" smtClean="0"/>
              <a:t>Haga clic para modificar el estilo de texto del patrón</a:t>
            </a:r>
          </a:p>
        </p:txBody>
      </p:sp>
      <p:sp>
        <p:nvSpPr>
          <p:cNvPr id="5" name="Marcador de contenido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6" name="Marcador de contenido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26" name="Marcador de fecha 25"/>
          <p:cNvSpPr>
            <a:spLocks noGrp="1"/>
          </p:cNvSpPr>
          <p:nvPr>
            <p:ph type="dt" sz="half" idx="10"/>
          </p:nvPr>
        </p:nvSpPr>
        <p:spPr/>
        <p:txBody>
          <a:bodyPr rtlCol="0"/>
          <a:lstStyle/>
          <a:p>
            <a:fld id="{8D5EE695-055E-4A2A-8DF7-4498FF99E731}" type="datetime1">
              <a:rPr lang="es-ES" smtClean="0"/>
              <a:pPr/>
              <a:t>25/2/19</a:t>
            </a:fld>
            <a:endParaRPr/>
          </a:p>
        </p:txBody>
      </p:sp>
      <p:sp>
        <p:nvSpPr>
          <p:cNvPr id="27" name="Marcador de número de diapositiva 26"/>
          <p:cNvSpPr>
            <a:spLocks noGrp="1"/>
          </p:cNvSpPr>
          <p:nvPr>
            <p:ph type="sldNum" sz="quarter" idx="11"/>
          </p:nvPr>
        </p:nvSpPr>
        <p:spPr/>
        <p:txBody>
          <a:bodyPr rtlCol="0"/>
          <a:lstStyle/>
          <a:p>
            <a:fld id="{C2DD1C59-B8FB-4BC6-84FE-FD700C7CFC4F}" type="slidenum">
              <a:rPr smtClean="0"/>
              <a:pPr/>
              <a:t>‹Nr.›</a:t>
            </a:fld>
            <a:endParaRPr/>
          </a:p>
        </p:txBody>
      </p:sp>
      <p:sp>
        <p:nvSpPr>
          <p:cNvPr id="28" name="Marcador de pie de página 27"/>
          <p:cNvSpPr>
            <a:spLocks noGrp="1"/>
          </p:cNvSpPr>
          <p:nvPr>
            <p:ph type="ftr" sz="quarter" idx="12"/>
          </p:nvPr>
        </p:nvSpPr>
        <p:spPr/>
        <p:txBody>
          <a:bodyPr rtlCol="0"/>
          <a:lstStyle/>
          <a:p>
            <a:r>
              <a:rPr smtClean="0"/>
              <a:t>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_tradnl" smtClean="0"/>
              <a:t>Clic para editar título</a:t>
            </a:r>
            <a:endParaRPr kumimoji="0" lang="en-US"/>
          </a:p>
        </p:txBody>
      </p:sp>
      <p:sp>
        <p:nvSpPr>
          <p:cNvPr id="3" name="Marcador de fecha 2"/>
          <p:cNvSpPr>
            <a:spLocks noGrp="1"/>
          </p:cNvSpPr>
          <p:nvPr>
            <p:ph type="dt" sz="half" idx="10"/>
          </p:nvPr>
        </p:nvSpPr>
        <p:spPr>
          <a:xfrm>
            <a:off x="6583680" y="612648"/>
            <a:ext cx="957264" cy="457200"/>
          </a:xfrm>
        </p:spPr>
        <p:txBody>
          <a:bodyPr/>
          <a:lstStyle/>
          <a:p>
            <a:fld id="{2BD24F27-F15B-4002-AC8A-28ECA6112DFC}" type="datetime1">
              <a:rPr lang="es-ES" smtClean="0"/>
              <a:pPr/>
              <a:t>25/2/19</a:t>
            </a:fld>
            <a:endParaRPr/>
          </a:p>
        </p:txBody>
      </p:sp>
      <p:sp>
        <p:nvSpPr>
          <p:cNvPr id="4" name="Marcador de pie de página 3"/>
          <p:cNvSpPr>
            <a:spLocks noGrp="1"/>
          </p:cNvSpPr>
          <p:nvPr>
            <p:ph type="ftr" sz="quarter" idx="11"/>
          </p:nvPr>
        </p:nvSpPr>
        <p:spPr>
          <a:xfrm>
            <a:off x="5257800" y="612648"/>
            <a:ext cx="1325880" cy="457200"/>
          </a:xfrm>
        </p:spPr>
        <p:txBody>
          <a:bodyPr/>
          <a:lstStyle/>
          <a:p>
            <a:r>
              <a:rPr smtClean="0"/>
              <a:t>
              </a:t>
            </a:r>
            <a:endParaRPr/>
          </a:p>
        </p:txBody>
      </p:sp>
      <p:sp>
        <p:nvSpPr>
          <p:cNvPr id="5" name="Marcador de número de diapositiva 4"/>
          <p:cNvSpPr>
            <a:spLocks noGrp="1"/>
          </p:cNvSpPr>
          <p:nvPr>
            <p:ph type="sldNum" sz="quarter" idx="12"/>
          </p:nvPr>
        </p:nvSpPr>
        <p:spPr>
          <a:xfrm>
            <a:off x="8174736" y="2272"/>
            <a:ext cx="762000" cy="365760"/>
          </a:xfrm>
        </p:spPr>
        <p:txBody>
          <a:bodyPr/>
          <a:lstStyle/>
          <a:p>
            <a:fld id="{C2DD1C59-B8FB-4BC6-84FE-FD700C7CFC4F}" type="slidenum">
              <a:rPr smtClean="0"/>
              <a:pPr/>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B19D81A-3BCA-4E1D-956E-C3242211DB2E}" type="datetime1">
              <a:rPr lang="es-ES" smtClean="0"/>
              <a:pPr/>
              <a:t>25/2/19</a:t>
            </a:fld>
            <a:endParaRPr/>
          </a:p>
        </p:txBody>
      </p:sp>
      <p:sp>
        <p:nvSpPr>
          <p:cNvPr id="3" name="Marcador de pie de página 2"/>
          <p:cNvSpPr>
            <a:spLocks noGrp="1"/>
          </p:cNvSpPr>
          <p:nvPr>
            <p:ph type="ftr" sz="quarter" idx="11"/>
          </p:nvPr>
        </p:nvSpPr>
        <p:spPr/>
        <p:txBody>
          <a:bodyPr/>
          <a:lstStyle/>
          <a:p>
            <a:r>
              <a:rPr smtClean="0"/>
              <a:t>
              </a:t>
            </a:r>
            <a:endParaRPr/>
          </a:p>
        </p:txBody>
      </p:sp>
      <p:sp>
        <p:nvSpPr>
          <p:cNvPr id="4" name="Marcador de número de diapositiva 3"/>
          <p:cNvSpPr>
            <a:spLocks noGrp="1"/>
          </p:cNvSpPr>
          <p:nvPr>
            <p:ph type="sldNum" sz="quarter" idx="12"/>
          </p:nvPr>
        </p:nvSpPr>
        <p:spPr/>
        <p:txBody>
          <a:bodyPr/>
          <a:lstStyle/>
          <a:p>
            <a:fld id="{C2DD1C59-B8FB-4BC6-84FE-FD700C7CFC4F}" type="slidenum">
              <a:rPr smtClean="0"/>
              <a:pPr/>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5353496" y="1101970"/>
            <a:ext cx="3383280" cy="877824"/>
          </a:xfrm>
        </p:spPr>
        <p:txBody>
          <a:bodyPr anchor="b"/>
          <a:lstStyle>
            <a:lvl1pPr algn="l">
              <a:buNone/>
              <a:defRPr sz="1800" b="1"/>
            </a:lvl1pPr>
          </a:lstStyle>
          <a:p>
            <a:r>
              <a:rPr kumimoji="0" lang="es-ES_tradnl" smtClean="0"/>
              <a:t>Clic para editar título</a:t>
            </a:r>
            <a:endParaRPr kumimoji="0" lang="en-US"/>
          </a:p>
        </p:txBody>
      </p:sp>
      <p:sp>
        <p:nvSpPr>
          <p:cNvPr id="3" name="Marcador de texto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_tradnl" smtClean="0"/>
              <a:t>Haga clic para modificar el estilo de texto del patrón</a:t>
            </a:r>
          </a:p>
        </p:txBody>
      </p:sp>
      <p:sp>
        <p:nvSpPr>
          <p:cNvPr id="4" name="Marcador de contenido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_tradnl" smtClean="0"/>
              <a:t>Haga clic para modificar el estilo de texto del patrón</a:t>
            </a:r>
          </a:p>
          <a:p>
            <a:pPr lvl="1" eaLnBrk="1" latinLnBrk="0" hangingPunct="1"/>
            <a:r>
              <a:rPr lang="es-ES_tradnl" smtClean="0"/>
              <a:t>Segundo nivel</a:t>
            </a:r>
          </a:p>
          <a:p>
            <a:pPr lvl="2" eaLnBrk="1" latinLnBrk="0" hangingPunct="1"/>
            <a:r>
              <a:rPr lang="es-ES_tradnl" smtClean="0"/>
              <a:t>Tercer nivel</a:t>
            </a:r>
          </a:p>
          <a:p>
            <a:pPr lvl="3" eaLnBrk="1" latinLnBrk="0" hangingPunct="1"/>
            <a:r>
              <a:rPr lang="es-ES_tradnl" smtClean="0"/>
              <a:t>Cuarto nivel</a:t>
            </a:r>
          </a:p>
          <a:p>
            <a:pPr lvl="4" eaLnBrk="1" latinLnBrk="0" hangingPunct="1"/>
            <a:r>
              <a:rPr lang="es-ES_tradnl" smtClean="0"/>
              <a:t>Quinto nivel</a:t>
            </a:r>
            <a:endParaRPr kumimoji="0" lang="en-US"/>
          </a:p>
        </p:txBody>
      </p:sp>
      <p:sp>
        <p:nvSpPr>
          <p:cNvPr id="5" name="Marcador de fecha 4"/>
          <p:cNvSpPr>
            <a:spLocks noGrp="1"/>
          </p:cNvSpPr>
          <p:nvPr>
            <p:ph type="dt" sz="half" idx="10"/>
          </p:nvPr>
        </p:nvSpPr>
        <p:spPr/>
        <p:txBody>
          <a:bodyPr/>
          <a:lstStyle/>
          <a:p>
            <a:fld id="{CD9B9DC9-FF9F-4918-8048-E144E50B33CE}" type="datetime1">
              <a:rPr lang="es-ES" smtClean="0"/>
              <a:pPr/>
              <a:t>25/2/19</a:t>
            </a:fld>
            <a:endParaRPr/>
          </a:p>
        </p:txBody>
      </p:sp>
      <p:sp>
        <p:nvSpPr>
          <p:cNvPr id="6" name="Marcador de pie de página 5"/>
          <p:cNvSpPr>
            <a:spLocks noGrp="1"/>
          </p:cNvSpPr>
          <p:nvPr>
            <p:ph type="ftr" sz="quarter" idx="11"/>
          </p:nvPr>
        </p:nvSpPr>
        <p:spPr/>
        <p:txBody>
          <a:bodyPr/>
          <a:lstStyle/>
          <a:p>
            <a:r>
              <a:rPr smtClean="0"/>
              <a:t>
              </a:t>
            </a:r>
            <a:endParaRPr/>
          </a:p>
        </p:txBody>
      </p:sp>
      <p:sp>
        <p:nvSpPr>
          <p:cNvPr id="7" name="Marcador de número de diapositiva 6"/>
          <p:cNvSpPr>
            <a:spLocks noGrp="1"/>
          </p:cNvSpPr>
          <p:nvPr>
            <p:ph type="sldNum" sz="quarter" idx="12"/>
          </p:nvPr>
        </p:nvSpPr>
        <p:spPr/>
        <p:txBody>
          <a:bodyPr/>
          <a:lstStyle/>
          <a:p>
            <a:fld id="{C2DD1C59-B8FB-4BC6-84FE-FD700C7CFC4F}" type="slidenum">
              <a:rPr smtClean="0"/>
              <a:pPr/>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_tradnl" smtClean="0"/>
              <a:t>Clic para editar título</a:t>
            </a:r>
            <a:endParaRPr kumimoji="0" lang="en-US"/>
          </a:p>
        </p:txBody>
      </p:sp>
      <p:sp>
        <p:nvSpPr>
          <p:cNvPr id="3" name="Marcador de posición de imagen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_tradnl" smtClean="0"/>
              <a:t>Haga clic en el icono para agregar una imagen</a:t>
            </a:r>
            <a:endParaRPr kumimoji="0" lang="en-US" dirty="0"/>
          </a:p>
        </p:txBody>
      </p:sp>
      <p:sp>
        <p:nvSpPr>
          <p:cNvPr id="4" name="Marcador de texto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_tradnl" smtClean="0"/>
              <a:t>Haga clic para modificar el estilo de texto del patrón</a:t>
            </a:r>
          </a:p>
        </p:txBody>
      </p:sp>
      <p:sp>
        <p:nvSpPr>
          <p:cNvPr id="5" name="Marcador de fecha 4"/>
          <p:cNvSpPr>
            <a:spLocks noGrp="1"/>
          </p:cNvSpPr>
          <p:nvPr>
            <p:ph type="dt" sz="half" idx="10"/>
          </p:nvPr>
        </p:nvSpPr>
        <p:spPr/>
        <p:txBody>
          <a:bodyPr/>
          <a:lstStyle/>
          <a:p>
            <a:fld id="{4E13F549-17B8-4EDC-B8B1-5895AB46DB0B}" type="datetime1">
              <a:rPr lang="es-ES" smtClean="0"/>
              <a:pPr/>
              <a:t>25/2/19</a:t>
            </a:fld>
            <a:endParaRPr/>
          </a:p>
        </p:txBody>
      </p:sp>
      <p:sp>
        <p:nvSpPr>
          <p:cNvPr id="6" name="Marcador de pie de página 5"/>
          <p:cNvSpPr>
            <a:spLocks noGrp="1"/>
          </p:cNvSpPr>
          <p:nvPr>
            <p:ph type="ftr" sz="quarter" idx="11"/>
          </p:nvPr>
        </p:nvSpPr>
        <p:spPr/>
        <p:txBody>
          <a:bodyPr/>
          <a:lstStyle/>
          <a:p>
            <a:r>
              <a:rPr smtClean="0"/>
              <a:t>
              </a:t>
            </a:r>
            <a:endParaRPr/>
          </a:p>
        </p:txBody>
      </p:sp>
      <p:sp>
        <p:nvSpPr>
          <p:cNvPr id="7" name="Marcador de número de diapositiva 6"/>
          <p:cNvSpPr>
            <a:spLocks noGrp="1"/>
          </p:cNvSpPr>
          <p:nvPr>
            <p:ph type="sldNum" sz="quarter" idx="12"/>
          </p:nvPr>
        </p:nvSpPr>
        <p:spPr/>
        <p:txBody>
          <a:bodyPr/>
          <a:lstStyle/>
          <a:p>
            <a:fld id="{C2DD1C59-B8FB-4BC6-84FE-FD700C7CFC4F}" type="slidenum">
              <a:rPr smtClean="0"/>
              <a:pPr/>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ángulo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ángulo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ángulo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ángulo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ángulo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ángulo redondeado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ángulo redondeado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ángulo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ángulo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ángulo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ángulo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ángulo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ángulo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Marcador de título 21"/>
          <p:cNvSpPr>
            <a:spLocks noGrp="1"/>
          </p:cNvSpPr>
          <p:nvPr>
            <p:ph type="title"/>
          </p:nvPr>
        </p:nvSpPr>
        <p:spPr>
          <a:xfrm>
            <a:off x="457200" y="1143000"/>
            <a:ext cx="8229600" cy="1066800"/>
          </a:xfrm>
          <a:prstGeom prst="rect">
            <a:avLst/>
          </a:prstGeom>
        </p:spPr>
        <p:txBody>
          <a:bodyPr vert="horz" anchor="ctr">
            <a:normAutofit/>
          </a:bodyPr>
          <a:lstStyle/>
          <a:p>
            <a:r>
              <a:rPr kumimoji="0" lang="es-ES_tradnl" smtClean="0"/>
              <a:t>Clic para editar título</a:t>
            </a:r>
            <a:endParaRPr kumimoji="0" lang="en-US"/>
          </a:p>
        </p:txBody>
      </p:sp>
      <p:sp>
        <p:nvSpPr>
          <p:cNvPr id="13" name="Marcador de texto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lang="en-US"/>
          </a:p>
        </p:txBody>
      </p:sp>
      <p:sp>
        <p:nvSpPr>
          <p:cNvPr id="14" name="Marcador de fecha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07D8D24-C127-4F98-B463-1D28989498F4}" type="datetime1">
              <a:rPr lang="es-ES" smtClean="0"/>
              <a:pPr/>
              <a:t>25/2/19</a:t>
            </a:fld>
            <a:endParaRPr/>
          </a:p>
        </p:txBody>
      </p:sp>
      <p:sp>
        <p:nvSpPr>
          <p:cNvPr id="3" name="Marcador de pie de página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a:p>
        </p:txBody>
      </p:sp>
      <p:sp>
        <p:nvSpPr>
          <p:cNvPr id="23" name="Marcador de número de diapositiva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2DD1C59-B8FB-4BC6-84FE-FD700C7CFC4F}" type="slidenum">
              <a:rPr smtClean="0"/>
              <a:pPr/>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263329"/>
            <a:ext cx="8915400" cy="1739056"/>
          </a:xfrm>
        </p:spPr>
        <p:txBody>
          <a:bodyPr>
            <a:normAutofit fontScale="90000"/>
          </a:bodyPr>
          <a:lstStyle/>
          <a:p>
            <a:pPr algn="ctr"/>
            <a:r>
              <a:rPr lang="es-ES_tradnl" dirty="0" smtClean="0"/>
              <a:t>Impuesto a las Ganancias</a:t>
            </a:r>
            <a:br>
              <a:rPr lang="es-ES_tradnl" dirty="0" smtClean="0"/>
            </a:br>
            <a:r>
              <a:rPr lang="es-ES_tradnl" dirty="0"/>
              <a:t/>
            </a:r>
            <a:br>
              <a:rPr lang="es-ES_tradnl" dirty="0"/>
            </a:br>
            <a:endParaRPr lang="es-ES_tradnl" dirty="0"/>
          </a:p>
        </p:txBody>
      </p:sp>
      <p:sp>
        <p:nvSpPr>
          <p:cNvPr id="3" name="Subtítulo 2"/>
          <p:cNvSpPr>
            <a:spLocks noGrp="1"/>
          </p:cNvSpPr>
          <p:nvPr>
            <p:ph type="subTitle" idx="1"/>
          </p:nvPr>
        </p:nvSpPr>
        <p:spPr>
          <a:xfrm>
            <a:off x="1923256" y="5381775"/>
            <a:ext cx="4953000" cy="753198"/>
          </a:xfrm>
        </p:spPr>
        <p:txBody>
          <a:bodyPr/>
          <a:lstStyle/>
          <a:p>
            <a:r>
              <a:rPr lang="es-ES_tradnl" dirty="0" smtClean="0"/>
              <a:t>Dra. Liliana Molas</a:t>
            </a:r>
          </a:p>
        </p:txBody>
      </p:sp>
      <p:sp>
        <p:nvSpPr>
          <p:cNvPr id="4" name="Subtítulo 2"/>
          <p:cNvSpPr txBox="1">
            <a:spLocks/>
          </p:cNvSpPr>
          <p:nvPr/>
        </p:nvSpPr>
        <p:spPr>
          <a:xfrm>
            <a:off x="421573" y="5884513"/>
            <a:ext cx="3530352" cy="528790"/>
          </a:xfrm>
          <a:prstGeom prst="rect">
            <a:avLst/>
          </a:prstGeom>
        </p:spPr>
        <p:txBody>
          <a:bodyPr vert="horz">
            <a:normAutofit/>
          </a:bodyPr>
          <a:lstStyle>
            <a:lvl1pPr marL="64008" indent="0" algn="l" rtl="0" eaLnBrk="1" latinLnBrk="0" hangingPunct="1">
              <a:spcBef>
                <a:spcPts val="300"/>
              </a:spcBef>
              <a:buClr>
                <a:schemeClr val="accent3"/>
              </a:buClr>
              <a:buFont typeface="Georgia"/>
              <a:buNone/>
              <a:defRPr kumimoji="0" sz="2400" kern="1200">
                <a:solidFill>
                  <a:schemeClr val="tx2"/>
                </a:solidFill>
                <a:latin typeface="+mn-lt"/>
                <a:ea typeface="+mn-ea"/>
                <a:cs typeface="+mn-cs"/>
              </a:defRPr>
            </a:lvl1pPr>
            <a:lvl2pPr marL="457200" indent="0" algn="ctr" rtl="0" eaLnBrk="1" latinLnBrk="0" hangingPunct="1">
              <a:spcBef>
                <a:spcPts val="300"/>
              </a:spcBef>
              <a:buClr>
                <a:schemeClr val="accent2"/>
              </a:buClr>
              <a:buFont typeface="Georgia"/>
              <a:buNone/>
              <a:defRPr kumimoji="0" sz="2600" kern="1200">
                <a:solidFill>
                  <a:schemeClr val="accent2"/>
                </a:solidFill>
                <a:latin typeface="+mn-lt"/>
                <a:ea typeface="+mn-ea"/>
                <a:cs typeface="+mn-cs"/>
              </a:defRPr>
            </a:lvl2pPr>
            <a:lvl3pPr marL="914400" indent="0" algn="ctr" rtl="0" eaLnBrk="1" latinLnBrk="0" hangingPunct="1">
              <a:spcBef>
                <a:spcPts val="300"/>
              </a:spcBef>
              <a:buClr>
                <a:schemeClr val="accent1"/>
              </a:buClr>
              <a:buFont typeface="Wingdings 2"/>
              <a:buNone/>
              <a:defRPr kumimoji="0" sz="2400" kern="1200">
                <a:solidFill>
                  <a:schemeClr val="accent1"/>
                </a:solidFill>
                <a:latin typeface="+mn-lt"/>
                <a:ea typeface="+mn-ea"/>
                <a:cs typeface="+mn-cs"/>
              </a:defRPr>
            </a:lvl3pPr>
            <a:lvl4pPr marL="1371600" indent="0" algn="ctr" rtl="0" eaLnBrk="1" latinLnBrk="0" hangingPunct="1">
              <a:spcBef>
                <a:spcPts val="300"/>
              </a:spcBef>
              <a:buClr>
                <a:schemeClr val="accent1"/>
              </a:buClr>
              <a:buFont typeface="Wingdings 2"/>
              <a:buNone/>
              <a:defRPr kumimoji="0" sz="2200" kern="1200">
                <a:solidFill>
                  <a:schemeClr val="accent1"/>
                </a:solidFill>
                <a:latin typeface="+mn-lt"/>
                <a:ea typeface="+mn-ea"/>
                <a:cs typeface="+mn-cs"/>
              </a:defRPr>
            </a:lvl4pPr>
            <a:lvl5pPr marL="1828800" indent="0" algn="ctr" rtl="0" eaLnBrk="1" latinLnBrk="0" hangingPunct="1">
              <a:spcBef>
                <a:spcPts val="300"/>
              </a:spcBef>
              <a:buClr>
                <a:schemeClr val="accent3"/>
              </a:buClr>
              <a:buFont typeface="Georgia"/>
              <a:buNone/>
              <a:defRPr kumimoji="0" sz="2000" kern="1200">
                <a:solidFill>
                  <a:schemeClr val="accent3"/>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endParaRPr lang="es-ES_tradnl" dirty="0" smtClean="0"/>
          </a:p>
        </p:txBody>
      </p:sp>
      <p:sp>
        <p:nvSpPr>
          <p:cNvPr id="5" name="Subtítulo 2"/>
          <p:cNvSpPr txBox="1">
            <a:spLocks/>
          </p:cNvSpPr>
          <p:nvPr/>
        </p:nvSpPr>
        <p:spPr>
          <a:xfrm>
            <a:off x="6380945" y="5381775"/>
            <a:ext cx="2376264" cy="608039"/>
          </a:xfrm>
          <a:prstGeom prst="rect">
            <a:avLst/>
          </a:prstGeom>
        </p:spPr>
        <p:txBody>
          <a:bodyPr vert="horz">
            <a:normAutofit/>
          </a:bodyPr>
          <a:lstStyle>
            <a:lvl1pPr marL="64008" indent="0" algn="l" rtl="0" eaLnBrk="1" latinLnBrk="0" hangingPunct="1">
              <a:spcBef>
                <a:spcPts val="300"/>
              </a:spcBef>
              <a:buClr>
                <a:schemeClr val="accent3"/>
              </a:buClr>
              <a:buFont typeface="Georgia"/>
              <a:buNone/>
              <a:defRPr kumimoji="0" sz="2400" kern="1200">
                <a:solidFill>
                  <a:schemeClr val="tx2"/>
                </a:solidFill>
                <a:latin typeface="+mn-lt"/>
                <a:ea typeface="+mn-ea"/>
                <a:cs typeface="+mn-cs"/>
              </a:defRPr>
            </a:lvl1pPr>
            <a:lvl2pPr marL="457200" indent="0" algn="ctr" rtl="0" eaLnBrk="1" latinLnBrk="0" hangingPunct="1">
              <a:spcBef>
                <a:spcPts val="300"/>
              </a:spcBef>
              <a:buClr>
                <a:schemeClr val="accent2"/>
              </a:buClr>
              <a:buFont typeface="Georgia"/>
              <a:buNone/>
              <a:defRPr kumimoji="0" sz="2600" kern="1200">
                <a:solidFill>
                  <a:schemeClr val="accent2"/>
                </a:solidFill>
                <a:latin typeface="+mn-lt"/>
                <a:ea typeface="+mn-ea"/>
                <a:cs typeface="+mn-cs"/>
              </a:defRPr>
            </a:lvl2pPr>
            <a:lvl3pPr marL="914400" indent="0" algn="ctr" rtl="0" eaLnBrk="1" latinLnBrk="0" hangingPunct="1">
              <a:spcBef>
                <a:spcPts val="300"/>
              </a:spcBef>
              <a:buClr>
                <a:schemeClr val="accent1"/>
              </a:buClr>
              <a:buFont typeface="Wingdings 2"/>
              <a:buNone/>
              <a:defRPr kumimoji="0" sz="2400" kern="1200">
                <a:solidFill>
                  <a:schemeClr val="accent1"/>
                </a:solidFill>
                <a:latin typeface="+mn-lt"/>
                <a:ea typeface="+mn-ea"/>
                <a:cs typeface="+mn-cs"/>
              </a:defRPr>
            </a:lvl3pPr>
            <a:lvl4pPr marL="1371600" indent="0" algn="ctr" rtl="0" eaLnBrk="1" latinLnBrk="0" hangingPunct="1">
              <a:spcBef>
                <a:spcPts val="300"/>
              </a:spcBef>
              <a:buClr>
                <a:schemeClr val="accent1"/>
              </a:buClr>
              <a:buFont typeface="Wingdings 2"/>
              <a:buNone/>
              <a:defRPr kumimoji="0" sz="2200" kern="1200">
                <a:solidFill>
                  <a:schemeClr val="accent1"/>
                </a:solidFill>
                <a:latin typeface="+mn-lt"/>
                <a:ea typeface="+mn-ea"/>
                <a:cs typeface="+mn-cs"/>
              </a:defRPr>
            </a:lvl4pPr>
            <a:lvl5pPr marL="1828800" indent="0" algn="ctr" rtl="0" eaLnBrk="1" latinLnBrk="0" hangingPunct="1">
              <a:spcBef>
                <a:spcPts val="300"/>
              </a:spcBef>
              <a:buClr>
                <a:schemeClr val="accent3"/>
              </a:buClr>
              <a:buFont typeface="Georgia"/>
              <a:buNone/>
              <a:defRPr kumimoji="0" sz="2000" kern="1200">
                <a:solidFill>
                  <a:schemeClr val="accent3"/>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r>
              <a:rPr lang="es-ES_tradnl" dirty="0" smtClean="0"/>
              <a:t>Febrero 2019</a:t>
            </a:r>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59" y="4509120"/>
            <a:ext cx="1230047" cy="175721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lvl="1" algn="ctr" rtl="0">
              <a:spcBef>
                <a:spcPct val="0"/>
              </a:spcBef>
            </a:pPr>
            <a:r>
              <a:rPr lang="es-ES_tradnl" sz="2800" dirty="0" smtClean="0">
                <a:solidFill>
                  <a:schemeClr val="tx1"/>
                </a:solidFill>
              </a:rPr>
              <a:t>Eliminación de exenciones aplicables a rentas financieras</a:t>
            </a:r>
            <a:br>
              <a:rPr lang="es-ES_tradnl" sz="2800" dirty="0" smtClean="0">
                <a:solidFill>
                  <a:schemeClr val="tx1"/>
                </a:solidFill>
              </a:rPr>
            </a:br>
            <a:endParaRPr lang="es-ES" sz="2800" dirty="0"/>
          </a:p>
        </p:txBody>
      </p:sp>
      <p:sp>
        <p:nvSpPr>
          <p:cNvPr id="3" name="Marcador de contenido 2"/>
          <p:cNvSpPr>
            <a:spLocks noGrp="1"/>
          </p:cNvSpPr>
          <p:nvPr>
            <p:ph idx="1"/>
          </p:nvPr>
        </p:nvSpPr>
        <p:spPr/>
        <p:txBody>
          <a:bodyPr>
            <a:normAutofit fontScale="77500" lnSpcReduction="20000"/>
          </a:bodyPr>
          <a:lstStyle/>
          <a:p>
            <a:pPr algn="just"/>
            <a:r>
              <a:rPr lang="es-ES" dirty="0" smtClean="0"/>
              <a:t>Se elimin</a:t>
            </a:r>
            <a:r>
              <a:rPr lang="es-ES" dirty="0" smtClean="0"/>
              <a:t>ó la exención aplicable a los intereses de plazos fijos realizados en bancos del país. </a:t>
            </a:r>
          </a:p>
          <a:p>
            <a:pPr marL="109728" indent="0" algn="just">
              <a:buNone/>
            </a:pPr>
            <a:endParaRPr lang="es-ES" dirty="0" smtClean="0"/>
          </a:p>
          <a:p>
            <a:pPr algn="just"/>
            <a:r>
              <a:rPr lang="es-ES" dirty="0" smtClean="0"/>
              <a:t>Se eliminó la exención que regía para las rentas de títulos públicos emitidos por el estado nacional, provincial o municipal.</a:t>
            </a:r>
          </a:p>
          <a:p>
            <a:pPr marL="109728" indent="0" algn="just">
              <a:buNone/>
            </a:pPr>
            <a:endParaRPr lang="es-ES" dirty="0" smtClean="0"/>
          </a:p>
          <a:p>
            <a:pPr algn="just"/>
            <a:r>
              <a:rPr lang="es-ES" dirty="0" smtClean="0"/>
              <a:t>Se eliminó la exención que tenía tanto la renta de las obligaciones negociables como la de los títulos de deuda de fideicomisos financieros.</a:t>
            </a:r>
          </a:p>
          <a:p>
            <a:pPr marL="109728" indent="0" algn="just">
              <a:buNone/>
            </a:pPr>
            <a:endParaRPr lang="es-ES" dirty="0" smtClean="0"/>
          </a:p>
          <a:p>
            <a:pPr algn="just"/>
            <a:r>
              <a:rPr lang="es-ES" dirty="0" smtClean="0"/>
              <a:t>Estas rentas q</a:t>
            </a:r>
            <a:r>
              <a:rPr lang="es-ES" dirty="0" smtClean="0"/>
              <a:t>uedaron gravadas </a:t>
            </a:r>
            <a:r>
              <a:rPr lang="es-ES" dirty="0"/>
              <a:t>con una alícuota del 15% cuando el capital se ajusta (</a:t>
            </a:r>
            <a:r>
              <a:rPr lang="es-ES" dirty="0" err="1"/>
              <a:t>p.e</a:t>
            </a:r>
            <a:r>
              <a:rPr lang="es-ES" dirty="0"/>
              <a:t>. </a:t>
            </a:r>
            <a:r>
              <a:rPr lang="es-ES" dirty="0" smtClean="0"/>
              <a:t>inversiones </a:t>
            </a:r>
            <a:r>
              <a:rPr lang="es-ES" dirty="0"/>
              <a:t>en dólares o cláusula UVA) y del 5% cuando el capital no se ajusta.</a:t>
            </a:r>
          </a:p>
          <a:p>
            <a:pPr algn="just"/>
            <a:endParaRPr lang="es-ES" dirty="0"/>
          </a:p>
        </p:txBody>
      </p:sp>
      <p:sp>
        <p:nvSpPr>
          <p:cNvPr id="4" name="CuadroTexto 3"/>
          <p:cNvSpPr txBox="1"/>
          <p:nvPr/>
        </p:nvSpPr>
        <p:spPr>
          <a:xfrm>
            <a:off x="5990167" y="169333"/>
            <a:ext cx="2784799" cy="646331"/>
          </a:xfrm>
          <a:prstGeom prst="rect">
            <a:avLst/>
          </a:prstGeom>
          <a:noFill/>
        </p:spPr>
        <p:txBody>
          <a:bodyPr wrap="none" rtlCol="0">
            <a:spAutoFit/>
          </a:bodyPr>
          <a:lstStyle/>
          <a:p>
            <a:r>
              <a:rPr lang="es-ES_tradnl" dirty="0">
                <a:solidFill>
                  <a:schemeClr val="bg1"/>
                </a:solidFill>
              </a:rPr>
              <a:t>Impuesto a las Ganancias</a:t>
            </a:r>
          </a:p>
          <a:p>
            <a:endParaRPr lang="es-ES" dirty="0"/>
          </a:p>
        </p:txBody>
      </p:sp>
    </p:spTree>
    <p:extLst>
      <p:ext uri="{BB962C8B-B14F-4D97-AF65-F5344CB8AC3E}">
        <p14:creationId xmlns:p14="http://schemas.microsoft.com/office/powerpoint/2010/main" val="6604130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2800" dirty="0">
                <a:solidFill>
                  <a:schemeClr val="tx1"/>
                </a:solidFill>
              </a:rPr>
              <a:t>Gravabilidad “cedular” de ciertas ganancias de capital de origen financiero </a:t>
            </a:r>
            <a:endParaRPr lang="es-ES" sz="2800" dirty="0"/>
          </a:p>
        </p:txBody>
      </p:sp>
      <p:sp>
        <p:nvSpPr>
          <p:cNvPr id="3" name="Marcador de contenido 2"/>
          <p:cNvSpPr>
            <a:spLocks noGrp="1"/>
          </p:cNvSpPr>
          <p:nvPr>
            <p:ph idx="1"/>
          </p:nvPr>
        </p:nvSpPr>
        <p:spPr/>
        <p:txBody>
          <a:bodyPr>
            <a:normAutofit fontScale="62500" lnSpcReduction="20000"/>
          </a:bodyPr>
          <a:lstStyle/>
          <a:p>
            <a:pPr algn="just"/>
            <a:r>
              <a:rPr lang="es-ES" dirty="0" smtClean="0"/>
              <a:t>Se termin</a:t>
            </a:r>
            <a:r>
              <a:rPr lang="es-ES" dirty="0" smtClean="0"/>
              <a:t>ó de definir que los únicos resultados por venta de acciones que no están gravados son los que se realizan en mercados regulados por la CNV.</a:t>
            </a:r>
          </a:p>
          <a:p>
            <a:pPr marL="109728" indent="0" algn="just">
              <a:buNone/>
            </a:pPr>
            <a:endParaRPr lang="es-ES" dirty="0" smtClean="0"/>
          </a:p>
          <a:p>
            <a:pPr algn="just"/>
            <a:r>
              <a:rPr lang="es-ES" dirty="0" smtClean="0"/>
              <a:t>Todas las demás ventas de acciones y de cuotas parte de sociedades y certificados de participación en fideicomisos financieros quedan gravados al 15%</a:t>
            </a:r>
          </a:p>
          <a:p>
            <a:pPr marL="109728" indent="0" algn="just">
              <a:buNone/>
            </a:pPr>
            <a:endParaRPr lang="es-ES" dirty="0" smtClean="0"/>
          </a:p>
          <a:p>
            <a:pPr algn="just"/>
            <a:r>
              <a:rPr lang="es-ES" dirty="0" smtClean="0"/>
              <a:t>Los resultados obtenidos por la compraventa de títulos públicos, obligaciones negociables, títulos de deuda de fideicomisos financieros y otros quedan gravados al 15% si tienen base ajustada o al 5% si no la tienen.</a:t>
            </a:r>
          </a:p>
          <a:p>
            <a:pPr marL="109728" indent="0" algn="just">
              <a:buNone/>
            </a:pPr>
            <a:endParaRPr lang="es-ES" dirty="0" smtClean="0"/>
          </a:p>
          <a:p>
            <a:pPr algn="just"/>
            <a:r>
              <a:rPr lang="es-ES" b="1" dirty="0" smtClean="0"/>
              <a:t>Queda gravada al 15% la utilidad obtenida por la cesión de derechos en fideicomisos comunes</a:t>
            </a:r>
            <a:r>
              <a:rPr lang="es-ES" dirty="0" smtClean="0"/>
              <a:t>.  </a:t>
            </a:r>
            <a:r>
              <a:rPr lang="es-ES" b="1" dirty="0" smtClean="0"/>
              <a:t>Vigencia: para las adquisiciones de tales derechos producidas a partir de la vigencia (1/1/18).  Temas no reglamentados: ¿qué pasa con los fideicomisos en curso, con aportes parcialmente realizados? si fueran inmobiliarios, ¿ podría aplicarse el decreto 976/18)? </a:t>
            </a:r>
          </a:p>
          <a:p>
            <a:endParaRPr lang="es-ES" dirty="0"/>
          </a:p>
        </p:txBody>
      </p:sp>
      <p:sp>
        <p:nvSpPr>
          <p:cNvPr id="4" name="CuadroTexto 3"/>
          <p:cNvSpPr txBox="1"/>
          <p:nvPr/>
        </p:nvSpPr>
        <p:spPr>
          <a:xfrm>
            <a:off x="5842000" y="105833"/>
            <a:ext cx="2784799" cy="646331"/>
          </a:xfrm>
          <a:prstGeom prst="rect">
            <a:avLst/>
          </a:prstGeom>
          <a:noFill/>
        </p:spPr>
        <p:txBody>
          <a:bodyPr wrap="none" rtlCol="0">
            <a:spAutoFit/>
          </a:bodyPr>
          <a:lstStyle/>
          <a:p>
            <a:r>
              <a:rPr lang="es-ES_tradnl" dirty="0">
                <a:solidFill>
                  <a:schemeClr val="bg1"/>
                </a:solidFill>
              </a:rPr>
              <a:t>Impuesto a las Ganancias</a:t>
            </a:r>
          </a:p>
          <a:p>
            <a:endParaRPr lang="es-ES" dirty="0"/>
          </a:p>
        </p:txBody>
      </p:sp>
    </p:spTree>
    <p:extLst>
      <p:ext uri="{BB962C8B-B14F-4D97-AF65-F5344CB8AC3E}">
        <p14:creationId xmlns:p14="http://schemas.microsoft.com/office/powerpoint/2010/main" val="334468190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5836" y="609600"/>
            <a:ext cx="8229600" cy="805190"/>
          </a:xfrm>
        </p:spPr>
        <p:txBody>
          <a:bodyPr>
            <a:noAutofit/>
          </a:bodyPr>
          <a:lstStyle/>
          <a:p>
            <a:r>
              <a:rPr lang="es-ES_tradnl" sz="3200" dirty="0" smtClean="0"/>
              <a:t>Operaciones inmobiliarias</a:t>
            </a:r>
            <a:endParaRPr lang="es-ES_tradnl" sz="3200" dirty="0"/>
          </a:p>
        </p:txBody>
      </p:sp>
      <p:sp>
        <p:nvSpPr>
          <p:cNvPr id="3" name="Marcador de contenido 2"/>
          <p:cNvSpPr>
            <a:spLocks noGrp="1"/>
          </p:cNvSpPr>
          <p:nvPr>
            <p:ph idx="1"/>
          </p:nvPr>
        </p:nvSpPr>
        <p:spPr>
          <a:xfrm>
            <a:off x="608708" y="2545196"/>
            <a:ext cx="3429000" cy="4923329"/>
          </a:xfrm>
        </p:spPr>
        <p:txBody>
          <a:bodyPr/>
          <a:lstStyle/>
          <a:p>
            <a:r>
              <a:rPr lang="es-ES_tradnl" dirty="0" smtClean="0"/>
              <a:t>Sujetos del art. 69</a:t>
            </a:r>
          </a:p>
          <a:p>
            <a:endParaRPr lang="es-ES_tradnl" dirty="0" smtClean="0"/>
          </a:p>
          <a:p>
            <a:r>
              <a:rPr lang="es-ES_tradnl" dirty="0" smtClean="0"/>
              <a:t>PH y SI</a:t>
            </a:r>
            <a:endParaRPr lang="es-ES_tradnl" dirty="0"/>
          </a:p>
        </p:txBody>
      </p:sp>
      <p:sp>
        <p:nvSpPr>
          <p:cNvPr id="5" name="CuadroTexto 4"/>
          <p:cNvSpPr txBox="1"/>
          <p:nvPr/>
        </p:nvSpPr>
        <p:spPr>
          <a:xfrm>
            <a:off x="4192656" y="2965594"/>
            <a:ext cx="5059864" cy="4585871"/>
          </a:xfrm>
          <a:prstGeom prst="rect">
            <a:avLst/>
          </a:prstGeom>
          <a:noFill/>
        </p:spPr>
        <p:txBody>
          <a:bodyPr wrap="square" rtlCol="0">
            <a:spAutoFit/>
          </a:bodyPr>
          <a:lstStyle/>
          <a:p>
            <a:r>
              <a:rPr lang="es-ES_tradnl" sz="1600" dirty="0"/>
              <a:t>Venta de inmuebles  bajo explotación ya sea unipersonal o  a través de sociedades de personas</a:t>
            </a:r>
            <a:r>
              <a:rPr lang="es-ES_tradnl" sz="1600" dirty="0" smtClean="0"/>
              <a:t>. Art. 49 inc. b) y d)</a:t>
            </a:r>
            <a:endParaRPr lang="es-ES_tradnl" sz="1600" dirty="0"/>
          </a:p>
          <a:p>
            <a:endParaRPr lang="es-ES_tradnl" sz="1600" dirty="0" smtClean="0"/>
          </a:p>
          <a:p>
            <a:r>
              <a:rPr lang="es-ES_tradnl" sz="1600" dirty="0"/>
              <a:t>Loteos con fines de </a:t>
            </a:r>
            <a:r>
              <a:rPr lang="es-ES_tradnl" sz="1600" dirty="0" smtClean="0"/>
              <a:t>urbanización Art 49 </a:t>
            </a:r>
            <a:r>
              <a:rPr lang="es-ES_tradnl" sz="1600" dirty="0" err="1" smtClean="0"/>
              <a:t>inc</a:t>
            </a:r>
            <a:r>
              <a:rPr lang="es-ES_tradnl" sz="1600" dirty="0" smtClean="0"/>
              <a:t> f)</a:t>
            </a:r>
            <a:endParaRPr lang="es-ES_tradnl" sz="1600" dirty="0"/>
          </a:p>
          <a:p>
            <a:endParaRPr lang="es-ES_tradnl" sz="1600" dirty="0"/>
          </a:p>
          <a:p>
            <a:r>
              <a:rPr lang="es-ES_tradnl" sz="1600" dirty="0"/>
              <a:t>Edificación y enajenación bajo el régimen de Propiedad Horizontal </a:t>
            </a:r>
            <a:r>
              <a:rPr lang="es-ES_tradnl" sz="1600" dirty="0" smtClean="0"/>
              <a:t>y desarrollo y venta de conjuntos </a:t>
            </a:r>
            <a:r>
              <a:rPr lang="es-ES_tradnl" sz="1600" dirty="0"/>
              <a:t>inmobiliarios Art 49 </a:t>
            </a:r>
            <a:r>
              <a:rPr lang="es-ES_tradnl" sz="1600" dirty="0" err="1"/>
              <a:t>inc</a:t>
            </a:r>
            <a:r>
              <a:rPr lang="es-ES_tradnl" sz="1600" dirty="0"/>
              <a:t> </a:t>
            </a:r>
            <a:r>
              <a:rPr lang="es-ES_tradnl" sz="1600" dirty="0" smtClean="0"/>
              <a:t>f)</a:t>
            </a:r>
            <a:endParaRPr lang="es-ES_tradnl" sz="1600" dirty="0"/>
          </a:p>
          <a:p>
            <a:endParaRPr lang="es-ES_tradnl" sz="1600" dirty="0" smtClean="0"/>
          </a:p>
          <a:p>
            <a:r>
              <a:rPr lang="es-ES_tradnl" sz="1600" dirty="0" smtClean="0"/>
              <a:t>Enajenación </a:t>
            </a:r>
            <a:r>
              <a:rPr lang="es-ES_tradnl" sz="1600" dirty="0"/>
              <a:t>de inmuebles recibidos como cancelación de créditos originados por actividad </a:t>
            </a:r>
            <a:r>
              <a:rPr lang="es-ES_tradnl" sz="1600" dirty="0" smtClean="0"/>
              <a:t>profesional( Art 114 DR)</a:t>
            </a:r>
            <a:endParaRPr lang="es-ES_tradnl" sz="1600" dirty="0"/>
          </a:p>
          <a:p>
            <a:endParaRPr lang="es-ES_tradnl" sz="1600" dirty="0"/>
          </a:p>
          <a:p>
            <a:r>
              <a:rPr lang="es-ES_tradnl" sz="1600" dirty="0" smtClean="0"/>
              <a:t>Resto de casos  Art 2º ap. 5</a:t>
            </a:r>
          </a:p>
          <a:p>
            <a:endParaRPr lang="es-ES_tradnl" sz="1600" dirty="0"/>
          </a:p>
          <a:p>
            <a:endParaRPr lang="es-ES_tradnl" dirty="0"/>
          </a:p>
          <a:p>
            <a:endParaRPr lang="es-ES_tradnl" dirty="0"/>
          </a:p>
        </p:txBody>
      </p:sp>
      <p:sp>
        <p:nvSpPr>
          <p:cNvPr id="6" name="CuadroTexto 5"/>
          <p:cNvSpPr txBox="1"/>
          <p:nvPr/>
        </p:nvSpPr>
        <p:spPr>
          <a:xfrm>
            <a:off x="4429671" y="2596262"/>
            <a:ext cx="4724400" cy="369332"/>
          </a:xfrm>
          <a:prstGeom prst="rect">
            <a:avLst/>
          </a:prstGeom>
          <a:noFill/>
        </p:spPr>
        <p:txBody>
          <a:bodyPr wrap="square" rtlCol="0">
            <a:spAutoFit/>
          </a:bodyPr>
          <a:lstStyle/>
          <a:p>
            <a:r>
              <a:rPr lang="es-ES_tradnl" dirty="0" smtClean="0"/>
              <a:t>Todas las ventas de bienes inmuebles</a:t>
            </a:r>
            <a:endParaRPr lang="es-ES_tradnl" dirty="0"/>
          </a:p>
        </p:txBody>
      </p:sp>
      <p:cxnSp>
        <p:nvCxnSpPr>
          <p:cNvPr id="14" name="Conector recto de flecha 13"/>
          <p:cNvCxnSpPr/>
          <p:nvPr/>
        </p:nvCxnSpPr>
        <p:spPr>
          <a:xfrm>
            <a:off x="3975004" y="2805956"/>
            <a:ext cx="45609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CuadroTexto 4"/>
          <p:cNvSpPr txBox="1"/>
          <p:nvPr/>
        </p:nvSpPr>
        <p:spPr>
          <a:xfrm>
            <a:off x="539552" y="1414790"/>
            <a:ext cx="5832648" cy="830997"/>
          </a:xfrm>
          <a:prstGeom prst="rect">
            <a:avLst/>
          </a:prstGeom>
          <a:noFill/>
        </p:spPr>
        <p:txBody>
          <a:bodyPr wrap="square" rtlCol="0">
            <a:spAutoFit/>
          </a:bodyPr>
          <a:lstStyle/>
          <a:p>
            <a:r>
              <a:rPr lang="es-ES_tradnl" sz="2400" dirty="0" smtClean="0"/>
              <a:t>Se encuentran alcanzadas por el Impuesto a las Ganancias:</a:t>
            </a:r>
            <a:endParaRPr lang="es-ES_tradnl" sz="2400" dirty="0"/>
          </a:p>
        </p:txBody>
      </p:sp>
      <p:cxnSp>
        <p:nvCxnSpPr>
          <p:cNvPr id="16" name="Conector recto de flecha 15"/>
          <p:cNvCxnSpPr/>
          <p:nvPr/>
        </p:nvCxnSpPr>
        <p:spPr>
          <a:xfrm>
            <a:off x="2323208" y="4730660"/>
            <a:ext cx="18694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Conector recto de flecha 15"/>
          <p:cNvCxnSpPr/>
          <p:nvPr/>
        </p:nvCxnSpPr>
        <p:spPr>
          <a:xfrm>
            <a:off x="2323208" y="4757052"/>
            <a:ext cx="1917476" cy="65077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Conector recto de flecha 15"/>
          <p:cNvCxnSpPr/>
          <p:nvPr/>
        </p:nvCxnSpPr>
        <p:spPr>
          <a:xfrm flipV="1">
            <a:off x="2323208" y="4149080"/>
            <a:ext cx="1869448" cy="5815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Conector recto de flecha 15"/>
          <p:cNvCxnSpPr/>
          <p:nvPr/>
        </p:nvCxnSpPr>
        <p:spPr>
          <a:xfrm flipV="1">
            <a:off x="2323208" y="3284984"/>
            <a:ext cx="1888752" cy="143745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3" name="Conector recto de flecha 15"/>
          <p:cNvCxnSpPr/>
          <p:nvPr/>
        </p:nvCxnSpPr>
        <p:spPr>
          <a:xfrm>
            <a:off x="2323208" y="4722439"/>
            <a:ext cx="1888752" cy="16588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CuadroTexto 14"/>
          <p:cNvSpPr txBox="1"/>
          <p:nvPr/>
        </p:nvSpPr>
        <p:spPr>
          <a:xfrm>
            <a:off x="4876800" y="0"/>
            <a:ext cx="4267200" cy="523220"/>
          </a:xfrm>
          <a:prstGeom prst="rect">
            <a:avLst/>
          </a:prstGeom>
          <a:noFill/>
        </p:spPr>
        <p:txBody>
          <a:bodyPr wrap="square" rtlCol="0">
            <a:spAutoFit/>
          </a:bodyPr>
          <a:lstStyle/>
          <a:p>
            <a:r>
              <a:rPr lang="es-ES_tradnl" sz="2800" dirty="0" smtClean="0">
                <a:solidFill>
                  <a:schemeClr val="bg1"/>
                </a:solidFill>
                <a:latin typeface="+mj-lt"/>
                <a:ea typeface="+mj-ea"/>
                <a:cs typeface="+mj-cs"/>
              </a:rPr>
              <a:t>Impuesto a las Ganancias</a:t>
            </a:r>
            <a:endParaRPr lang="es-ES_tradnl" sz="2800" dirty="0">
              <a:solidFill>
                <a:schemeClr val="bg1"/>
              </a:solidFill>
              <a:latin typeface="+mj-lt"/>
              <a:ea typeface="+mj-ea"/>
              <a:cs typeface="+mj-cs"/>
            </a:endParaRPr>
          </a:p>
        </p:txBody>
      </p:sp>
    </p:spTree>
    <p:extLst>
      <p:ext uri="{BB962C8B-B14F-4D97-AF65-F5344CB8AC3E}">
        <p14:creationId xmlns:p14="http://schemas.microsoft.com/office/powerpoint/2010/main" val="214367378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uadroTexto 4"/>
          <p:cNvSpPr txBox="1"/>
          <p:nvPr/>
        </p:nvSpPr>
        <p:spPr>
          <a:xfrm>
            <a:off x="453563" y="523220"/>
            <a:ext cx="8341338" cy="7048084"/>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ES_tradnl" sz="2400" dirty="0" smtClean="0">
                <a:solidFill>
                  <a:schemeClr val="tx2"/>
                </a:solidFill>
                <a:ea typeface="+mj-ea"/>
                <a:cs typeface="+mj-cs"/>
              </a:rPr>
              <a:t>Algunas definiciones en los términos de la Ley de impuesto a las ganancias:</a:t>
            </a:r>
            <a:endParaRPr lang="es-ES_tradnl" sz="2400" dirty="0">
              <a:solidFill>
                <a:schemeClr val="tx2"/>
              </a:solidFill>
              <a:ea typeface="+mj-ea"/>
              <a:cs typeface="+mj-cs"/>
            </a:endParaRPr>
          </a:p>
          <a:p>
            <a:pPr marL="285750" indent="-285750" algn="just">
              <a:buFont typeface="Arial" panose="020B0604020202020204" pitchFamily="34" charset="0"/>
              <a:buChar char="•"/>
            </a:pPr>
            <a:r>
              <a:rPr lang="es-ES" altLang="es-AR" b="1" dirty="0">
                <a:solidFill>
                  <a:schemeClr val="accent6">
                    <a:lumMod val="50000"/>
                  </a:schemeClr>
                </a:solidFill>
              </a:rPr>
              <a:t>Enajenación: </a:t>
            </a:r>
            <a:r>
              <a:rPr lang="es-ES" altLang="es-AR" dirty="0">
                <a:ea typeface="ＭＳ Ｐゴシック" pitchFamily="34" charset="-128"/>
              </a:rPr>
              <a:t>venta, permuta, cambio, expropiación, aporte a sociedades, y, en general, todo acto de disposición por el que se transfiera el dominio </a:t>
            </a:r>
            <a:r>
              <a:rPr lang="es-ES" altLang="es-AR" dirty="0" smtClean="0">
                <a:ea typeface="ＭＳ Ｐゴシック" pitchFamily="34" charset="-128"/>
              </a:rPr>
              <a:t>a titulo </a:t>
            </a:r>
            <a:r>
              <a:rPr lang="es-ES" altLang="es-AR" dirty="0">
                <a:ea typeface="ＭＳ Ｐゴシック" pitchFamily="34" charset="-128"/>
              </a:rPr>
              <a:t>oneroso</a:t>
            </a:r>
            <a:r>
              <a:rPr lang="es-ES" altLang="es-AR" dirty="0" smtClean="0">
                <a:ea typeface="ＭＳ Ｐゴシック" pitchFamily="34" charset="-128"/>
              </a:rPr>
              <a:t>.</a:t>
            </a:r>
          </a:p>
          <a:p>
            <a:pPr algn="just"/>
            <a:r>
              <a:rPr lang="es-ES" altLang="es-AR" dirty="0" smtClean="0">
                <a:ea typeface="ＭＳ Ｐゴシック" pitchFamily="34" charset="-128"/>
              </a:rPr>
              <a:t>															</a:t>
            </a:r>
          </a:p>
          <a:p>
            <a:pPr marL="285750" indent="-285750" algn="just">
              <a:buFont typeface="Arial" panose="020B0604020202020204" pitchFamily="34" charset="0"/>
              <a:buChar char="•"/>
            </a:pPr>
            <a:r>
              <a:rPr lang="es-ES" altLang="es-AR" b="1" dirty="0">
                <a:solidFill>
                  <a:schemeClr val="accent6">
                    <a:lumMod val="50000"/>
                  </a:schemeClr>
                </a:solidFill>
              </a:rPr>
              <a:t>Enajenación </a:t>
            </a:r>
            <a:r>
              <a:rPr lang="es-ES" altLang="es-AR" b="1" dirty="0" smtClean="0">
                <a:solidFill>
                  <a:schemeClr val="accent6">
                    <a:lumMod val="50000"/>
                  </a:schemeClr>
                </a:solidFill>
              </a:rPr>
              <a:t>o adquisición de </a:t>
            </a:r>
            <a:r>
              <a:rPr lang="es-ES" altLang="es-AR" b="1" dirty="0">
                <a:solidFill>
                  <a:schemeClr val="accent6">
                    <a:lumMod val="50000"/>
                  </a:schemeClr>
                </a:solidFill>
              </a:rPr>
              <a:t>inmuebles: </a:t>
            </a:r>
            <a:r>
              <a:rPr lang="es-ES" altLang="es-AR" dirty="0">
                <a:ea typeface="ＭＳ Ｐゴシック" pitchFamily="34" charset="-128"/>
              </a:rPr>
              <a:t>se considera configurada </a:t>
            </a:r>
            <a:r>
              <a:rPr lang="es-ES" altLang="es-ES" dirty="0">
                <a:ea typeface="ＭＳ Ｐゴシック" pitchFamily="34" charset="-128"/>
              </a:rPr>
              <a:t>“</a:t>
            </a:r>
            <a:r>
              <a:rPr lang="es-ES" altLang="ja-JP" i="1" dirty="0">
                <a:ea typeface="ＭＳ Ｐゴシック" pitchFamily="34" charset="-128"/>
              </a:rPr>
              <a:t>cuando mediare boleto de compraventa u otro compromiso similar, siempre que se </a:t>
            </a:r>
            <a:r>
              <a:rPr lang="es-ES" altLang="ja-JP" i="1" dirty="0" smtClean="0">
                <a:ea typeface="ＭＳ Ｐゴシック" pitchFamily="34" charset="-128"/>
              </a:rPr>
              <a:t>diere u obtuviere –según el caso- </a:t>
            </a:r>
            <a:r>
              <a:rPr lang="es-ES" altLang="ja-JP" i="1" dirty="0">
                <a:ea typeface="ＭＳ Ｐゴシック" pitchFamily="34" charset="-128"/>
              </a:rPr>
              <a:t>la posesión, o en su defecto, en el momento en que este acto tenga lugar, aún cuando no se hubiere celebrado la escritura traslativa de dominio</a:t>
            </a:r>
            <a:r>
              <a:rPr lang="es-ES" altLang="es-ES" dirty="0" smtClean="0">
                <a:ea typeface="ＭＳ Ｐゴシック" pitchFamily="34" charset="-128"/>
              </a:rPr>
              <a:t>”</a:t>
            </a:r>
          </a:p>
          <a:p>
            <a:pPr marL="285750" indent="-285750" algn="just">
              <a:buFont typeface="Arial" panose="020B0604020202020204" pitchFamily="34" charset="0"/>
              <a:buChar char="•"/>
            </a:pPr>
            <a:endParaRPr lang="es-ES" altLang="es-ES" dirty="0" smtClean="0">
              <a:ea typeface="ＭＳ Ｐゴシック" pitchFamily="34" charset="-128"/>
            </a:endParaRPr>
          </a:p>
          <a:p>
            <a:pPr marL="285750" indent="-285750" algn="just">
              <a:buFont typeface="Arial" panose="020B0604020202020204" pitchFamily="34" charset="0"/>
              <a:buChar char="•"/>
            </a:pPr>
            <a:r>
              <a:rPr lang="es-ES" altLang="es-AR" b="1" dirty="0">
                <a:solidFill>
                  <a:schemeClr val="accent6">
                    <a:lumMod val="50000"/>
                  </a:schemeClr>
                </a:solidFill>
              </a:rPr>
              <a:t>Precio: </a:t>
            </a:r>
            <a:r>
              <a:rPr lang="es-ES" altLang="es-AR" dirty="0">
                <a:ea typeface="ＭＳ Ｐゴシック" pitchFamily="34" charset="-128"/>
              </a:rPr>
              <a:t>el pactado por las partes en la medida que resulte normal de mercado entre partes independientes.  Si no está fijado, será el valor de plaza al momento de la enajenación. </a:t>
            </a:r>
            <a:r>
              <a:rPr lang="es-ES_tradnl" altLang="es-AR" dirty="0">
                <a:ea typeface="ＭＳ Ｐゴシック" pitchFamily="34" charset="-128"/>
              </a:rPr>
              <a:t>"</a:t>
            </a:r>
            <a:r>
              <a:rPr lang="es-ES_tradnl" altLang="es-AR" i="1" dirty="0">
                <a:ea typeface="ＭＳ Ｐゴシック" pitchFamily="34" charset="-128"/>
              </a:rPr>
              <a:t>Se considera precio de enajenación el que surja de la escritura traslativa de dominio o del respectivo boleto de compraventa o documento equivalente</a:t>
            </a:r>
            <a:r>
              <a:rPr lang="es-ES_tradnl" altLang="es-ES" i="1" dirty="0">
                <a:ea typeface="ＭＳ Ｐゴシック" pitchFamily="34" charset="-128"/>
              </a:rPr>
              <a:t>”</a:t>
            </a:r>
            <a:r>
              <a:rPr lang="es-ES_tradnl" altLang="es-AR" i="1" dirty="0">
                <a:ea typeface="ＭＳ Ｐゴシック" pitchFamily="34" charset="-128"/>
              </a:rPr>
              <a:t> (art. 88 DR</a:t>
            </a:r>
            <a:r>
              <a:rPr lang="es-ES_tradnl" altLang="es-AR" i="1" dirty="0" smtClean="0">
                <a:ea typeface="ＭＳ Ｐゴシック" pitchFamily="34" charset="-128"/>
              </a:rPr>
              <a:t>)</a:t>
            </a:r>
          </a:p>
          <a:p>
            <a:pPr marL="285750" indent="-285750" algn="just">
              <a:buFont typeface="Arial" panose="020B0604020202020204" pitchFamily="34" charset="0"/>
              <a:buChar char="•"/>
            </a:pPr>
            <a:endParaRPr lang="es-ES_tradnl" altLang="es-AR" i="1" dirty="0" smtClean="0">
              <a:ea typeface="ＭＳ Ｐゴシック" pitchFamily="34" charset="-128"/>
            </a:endParaRPr>
          </a:p>
          <a:p>
            <a:pPr marL="285750" indent="-285750" algn="just">
              <a:buFont typeface="Arial" panose="020B0604020202020204" pitchFamily="34" charset="0"/>
              <a:buChar char="•"/>
            </a:pPr>
            <a:r>
              <a:rPr lang="es-ES" altLang="es-AR" b="1" dirty="0">
                <a:solidFill>
                  <a:schemeClr val="accent6">
                    <a:lumMod val="50000"/>
                  </a:schemeClr>
                </a:solidFill>
              </a:rPr>
              <a:t>Utilidad: </a:t>
            </a:r>
            <a:r>
              <a:rPr lang="es-ES" altLang="es-AR" dirty="0">
                <a:ea typeface="ＭＳ Ｐゴシック" pitchFamily="34" charset="-128"/>
              </a:rPr>
              <a:t>precio de venta  menos costo de adquisición, menos gastos necesarios para obtener y conservar la fuente productora de renta.</a:t>
            </a:r>
          </a:p>
          <a:p>
            <a:pPr algn="just"/>
            <a:endParaRPr lang="es-ES" altLang="es-AR" i="1" dirty="0" smtClean="0">
              <a:ea typeface="ＭＳ Ｐゴシック" pitchFamily="34" charset="-128"/>
            </a:endParaRPr>
          </a:p>
          <a:p>
            <a:pPr marL="285750" indent="-285750" algn="just">
              <a:buFont typeface="Arial" panose="020B0604020202020204" pitchFamily="34" charset="0"/>
              <a:buChar char="•"/>
            </a:pPr>
            <a:endParaRPr lang="es-ES" altLang="ja-JP" dirty="0">
              <a:ea typeface="ＭＳ Ｐゴシック" pitchFamily="34" charset="-128"/>
            </a:endParaRPr>
          </a:p>
          <a:p>
            <a:pPr marL="285750" indent="-285750" algn="just">
              <a:buFont typeface="Arial" panose="020B0604020202020204" pitchFamily="34" charset="0"/>
              <a:buChar char="•"/>
            </a:pPr>
            <a:endParaRPr lang="es-ES" altLang="es-AR" dirty="0" smtClean="0">
              <a:ea typeface="ＭＳ Ｐゴシック" pitchFamily="34" charset="-128"/>
            </a:endParaRPr>
          </a:p>
          <a:p>
            <a:pPr marL="285750" indent="-285750" algn="just">
              <a:buFont typeface="Arial" panose="020B0604020202020204" pitchFamily="34" charset="0"/>
              <a:buChar char="•"/>
            </a:pPr>
            <a:endParaRPr lang="es-ES" altLang="es-AR" dirty="0" smtClean="0">
              <a:ea typeface="ＭＳ Ｐゴシック" pitchFamily="34" charset="-128"/>
            </a:endParaRPr>
          </a:p>
        </p:txBody>
      </p:sp>
      <p:sp>
        <p:nvSpPr>
          <p:cNvPr id="9" name="CuadroTexto 3"/>
          <p:cNvSpPr txBox="1"/>
          <p:nvPr/>
        </p:nvSpPr>
        <p:spPr>
          <a:xfrm>
            <a:off x="455836" y="0"/>
            <a:ext cx="8688164" cy="461665"/>
          </a:xfrm>
          <a:prstGeom prst="rect">
            <a:avLst/>
          </a:prstGeom>
          <a:noFill/>
        </p:spPr>
        <p:txBody>
          <a:bodyPr wrap="square" rtlCol="0">
            <a:spAutoFit/>
          </a:bodyPr>
          <a:lstStyle/>
          <a:p>
            <a:pPr algn="r"/>
            <a:endParaRPr lang="es-ES_tradnl" sz="2400" dirty="0">
              <a:solidFill>
                <a:schemeClr val="bg1"/>
              </a:solidFill>
              <a:latin typeface="+mj-lt"/>
              <a:ea typeface="+mj-ea"/>
              <a:cs typeface="+mj-cs"/>
            </a:endParaRPr>
          </a:p>
        </p:txBody>
      </p:sp>
      <p:sp>
        <p:nvSpPr>
          <p:cNvPr id="4" name="CuadroTexto 3"/>
          <p:cNvSpPr txBox="1"/>
          <p:nvPr/>
        </p:nvSpPr>
        <p:spPr>
          <a:xfrm>
            <a:off x="4876800" y="0"/>
            <a:ext cx="4267200" cy="523220"/>
          </a:xfrm>
          <a:prstGeom prst="rect">
            <a:avLst/>
          </a:prstGeom>
          <a:noFill/>
        </p:spPr>
        <p:txBody>
          <a:bodyPr wrap="square" rtlCol="0">
            <a:spAutoFit/>
          </a:bodyPr>
          <a:lstStyle/>
          <a:p>
            <a:r>
              <a:rPr lang="es-ES_tradnl" sz="2800" dirty="0" smtClean="0">
                <a:solidFill>
                  <a:schemeClr val="bg1"/>
                </a:solidFill>
                <a:latin typeface="+mj-lt"/>
                <a:ea typeface="+mj-ea"/>
                <a:cs typeface="+mj-cs"/>
              </a:rPr>
              <a:t>Impuesto a las Ganancias</a:t>
            </a:r>
            <a:endParaRPr lang="es-ES_tradnl" sz="2800" dirty="0">
              <a:solidFill>
                <a:schemeClr val="bg1"/>
              </a:solidFill>
              <a:latin typeface="+mj-lt"/>
              <a:ea typeface="+mj-ea"/>
              <a:cs typeface="+mj-cs"/>
            </a:endParaRPr>
          </a:p>
        </p:txBody>
      </p:sp>
    </p:spTree>
    <p:extLst>
      <p:ext uri="{BB962C8B-B14F-4D97-AF65-F5344CB8AC3E}">
        <p14:creationId xmlns:p14="http://schemas.microsoft.com/office/powerpoint/2010/main" val="410973218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ector recto de flecha 13"/>
          <p:cNvCxnSpPr/>
          <p:nvPr/>
        </p:nvCxnSpPr>
        <p:spPr>
          <a:xfrm>
            <a:off x="5451490" y="2253023"/>
            <a:ext cx="45609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 name="CuadroTexto 3"/>
          <p:cNvSpPr txBox="1"/>
          <p:nvPr/>
        </p:nvSpPr>
        <p:spPr>
          <a:xfrm>
            <a:off x="455836" y="0"/>
            <a:ext cx="8688164" cy="461665"/>
          </a:xfrm>
          <a:prstGeom prst="rect">
            <a:avLst/>
          </a:prstGeom>
          <a:noFill/>
        </p:spPr>
        <p:txBody>
          <a:bodyPr wrap="square" rtlCol="0">
            <a:spAutoFit/>
          </a:bodyPr>
          <a:lstStyle/>
          <a:p>
            <a:pPr algn="r"/>
            <a:r>
              <a:rPr lang="es-ES_tradnl" sz="2400" dirty="0" smtClean="0">
                <a:solidFill>
                  <a:schemeClr val="bg1"/>
                </a:solidFill>
                <a:latin typeface="+mj-lt"/>
                <a:ea typeface="+mj-ea"/>
                <a:cs typeface="+mj-cs"/>
              </a:rPr>
              <a:t>Impuesto a las Ganancias – Operaciones inmobiliarias</a:t>
            </a:r>
            <a:endParaRPr lang="es-ES_tradnl" sz="2400" dirty="0">
              <a:solidFill>
                <a:schemeClr val="bg1"/>
              </a:solidFill>
              <a:latin typeface="+mj-lt"/>
              <a:ea typeface="+mj-ea"/>
              <a:cs typeface="+mj-cs"/>
            </a:endParaRPr>
          </a:p>
        </p:txBody>
      </p:sp>
      <p:sp>
        <p:nvSpPr>
          <p:cNvPr id="15" name="CuadroTexto 4"/>
          <p:cNvSpPr txBox="1"/>
          <p:nvPr/>
        </p:nvSpPr>
        <p:spPr>
          <a:xfrm>
            <a:off x="251520" y="891570"/>
            <a:ext cx="5805412" cy="193899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ES_tradnl" sz="2400" dirty="0" smtClean="0">
                <a:solidFill>
                  <a:schemeClr val="tx2"/>
                </a:solidFill>
                <a:ea typeface="+mj-ea"/>
                <a:cs typeface="+mj-cs"/>
              </a:rPr>
              <a:t>Sigue gravado a la alícuota general: Venta </a:t>
            </a:r>
            <a:r>
              <a:rPr lang="es-ES_tradnl" sz="2400" dirty="0">
                <a:solidFill>
                  <a:schemeClr val="tx2"/>
                </a:solidFill>
                <a:ea typeface="+mj-ea"/>
                <a:cs typeface="+mj-cs"/>
              </a:rPr>
              <a:t>de </a:t>
            </a:r>
            <a:r>
              <a:rPr lang="es-ES_tradnl" sz="2400" dirty="0" smtClean="0">
                <a:solidFill>
                  <a:schemeClr val="tx2"/>
                </a:solidFill>
                <a:ea typeface="+mj-ea"/>
                <a:cs typeface="+mj-cs"/>
              </a:rPr>
              <a:t>inmuebles  </a:t>
            </a:r>
            <a:r>
              <a:rPr lang="es-ES_tradnl" sz="2400" dirty="0">
                <a:solidFill>
                  <a:schemeClr val="tx2"/>
                </a:solidFill>
                <a:ea typeface="+mj-ea"/>
                <a:cs typeface="+mj-cs"/>
              </a:rPr>
              <a:t>bajo explotación ya sea unipersonal o  a través de sociedades de personas </a:t>
            </a:r>
          </a:p>
          <a:p>
            <a:pPr algn="just"/>
            <a:endParaRPr lang="es-ES_tradnl" sz="2400" dirty="0" smtClean="0"/>
          </a:p>
        </p:txBody>
      </p:sp>
      <p:sp>
        <p:nvSpPr>
          <p:cNvPr id="23" name="CuadroTexto 5"/>
          <p:cNvSpPr txBox="1"/>
          <p:nvPr/>
        </p:nvSpPr>
        <p:spPr>
          <a:xfrm>
            <a:off x="556906" y="2468767"/>
            <a:ext cx="8073876"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ES_tradnl" b="1" dirty="0" smtClean="0">
                <a:solidFill>
                  <a:schemeClr val="accent6">
                    <a:lumMod val="50000"/>
                  </a:schemeClr>
                </a:solidFill>
              </a:rPr>
              <a:t>Cese de actividad</a:t>
            </a:r>
            <a:r>
              <a:rPr lang="es-ES_tradnl" dirty="0" smtClean="0"/>
              <a:t>: se considera alcanzado por el impuesto a las ganancias siempre y cuando la enajenación se realice dentro de los dos años posteriores a que se dejó de utilizar en el comercio, industria o explotación (DR 72)</a:t>
            </a:r>
            <a:endParaRPr lang="es-ES_tradnl" dirty="0"/>
          </a:p>
        </p:txBody>
      </p:sp>
      <p:sp>
        <p:nvSpPr>
          <p:cNvPr id="25" name="Título 1"/>
          <p:cNvSpPr txBox="1">
            <a:spLocks/>
          </p:cNvSpPr>
          <p:nvPr/>
        </p:nvSpPr>
        <p:spPr>
          <a:xfrm>
            <a:off x="455836" y="3789040"/>
            <a:ext cx="7776864" cy="859383"/>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s-ES_tradnl" sz="2800" i="1" dirty="0" smtClean="0"/>
              <a:t>Ejemplo:</a:t>
            </a:r>
          </a:p>
          <a:p>
            <a:pPr defTabSz="914400"/>
            <a:endParaRPr lang="es-ES_tradnl" sz="2000" i="1" dirty="0"/>
          </a:p>
        </p:txBody>
      </p:sp>
      <p:graphicFrame>
        <p:nvGraphicFramePr>
          <p:cNvPr id="12" name="11 Tabla"/>
          <p:cNvGraphicFramePr>
            <a:graphicFrameLocks noGrp="1"/>
          </p:cNvGraphicFramePr>
          <p:nvPr>
            <p:extLst>
              <p:ext uri="{D42A27DB-BD31-4B8C-83A1-F6EECF244321}">
                <p14:modId xmlns:p14="http://schemas.microsoft.com/office/powerpoint/2010/main" val="1896923615"/>
              </p:ext>
            </p:extLst>
          </p:nvPr>
        </p:nvGraphicFramePr>
        <p:xfrm>
          <a:off x="539552" y="4900538"/>
          <a:ext cx="7572428" cy="1737360"/>
        </p:xfrm>
        <a:graphic>
          <a:graphicData uri="http://schemas.openxmlformats.org/drawingml/2006/table">
            <a:tbl>
              <a:tblPr firstRow="1" bandRow="1">
                <a:tableStyleId>{21E4AEA4-8DFA-4A89-87EB-49C32662AFE0}</a:tableStyleId>
              </a:tblPr>
              <a:tblGrid>
                <a:gridCol w="4968552"/>
                <a:gridCol w="1415752"/>
                <a:gridCol w="1188124"/>
              </a:tblGrid>
              <a:tr h="370840">
                <a:tc>
                  <a:txBody>
                    <a:bodyPr/>
                    <a:lstStyle/>
                    <a:p>
                      <a:r>
                        <a:rPr lang="es-AR" sz="1600" dirty="0" smtClean="0">
                          <a:latin typeface="Georgia" pitchFamily="18" charset="0"/>
                        </a:rPr>
                        <a:t>Operación</a:t>
                      </a:r>
                      <a:endParaRPr lang="es-AR" sz="1600" dirty="0">
                        <a:latin typeface="Georgia" pitchFamily="18" charset="0"/>
                      </a:endParaRPr>
                    </a:p>
                  </a:txBody>
                  <a:tcPr/>
                </a:tc>
                <a:tc>
                  <a:txBody>
                    <a:bodyPr/>
                    <a:lstStyle/>
                    <a:p>
                      <a:pPr algn="ctr"/>
                      <a:r>
                        <a:rPr lang="es-AR" sz="1600" dirty="0" smtClean="0">
                          <a:latin typeface="Georgia" pitchFamily="18" charset="0"/>
                        </a:rPr>
                        <a:t>PH</a:t>
                      </a:r>
                      <a:endParaRPr lang="es-AR" sz="1600" dirty="0">
                        <a:latin typeface="Georgia" pitchFamily="18" charset="0"/>
                      </a:endParaRPr>
                    </a:p>
                  </a:txBody>
                  <a:tcPr/>
                </a:tc>
                <a:tc>
                  <a:txBody>
                    <a:bodyPr/>
                    <a:lstStyle/>
                    <a:p>
                      <a:r>
                        <a:rPr lang="es-AR" sz="1600" dirty="0" smtClean="0">
                          <a:latin typeface="Georgia" pitchFamily="18" charset="0"/>
                        </a:rPr>
                        <a:t>Sujeto</a:t>
                      </a:r>
                      <a:r>
                        <a:rPr lang="es-AR" sz="1600" baseline="0" dirty="0" smtClean="0">
                          <a:latin typeface="Georgia" pitchFamily="18" charset="0"/>
                        </a:rPr>
                        <a:t> empresa</a:t>
                      </a:r>
                      <a:endParaRPr lang="es-AR" sz="1600" dirty="0">
                        <a:latin typeface="Georgia"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600" dirty="0" smtClean="0"/>
                        <a:t>Resultado por</a:t>
                      </a:r>
                      <a:r>
                        <a:rPr lang="es-AR" sz="1600" baseline="0" dirty="0" smtClean="0"/>
                        <a:t> venta de campo afectado a explotación</a:t>
                      </a:r>
                      <a:endParaRPr lang="es-AR" sz="1600" dirty="0" smtClean="0">
                        <a:latin typeface="Georgia"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s-AR" sz="1600" dirty="0" smtClean="0">
                          <a:latin typeface="Georgia" pitchFamily="18" charset="0"/>
                        </a:rPr>
                        <a:t>agropecuaria</a:t>
                      </a:r>
                    </a:p>
                  </a:txBody>
                  <a:tcPr/>
                </a:tc>
                <a:tc>
                  <a:txBody>
                    <a:bodyPr/>
                    <a:lstStyle/>
                    <a:p>
                      <a:endParaRPr lang="es-AR" sz="1600" dirty="0">
                        <a:latin typeface="Georgia" pitchFamily="18" charset="0"/>
                      </a:endParaRPr>
                    </a:p>
                  </a:txBody>
                  <a:tcPr/>
                </a:tc>
                <a:tc>
                  <a:txBody>
                    <a:bodyPr/>
                    <a:lstStyle/>
                    <a:p>
                      <a:endParaRPr lang="es-AR" sz="1600" dirty="0">
                        <a:latin typeface="Georgia"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600" dirty="0" smtClean="0"/>
                        <a:t>Resultado por</a:t>
                      </a:r>
                      <a:r>
                        <a:rPr lang="es-AR" sz="1600" baseline="0" dirty="0" smtClean="0"/>
                        <a:t> venta de campo arrendado </a:t>
                      </a:r>
                      <a:endParaRPr lang="es-AR" sz="1600" dirty="0" smtClean="0">
                        <a:latin typeface="Georgia"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AR" sz="1600" dirty="0" smtClean="0">
                        <a:latin typeface="Georgia" pitchFamily="18" charset="0"/>
                      </a:endParaRPr>
                    </a:p>
                  </a:txBody>
                  <a:tcPr/>
                </a:tc>
                <a:tc>
                  <a:txBody>
                    <a:bodyPr/>
                    <a:lstStyle/>
                    <a:p>
                      <a:endParaRPr lang="es-AR" sz="1600" dirty="0">
                        <a:latin typeface="Georgia" pitchFamily="18" charset="0"/>
                      </a:endParaRPr>
                    </a:p>
                  </a:txBody>
                  <a:tcPr/>
                </a:tc>
                <a:tc>
                  <a:txBody>
                    <a:bodyPr/>
                    <a:lstStyle/>
                    <a:p>
                      <a:endParaRPr lang="es-AR" sz="1600" dirty="0">
                        <a:latin typeface="Georgia" pitchFamily="18" charset="0"/>
                      </a:endParaRPr>
                    </a:p>
                  </a:txBody>
                  <a:tcPr/>
                </a:tc>
              </a:tr>
            </a:tbl>
          </a:graphicData>
        </a:graphic>
      </p:graphicFrame>
      <p:sp>
        <p:nvSpPr>
          <p:cNvPr id="27" name="26 CuadroTexto"/>
          <p:cNvSpPr txBox="1"/>
          <p:nvPr/>
        </p:nvSpPr>
        <p:spPr>
          <a:xfrm>
            <a:off x="5653078" y="5467207"/>
            <a:ext cx="1101055" cy="338554"/>
          </a:xfrm>
          <a:prstGeom prst="rect">
            <a:avLst/>
          </a:prstGeom>
          <a:noFill/>
        </p:spPr>
        <p:txBody>
          <a:bodyPr wrap="square" rtlCol="0">
            <a:spAutoFit/>
          </a:bodyPr>
          <a:lstStyle/>
          <a:p>
            <a:pPr marL="285750" indent="-285750"/>
            <a:r>
              <a:rPr lang="es-AR" sz="1600" b="1" dirty="0" smtClean="0">
                <a:solidFill>
                  <a:srgbClr val="FF0000"/>
                </a:solidFill>
                <a:latin typeface="Georgia" pitchFamily="18" charset="0"/>
              </a:rPr>
              <a:t>Gravado</a:t>
            </a:r>
            <a:endParaRPr lang="es-AR" sz="1600" b="1" dirty="0">
              <a:solidFill>
                <a:srgbClr val="FF0000"/>
              </a:solidFill>
              <a:latin typeface="Georgia" pitchFamily="18" charset="0"/>
            </a:endParaRPr>
          </a:p>
        </p:txBody>
      </p:sp>
      <p:sp>
        <p:nvSpPr>
          <p:cNvPr id="28" name="27 CuadroTexto"/>
          <p:cNvSpPr txBox="1"/>
          <p:nvPr/>
        </p:nvSpPr>
        <p:spPr>
          <a:xfrm>
            <a:off x="7035333" y="5467207"/>
            <a:ext cx="1101055" cy="369332"/>
          </a:xfrm>
          <a:prstGeom prst="rect">
            <a:avLst/>
          </a:prstGeom>
          <a:noFill/>
        </p:spPr>
        <p:txBody>
          <a:bodyPr wrap="square" rtlCol="0">
            <a:spAutoFit/>
          </a:bodyPr>
          <a:lstStyle/>
          <a:p>
            <a:pPr marL="285750" indent="-285750"/>
            <a:r>
              <a:rPr lang="es-AR" sz="1600" b="1" dirty="0" smtClean="0">
                <a:solidFill>
                  <a:srgbClr val="FF0000"/>
                </a:solidFill>
                <a:latin typeface="Georgia" pitchFamily="18" charset="0"/>
              </a:rPr>
              <a:t>Gravado</a:t>
            </a:r>
            <a:r>
              <a:rPr lang="es-AR" b="1" dirty="0" smtClean="0">
                <a:solidFill>
                  <a:srgbClr val="FF0000"/>
                </a:solidFill>
              </a:rPr>
              <a:t>	</a:t>
            </a:r>
            <a:endParaRPr lang="es-AR" sz="1400" b="1" dirty="0">
              <a:solidFill>
                <a:srgbClr val="FF0000"/>
              </a:solidFill>
            </a:endParaRPr>
          </a:p>
        </p:txBody>
      </p:sp>
      <p:sp>
        <p:nvSpPr>
          <p:cNvPr id="29" name="28 CuadroTexto"/>
          <p:cNvSpPr txBox="1"/>
          <p:nvPr/>
        </p:nvSpPr>
        <p:spPr>
          <a:xfrm>
            <a:off x="5451490" y="6080541"/>
            <a:ext cx="1521201" cy="523220"/>
          </a:xfrm>
          <a:prstGeom prst="rect">
            <a:avLst/>
          </a:prstGeom>
          <a:noFill/>
        </p:spPr>
        <p:txBody>
          <a:bodyPr wrap="square" rtlCol="0">
            <a:spAutoFit/>
          </a:bodyPr>
          <a:lstStyle/>
          <a:p>
            <a:pPr marL="285750" indent="-285750" algn="ctr"/>
            <a:r>
              <a:rPr lang="es-AR" sz="1400" b="1" dirty="0" smtClean="0">
                <a:solidFill>
                  <a:srgbClr val="FF0000"/>
                </a:solidFill>
                <a:latin typeface="Georgia" pitchFamily="18" charset="0"/>
              </a:rPr>
              <a:t>Gravado </a:t>
            </a:r>
          </a:p>
          <a:p>
            <a:pPr marL="285750" indent="-285750" algn="ctr"/>
            <a:r>
              <a:rPr lang="es-AR" sz="1400" b="1" dirty="0" smtClean="0">
                <a:solidFill>
                  <a:srgbClr val="FF0000"/>
                </a:solidFill>
                <a:latin typeface="Georgia" pitchFamily="18" charset="0"/>
              </a:rPr>
              <a:t> alic 15%</a:t>
            </a:r>
            <a:endParaRPr lang="es-AR" sz="1400" b="1" dirty="0">
              <a:solidFill>
                <a:srgbClr val="FF0000"/>
              </a:solidFill>
              <a:latin typeface="Georgia" pitchFamily="18" charset="0"/>
            </a:endParaRPr>
          </a:p>
        </p:txBody>
      </p:sp>
      <p:sp>
        <p:nvSpPr>
          <p:cNvPr id="30" name="29 CuadroTexto"/>
          <p:cNvSpPr txBox="1"/>
          <p:nvPr/>
        </p:nvSpPr>
        <p:spPr>
          <a:xfrm>
            <a:off x="7035333" y="6040576"/>
            <a:ext cx="1285884" cy="338554"/>
          </a:xfrm>
          <a:prstGeom prst="rect">
            <a:avLst/>
          </a:prstGeom>
          <a:noFill/>
        </p:spPr>
        <p:txBody>
          <a:bodyPr wrap="square" rtlCol="0">
            <a:spAutoFit/>
          </a:bodyPr>
          <a:lstStyle/>
          <a:p>
            <a:pPr marL="285750" indent="-285750"/>
            <a:r>
              <a:rPr lang="es-AR" sz="1600" b="1" dirty="0" smtClean="0">
                <a:solidFill>
                  <a:srgbClr val="FF0000"/>
                </a:solidFill>
                <a:latin typeface="Georgia" pitchFamily="18" charset="0"/>
              </a:rPr>
              <a:t>Gravado</a:t>
            </a:r>
            <a:endParaRPr lang="es-AR" sz="1600" b="1" dirty="0">
              <a:solidFill>
                <a:srgbClr val="FF0000"/>
              </a:solidFill>
              <a:latin typeface="Georgia" pitchFamily="18" charset="0"/>
            </a:endParaRPr>
          </a:p>
        </p:txBody>
      </p:sp>
    </p:spTree>
    <p:extLst>
      <p:ext uri="{BB962C8B-B14F-4D97-AF65-F5344CB8AC3E}">
        <p14:creationId xmlns:p14="http://schemas.microsoft.com/office/powerpoint/2010/main" val="41937736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fade">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xEl>
                                              <p:pRg st="0" end="0"/>
                                            </p:txEl>
                                          </p:spTgt>
                                        </p:tgtEl>
                                        <p:attrNameLst>
                                          <p:attrName>style.visibility</p:attrName>
                                        </p:attrNameLst>
                                      </p:cBhvr>
                                      <p:to>
                                        <p:strVal val="visible"/>
                                      </p:to>
                                    </p:set>
                                    <p:animEffect transition="in" filter="fade">
                                      <p:cBhvr>
                                        <p:cTn id="12" dur="2000"/>
                                        <p:tgtEl>
                                          <p:spTgt spid="2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
                                            <p:txEl>
                                              <p:pRg st="0" end="0"/>
                                            </p:txEl>
                                          </p:spTgt>
                                        </p:tgtEl>
                                        <p:attrNameLst>
                                          <p:attrName>style.visibility</p:attrName>
                                        </p:attrNameLst>
                                      </p:cBhvr>
                                      <p:to>
                                        <p:strVal val="visible"/>
                                      </p:to>
                                    </p:set>
                                    <p:animEffect transition="in" filter="fade">
                                      <p:cBhvr>
                                        <p:cTn id="17" dur="2000"/>
                                        <p:tgtEl>
                                          <p:spTgt spid="2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9">
                                            <p:txEl>
                                              <p:pRg st="1" end="1"/>
                                            </p:txEl>
                                          </p:spTgt>
                                        </p:tgtEl>
                                        <p:attrNameLst>
                                          <p:attrName>style.visibility</p:attrName>
                                        </p:attrNameLst>
                                      </p:cBhvr>
                                      <p:to>
                                        <p:strVal val="visible"/>
                                      </p:to>
                                    </p:set>
                                    <p:animEffect transition="in" filter="fade">
                                      <p:cBhvr>
                                        <p:cTn id="22" dur="2000"/>
                                        <p:tgtEl>
                                          <p:spTgt spid="2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
                                            <p:txEl>
                                              <p:pRg st="0" end="0"/>
                                            </p:txEl>
                                          </p:spTgt>
                                        </p:tgtEl>
                                        <p:attrNameLst>
                                          <p:attrName>style.visibility</p:attrName>
                                        </p:attrNameLst>
                                      </p:cBhvr>
                                      <p:to>
                                        <p:strVal val="visible"/>
                                      </p:to>
                                    </p:set>
                                    <p:animEffect transition="in" filter="fade">
                                      <p:cBhvr>
                                        <p:cTn id="27" dur="2000"/>
                                        <p:tgtEl>
                                          <p:spTgt spid="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allAtOnce"/>
      <p:bldP spid="28" grpId="0" build="allAtOnce"/>
      <p:bldP spid="29" grpId="0" build="allAtOnce"/>
      <p:bldP spid="30"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ector recto de flecha 13"/>
          <p:cNvCxnSpPr/>
          <p:nvPr/>
        </p:nvCxnSpPr>
        <p:spPr>
          <a:xfrm>
            <a:off x="4252020" y="2709730"/>
            <a:ext cx="45609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CuadroTexto 4"/>
          <p:cNvSpPr txBox="1"/>
          <p:nvPr/>
        </p:nvSpPr>
        <p:spPr>
          <a:xfrm>
            <a:off x="405762" y="781803"/>
            <a:ext cx="8145884" cy="618630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ES_tradnl" sz="2400" dirty="0" smtClean="0">
                <a:solidFill>
                  <a:schemeClr val="tx2"/>
                </a:solidFill>
                <a:ea typeface="+mj-ea"/>
                <a:cs typeface="+mj-cs"/>
              </a:rPr>
              <a:t>Sigue igual: Loteos </a:t>
            </a:r>
            <a:r>
              <a:rPr lang="es-ES_tradnl" sz="2400" dirty="0">
                <a:solidFill>
                  <a:schemeClr val="tx2"/>
                </a:solidFill>
                <a:ea typeface="+mj-ea"/>
                <a:cs typeface="+mj-cs"/>
              </a:rPr>
              <a:t>con fines de urbanización (art. 49 </a:t>
            </a:r>
            <a:r>
              <a:rPr lang="es-ES_tradnl" sz="2400" dirty="0" smtClean="0">
                <a:solidFill>
                  <a:schemeClr val="tx2"/>
                </a:solidFill>
                <a:ea typeface="+mj-ea"/>
                <a:cs typeface="+mj-cs"/>
              </a:rPr>
              <a:t>inc. f) LIG y art. 89 DR)</a:t>
            </a:r>
            <a:endParaRPr lang="es-ES_tradnl" sz="2400" dirty="0">
              <a:solidFill>
                <a:schemeClr val="tx2"/>
              </a:solidFill>
              <a:ea typeface="+mj-ea"/>
              <a:cs typeface="+mj-cs"/>
            </a:endParaRPr>
          </a:p>
          <a:p>
            <a:endParaRPr lang="es-ES_tradnl" dirty="0" smtClean="0"/>
          </a:p>
          <a:p>
            <a:r>
              <a:rPr lang="es-ES_tradnl" dirty="0" smtClean="0"/>
              <a:t>Quedan gravados con el impuesto a la alícuota general aquellos loteos en los que se verifique cualquiera de las siguientes c</a:t>
            </a:r>
            <a:r>
              <a:rPr lang="es-ES_tradnl" dirty="0"/>
              <a:t>ondiciones:</a:t>
            </a:r>
          </a:p>
          <a:p>
            <a:pPr marL="342900" indent="-342900">
              <a:buAutoNum type="alphaLcParenR"/>
            </a:pPr>
            <a:r>
              <a:rPr lang="es-ES_tradnl" dirty="0" smtClean="0"/>
              <a:t>Que del fraccionamiento de una misma fracción o unidad de tierra resulte un número de lotes superior a 50.</a:t>
            </a:r>
          </a:p>
          <a:p>
            <a:pPr marL="342900" indent="-342900">
              <a:buAutoNum type="alphaLcParenR"/>
            </a:pPr>
            <a:endParaRPr lang="es-ES_tradnl" dirty="0" smtClean="0"/>
          </a:p>
          <a:p>
            <a:pPr marL="342900" indent="-342900">
              <a:buAutoNum type="alphaLcParenR"/>
            </a:pPr>
            <a:r>
              <a:rPr lang="es-ES_tradnl" dirty="0" smtClean="0"/>
              <a:t>Que en el término de dos años contados desde la fecha de iniciación efectiva de las ventas se enajenen en forma parcial o global más de 50 lotes de una misma fracción o unidad de tierra, aunque correspondan a fraccionamientos efectuados en distintas épocas.</a:t>
            </a:r>
            <a:endParaRPr lang="es-ES_tradnl" dirty="0"/>
          </a:p>
          <a:p>
            <a:endParaRPr lang="es-ES_tradnl" sz="2400" dirty="0" smtClean="0"/>
          </a:p>
          <a:p>
            <a:r>
              <a:rPr lang="es-ES_tradnl" sz="2400" dirty="0" smtClean="0">
                <a:solidFill>
                  <a:schemeClr val="tx2"/>
                </a:solidFill>
                <a:ea typeface="+mj-ea"/>
                <a:cs typeface="+mj-cs"/>
              </a:rPr>
              <a:t>Sigue igual: Construcción y enajenación </a:t>
            </a:r>
            <a:r>
              <a:rPr lang="es-ES_tradnl" sz="2400" dirty="0">
                <a:solidFill>
                  <a:schemeClr val="tx2"/>
                </a:solidFill>
                <a:ea typeface="+mj-ea"/>
                <a:cs typeface="+mj-cs"/>
              </a:rPr>
              <a:t>de inmuebles bajo </a:t>
            </a:r>
            <a:r>
              <a:rPr lang="es-ES_tradnl" sz="2400" dirty="0" smtClean="0">
                <a:solidFill>
                  <a:schemeClr val="tx2"/>
                </a:solidFill>
                <a:ea typeface="+mj-ea"/>
                <a:cs typeface="+mj-cs"/>
              </a:rPr>
              <a:t>el régimen </a:t>
            </a:r>
            <a:r>
              <a:rPr lang="es-ES_tradnl" sz="2400" dirty="0">
                <a:solidFill>
                  <a:schemeClr val="tx2"/>
                </a:solidFill>
                <a:ea typeface="+mj-ea"/>
                <a:cs typeface="+mj-cs"/>
              </a:rPr>
              <a:t>de propiedad horizontal </a:t>
            </a:r>
            <a:r>
              <a:rPr lang="es-ES_tradnl" sz="2400" dirty="0" smtClean="0">
                <a:solidFill>
                  <a:schemeClr val="tx2"/>
                </a:solidFill>
                <a:ea typeface="+mj-ea"/>
                <a:cs typeface="+mj-cs"/>
              </a:rPr>
              <a:t>y se incorpora a la gravabilidad con alícuota general el desarrollo y venta de conjuntos inmobiliarios (</a:t>
            </a:r>
            <a:r>
              <a:rPr lang="es-ES_tradnl" sz="2400" dirty="0">
                <a:solidFill>
                  <a:schemeClr val="tx2"/>
                </a:solidFill>
                <a:ea typeface="+mj-ea"/>
                <a:cs typeface="+mj-cs"/>
              </a:rPr>
              <a:t>art. 49 </a:t>
            </a:r>
            <a:r>
              <a:rPr lang="es-ES_tradnl" sz="2400" dirty="0" err="1">
                <a:solidFill>
                  <a:schemeClr val="tx2"/>
                </a:solidFill>
                <a:ea typeface="+mj-ea"/>
                <a:cs typeface="+mj-cs"/>
              </a:rPr>
              <a:t>inc</a:t>
            </a:r>
            <a:r>
              <a:rPr lang="es-ES_tradnl" sz="2400" dirty="0">
                <a:solidFill>
                  <a:schemeClr val="tx2"/>
                </a:solidFill>
                <a:ea typeface="+mj-ea"/>
                <a:cs typeface="+mj-cs"/>
              </a:rPr>
              <a:t> </a:t>
            </a:r>
            <a:r>
              <a:rPr lang="es-ES_tradnl" sz="2400" dirty="0" smtClean="0">
                <a:solidFill>
                  <a:schemeClr val="tx2"/>
                </a:solidFill>
                <a:ea typeface="+mj-ea"/>
                <a:cs typeface="+mj-cs"/>
              </a:rPr>
              <a:t>f)</a:t>
            </a:r>
            <a:endParaRPr lang="es-ES_tradnl" sz="2400" dirty="0">
              <a:solidFill>
                <a:schemeClr val="tx2"/>
              </a:solidFill>
              <a:ea typeface="+mj-ea"/>
              <a:cs typeface="+mj-cs"/>
            </a:endParaRPr>
          </a:p>
          <a:p>
            <a:endParaRPr lang="es-ES_tradnl" sz="2400" dirty="0" smtClean="0"/>
          </a:p>
          <a:p>
            <a:endParaRPr lang="es-ES_tradnl" sz="2400" dirty="0" smtClean="0"/>
          </a:p>
        </p:txBody>
      </p:sp>
      <p:sp>
        <p:nvSpPr>
          <p:cNvPr id="6" name="CuadroTexto 3"/>
          <p:cNvSpPr txBox="1"/>
          <p:nvPr/>
        </p:nvSpPr>
        <p:spPr>
          <a:xfrm>
            <a:off x="455836" y="0"/>
            <a:ext cx="8688164" cy="461665"/>
          </a:xfrm>
          <a:prstGeom prst="rect">
            <a:avLst/>
          </a:prstGeom>
          <a:noFill/>
        </p:spPr>
        <p:txBody>
          <a:bodyPr wrap="square" rtlCol="0">
            <a:spAutoFit/>
          </a:bodyPr>
          <a:lstStyle/>
          <a:p>
            <a:pPr algn="r"/>
            <a:r>
              <a:rPr lang="es-ES_tradnl" sz="2400" dirty="0" smtClean="0">
                <a:solidFill>
                  <a:schemeClr val="bg1"/>
                </a:solidFill>
                <a:latin typeface="+mj-lt"/>
                <a:ea typeface="+mj-ea"/>
                <a:cs typeface="+mj-cs"/>
              </a:rPr>
              <a:t>Impuesto a las Ganancias – Operaciones inmobiliarias</a:t>
            </a:r>
            <a:endParaRPr lang="es-ES_tradnl" sz="2400" dirty="0">
              <a:solidFill>
                <a:schemeClr val="bg1"/>
              </a:solidFill>
              <a:latin typeface="+mj-lt"/>
              <a:ea typeface="+mj-ea"/>
              <a:cs typeface="+mj-cs"/>
            </a:endParaRPr>
          </a:p>
        </p:txBody>
      </p:sp>
    </p:spTree>
    <p:extLst>
      <p:ext uri="{BB962C8B-B14F-4D97-AF65-F5344CB8AC3E}">
        <p14:creationId xmlns:p14="http://schemas.microsoft.com/office/powerpoint/2010/main" val="176538043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ector recto de flecha 13"/>
          <p:cNvCxnSpPr/>
          <p:nvPr/>
        </p:nvCxnSpPr>
        <p:spPr>
          <a:xfrm>
            <a:off x="4252020" y="2709730"/>
            <a:ext cx="45609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CuadroTexto 4"/>
          <p:cNvSpPr txBox="1"/>
          <p:nvPr/>
        </p:nvSpPr>
        <p:spPr>
          <a:xfrm>
            <a:off x="405762" y="705520"/>
            <a:ext cx="8145884" cy="2585323"/>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ES_tradnl" sz="2400" dirty="0" smtClean="0">
                <a:solidFill>
                  <a:schemeClr val="tx2"/>
                </a:solidFill>
                <a:ea typeface="+mj-ea"/>
                <a:cs typeface="+mj-cs"/>
              </a:rPr>
              <a:t>Sigue gravado con la alícuota general: Enajenación </a:t>
            </a:r>
            <a:r>
              <a:rPr lang="es-ES_tradnl" sz="2400" dirty="0">
                <a:solidFill>
                  <a:schemeClr val="tx2"/>
                </a:solidFill>
                <a:ea typeface="+mj-ea"/>
                <a:cs typeface="+mj-cs"/>
              </a:rPr>
              <a:t>de inmuebles recibidos en cancelación de créditos producto de la actividad profesional (DR art. 114)</a:t>
            </a:r>
          </a:p>
          <a:p>
            <a:endParaRPr lang="es-ES_tradnl" dirty="0" smtClean="0"/>
          </a:p>
          <a:p>
            <a:r>
              <a:rPr lang="es-ES_tradnl" dirty="0" smtClean="0"/>
              <a:t>Están alcanzados por el impuesto los beneficios obtenidos a raíz de la transferencia de bienes recibidos en cancelación de créditos originados por ejercicio de actividades profesionales y corredores de comercio (inc. f y g art. 79) siempre y cuando entre la fecha de adquisición y la de transferencia no hubieran transcurrido más de dos años. </a:t>
            </a:r>
            <a:endParaRPr lang="es-ES_tradnl" sz="2400" b="1" dirty="0" smtClean="0"/>
          </a:p>
        </p:txBody>
      </p:sp>
      <p:sp>
        <p:nvSpPr>
          <p:cNvPr id="6" name="Título 1"/>
          <p:cNvSpPr txBox="1">
            <a:spLocks/>
          </p:cNvSpPr>
          <p:nvPr/>
        </p:nvSpPr>
        <p:spPr>
          <a:xfrm>
            <a:off x="521781" y="3955708"/>
            <a:ext cx="7776864" cy="2569636"/>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s-ES_tradnl" sz="2200" i="1" dirty="0" smtClean="0"/>
              <a:t>Ejemplo</a:t>
            </a:r>
            <a:r>
              <a:rPr lang="es-ES_tradnl" sz="2800" i="1" dirty="0" smtClean="0"/>
              <a:t>:</a:t>
            </a:r>
          </a:p>
          <a:p>
            <a:pPr defTabSz="914400"/>
            <a:r>
              <a:rPr lang="es-ES_tradnl" sz="1900" dirty="0" smtClean="0">
                <a:solidFill>
                  <a:schemeClr val="dk1"/>
                </a:solidFill>
                <a:latin typeface="+mn-lt"/>
                <a:ea typeface="+mn-ea"/>
                <a:cs typeface="+mn-cs"/>
              </a:rPr>
              <a:t>El 24/07/2017 un abogado recibe un departamento como dación en pago por los honorarios de un juicio sucesorio. Posteriormente enajena el departamento:</a:t>
            </a:r>
          </a:p>
          <a:p>
            <a:pPr defTabSz="914400"/>
            <a:endParaRPr lang="es-ES_tradnl" sz="1900" dirty="0" smtClean="0">
              <a:solidFill>
                <a:schemeClr val="dk1"/>
              </a:solidFill>
              <a:latin typeface="+mn-lt"/>
              <a:ea typeface="+mn-ea"/>
              <a:cs typeface="+mn-cs"/>
            </a:endParaRPr>
          </a:p>
          <a:p>
            <a:pPr marL="457200" indent="-457200" defTabSz="914400">
              <a:buAutoNum type="alphaLcParenR"/>
            </a:pPr>
            <a:r>
              <a:rPr lang="es-ES_tradnl" sz="1900" dirty="0" smtClean="0">
                <a:solidFill>
                  <a:schemeClr val="dk1"/>
                </a:solidFill>
                <a:latin typeface="+mn-lt"/>
                <a:ea typeface="+mn-ea"/>
                <a:cs typeface="+mn-cs"/>
              </a:rPr>
              <a:t>El día 28/12/2017 </a:t>
            </a:r>
          </a:p>
          <a:p>
            <a:pPr marL="457200" indent="-457200" defTabSz="914400">
              <a:buAutoNum type="alphaLcParenR"/>
            </a:pPr>
            <a:endParaRPr lang="es-ES_tradnl" sz="1900" dirty="0" smtClean="0">
              <a:solidFill>
                <a:schemeClr val="dk1"/>
              </a:solidFill>
              <a:latin typeface="+mn-lt"/>
              <a:ea typeface="+mn-ea"/>
              <a:cs typeface="+mn-cs"/>
            </a:endParaRPr>
          </a:p>
          <a:p>
            <a:pPr marL="457200" indent="-457200" defTabSz="914400">
              <a:buAutoNum type="alphaLcParenR"/>
            </a:pPr>
            <a:r>
              <a:rPr lang="es-ES_tradnl" sz="1900" dirty="0" smtClean="0">
                <a:solidFill>
                  <a:schemeClr val="dk1"/>
                </a:solidFill>
                <a:latin typeface="+mn-lt"/>
                <a:ea typeface="+mn-ea"/>
                <a:cs typeface="+mn-cs"/>
              </a:rPr>
              <a:t>El día 25/08/2018</a:t>
            </a:r>
            <a:endParaRPr lang="es-ES_tradnl" sz="1900" dirty="0">
              <a:solidFill>
                <a:schemeClr val="dk1"/>
              </a:solidFill>
              <a:latin typeface="+mn-lt"/>
              <a:ea typeface="+mn-ea"/>
              <a:cs typeface="+mn-cs"/>
            </a:endParaRPr>
          </a:p>
          <a:p>
            <a:pPr defTabSz="914400"/>
            <a:endParaRPr lang="es-ES_tradnl" sz="2000" i="1" dirty="0"/>
          </a:p>
        </p:txBody>
      </p:sp>
      <p:sp>
        <p:nvSpPr>
          <p:cNvPr id="7" name="6 CuadroTexto"/>
          <p:cNvSpPr txBox="1"/>
          <p:nvPr/>
        </p:nvSpPr>
        <p:spPr>
          <a:xfrm>
            <a:off x="3160217" y="5467207"/>
            <a:ext cx="1101055" cy="338554"/>
          </a:xfrm>
          <a:prstGeom prst="rect">
            <a:avLst/>
          </a:prstGeom>
          <a:noFill/>
        </p:spPr>
        <p:txBody>
          <a:bodyPr wrap="square" rtlCol="0">
            <a:spAutoFit/>
          </a:bodyPr>
          <a:lstStyle/>
          <a:p>
            <a:pPr marL="285750" indent="-285750"/>
            <a:r>
              <a:rPr lang="es-AR" sz="1600" b="1" dirty="0" smtClean="0">
                <a:solidFill>
                  <a:srgbClr val="FF0000"/>
                </a:solidFill>
                <a:latin typeface="Georgia" pitchFamily="18" charset="0"/>
              </a:rPr>
              <a:t>Gravado</a:t>
            </a:r>
            <a:endParaRPr lang="es-AR" sz="1600" b="1" dirty="0">
              <a:solidFill>
                <a:srgbClr val="FF0000"/>
              </a:solidFill>
              <a:latin typeface="Georgia" pitchFamily="18" charset="0"/>
            </a:endParaRPr>
          </a:p>
        </p:txBody>
      </p:sp>
      <p:sp>
        <p:nvSpPr>
          <p:cNvPr id="8" name="7 CuadroTexto"/>
          <p:cNvSpPr txBox="1"/>
          <p:nvPr/>
        </p:nvSpPr>
        <p:spPr>
          <a:xfrm>
            <a:off x="3137645" y="5949280"/>
            <a:ext cx="1570471" cy="338554"/>
          </a:xfrm>
          <a:prstGeom prst="rect">
            <a:avLst/>
          </a:prstGeom>
          <a:noFill/>
        </p:spPr>
        <p:txBody>
          <a:bodyPr wrap="square" rtlCol="0">
            <a:spAutoFit/>
          </a:bodyPr>
          <a:lstStyle/>
          <a:p>
            <a:pPr marL="285750" indent="-285750"/>
            <a:r>
              <a:rPr lang="es-AR" sz="1600" b="1" dirty="0" smtClean="0">
                <a:solidFill>
                  <a:srgbClr val="FF0000"/>
                </a:solidFill>
                <a:latin typeface="Georgia" pitchFamily="18" charset="0"/>
              </a:rPr>
              <a:t>No gravado</a:t>
            </a:r>
            <a:endParaRPr lang="es-AR" sz="1600" b="1" dirty="0">
              <a:solidFill>
                <a:srgbClr val="FF0000"/>
              </a:solidFill>
              <a:latin typeface="Georgia" pitchFamily="18" charset="0"/>
            </a:endParaRPr>
          </a:p>
        </p:txBody>
      </p:sp>
      <p:sp>
        <p:nvSpPr>
          <p:cNvPr id="9" name="CuadroTexto 3"/>
          <p:cNvSpPr txBox="1"/>
          <p:nvPr/>
        </p:nvSpPr>
        <p:spPr>
          <a:xfrm>
            <a:off x="455836" y="0"/>
            <a:ext cx="8688164" cy="461665"/>
          </a:xfrm>
          <a:prstGeom prst="rect">
            <a:avLst/>
          </a:prstGeom>
          <a:noFill/>
        </p:spPr>
        <p:txBody>
          <a:bodyPr wrap="square" rtlCol="0">
            <a:spAutoFit/>
          </a:bodyPr>
          <a:lstStyle/>
          <a:p>
            <a:pPr algn="r"/>
            <a:r>
              <a:rPr lang="es-ES_tradnl" sz="2400" dirty="0" smtClean="0">
                <a:solidFill>
                  <a:schemeClr val="bg1"/>
                </a:solidFill>
                <a:latin typeface="+mj-lt"/>
                <a:ea typeface="+mj-ea"/>
                <a:cs typeface="+mj-cs"/>
              </a:rPr>
              <a:t>Impuesto a las Ganancias – Operaciones inmobiliarias</a:t>
            </a:r>
            <a:endParaRPr lang="es-ES_tradnl" sz="2400" dirty="0">
              <a:solidFill>
                <a:schemeClr val="bg1"/>
              </a:solidFill>
              <a:latin typeface="+mj-lt"/>
              <a:ea typeface="+mj-ea"/>
              <a:cs typeface="+mj-cs"/>
            </a:endParaRPr>
          </a:p>
        </p:txBody>
      </p:sp>
    </p:spTree>
    <p:extLst>
      <p:ext uri="{BB962C8B-B14F-4D97-AF65-F5344CB8AC3E}">
        <p14:creationId xmlns:p14="http://schemas.microsoft.com/office/powerpoint/2010/main" val="7484811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8"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uadroTexto 4"/>
          <p:cNvSpPr txBox="1"/>
          <p:nvPr/>
        </p:nvSpPr>
        <p:spPr>
          <a:xfrm>
            <a:off x="455836" y="908720"/>
            <a:ext cx="8097174" cy="2677656"/>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_tradnl" sz="2400" b="1" dirty="0" smtClean="0"/>
              <a:t>Lo que cambia</a:t>
            </a:r>
          </a:p>
          <a:p>
            <a:pPr algn="just"/>
            <a:r>
              <a:rPr lang="es-ES_tradnl" sz="2400" b="1" dirty="0" smtClean="0"/>
              <a:t>Resto de los casos (Art 2º </a:t>
            </a:r>
            <a:r>
              <a:rPr lang="es-ES_tradnl" sz="2400" b="1" dirty="0" err="1" smtClean="0"/>
              <a:t>ap</a:t>
            </a:r>
            <a:r>
              <a:rPr lang="es-ES_tradnl" sz="2400" b="1" dirty="0" smtClean="0"/>
              <a:t> 5)</a:t>
            </a:r>
          </a:p>
          <a:p>
            <a:pPr algn="just"/>
            <a:r>
              <a:rPr lang="es-ES_tradnl" sz="2400" dirty="0" smtClean="0"/>
              <a:t>Son ganancias:</a:t>
            </a:r>
          </a:p>
          <a:p>
            <a:pPr algn="just"/>
            <a:r>
              <a:rPr lang="es-ES_tradnl" sz="2400" dirty="0" smtClean="0"/>
              <a:t>5) Los resultados derivados de la enajenación de inmuebles y de la transferencia de derechos sobre inmuebles, cualquiera sea el sujeto que las obtenga.</a:t>
            </a:r>
          </a:p>
          <a:p>
            <a:pPr algn="just"/>
            <a:endParaRPr lang="es-ES_tradnl" sz="2400" dirty="0" smtClean="0"/>
          </a:p>
        </p:txBody>
      </p:sp>
      <p:sp>
        <p:nvSpPr>
          <p:cNvPr id="6" name="Título 1"/>
          <p:cNvSpPr txBox="1">
            <a:spLocks/>
          </p:cNvSpPr>
          <p:nvPr/>
        </p:nvSpPr>
        <p:spPr>
          <a:xfrm>
            <a:off x="521781" y="3955708"/>
            <a:ext cx="7776864" cy="2569636"/>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endParaRPr lang="es-ES_tradnl" sz="2000" i="1" dirty="0"/>
          </a:p>
        </p:txBody>
      </p:sp>
      <p:sp>
        <p:nvSpPr>
          <p:cNvPr id="9" name="CuadroTexto 3"/>
          <p:cNvSpPr txBox="1"/>
          <p:nvPr/>
        </p:nvSpPr>
        <p:spPr>
          <a:xfrm>
            <a:off x="455836" y="0"/>
            <a:ext cx="8688164" cy="461665"/>
          </a:xfrm>
          <a:prstGeom prst="rect">
            <a:avLst/>
          </a:prstGeom>
          <a:noFill/>
        </p:spPr>
        <p:txBody>
          <a:bodyPr wrap="square" rtlCol="0">
            <a:spAutoFit/>
          </a:bodyPr>
          <a:lstStyle/>
          <a:p>
            <a:pPr algn="r"/>
            <a:r>
              <a:rPr lang="es-ES_tradnl" sz="2400" dirty="0" smtClean="0">
                <a:solidFill>
                  <a:schemeClr val="bg1"/>
                </a:solidFill>
                <a:latin typeface="+mj-lt"/>
                <a:ea typeface="+mj-ea"/>
                <a:cs typeface="+mj-cs"/>
              </a:rPr>
              <a:t>Impuesto a las Ganancias – Operaciones inmobiliarias</a:t>
            </a:r>
            <a:endParaRPr lang="es-ES_tradnl" sz="2400" dirty="0">
              <a:solidFill>
                <a:schemeClr val="bg1"/>
              </a:solidFill>
              <a:latin typeface="+mj-lt"/>
              <a:ea typeface="+mj-ea"/>
              <a:cs typeface="+mj-cs"/>
            </a:endParaRPr>
          </a:p>
        </p:txBody>
      </p:sp>
      <p:sp>
        <p:nvSpPr>
          <p:cNvPr id="3" name="CuadroTexto 2"/>
          <p:cNvSpPr txBox="1"/>
          <p:nvPr/>
        </p:nvSpPr>
        <p:spPr>
          <a:xfrm>
            <a:off x="521781" y="3140968"/>
            <a:ext cx="7218571" cy="1938992"/>
          </a:xfrm>
          <a:prstGeom prst="rect">
            <a:avLst/>
          </a:prstGeom>
          <a:noFill/>
        </p:spPr>
        <p:txBody>
          <a:bodyPr wrap="square" rtlCol="0">
            <a:spAutoFit/>
          </a:bodyPr>
          <a:lstStyle/>
          <a:p>
            <a:r>
              <a:rPr lang="es-ES" sz="2400" b="1" dirty="0" smtClean="0">
                <a:solidFill>
                  <a:schemeClr val="dk1"/>
                </a:solidFill>
              </a:rPr>
              <a:t>Rentas </a:t>
            </a:r>
            <a:r>
              <a:rPr lang="es-ES" sz="2400" b="1" dirty="0">
                <a:solidFill>
                  <a:schemeClr val="dk1"/>
                </a:solidFill>
              </a:rPr>
              <a:t>de la 2ª </a:t>
            </a:r>
            <a:r>
              <a:rPr lang="es-ES" sz="2400" b="1" dirty="0" smtClean="0">
                <a:solidFill>
                  <a:schemeClr val="dk1"/>
                </a:solidFill>
              </a:rPr>
              <a:t>categoría </a:t>
            </a:r>
            <a:r>
              <a:rPr lang="es-ES" sz="2400" b="1" dirty="0">
                <a:solidFill>
                  <a:schemeClr val="dk1"/>
                </a:solidFill>
              </a:rPr>
              <a:t>(Art. 45 inc. k)</a:t>
            </a:r>
          </a:p>
          <a:p>
            <a:pPr algn="just"/>
            <a:r>
              <a:rPr lang="es-ES" sz="2400" dirty="0">
                <a:solidFill>
                  <a:schemeClr val="dk1"/>
                </a:solidFill>
              </a:rPr>
              <a:t>k) Los resultados provenientes de ... </a:t>
            </a:r>
            <a:r>
              <a:rPr lang="es-ES" sz="2400" dirty="0" smtClean="0">
                <a:solidFill>
                  <a:schemeClr val="dk1"/>
                </a:solidFill>
              </a:rPr>
              <a:t>la </a:t>
            </a:r>
            <a:r>
              <a:rPr lang="es-ES" sz="2400" dirty="0">
                <a:solidFill>
                  <a:schemeClr val="dk1"/>
                </a:solidFill>
              </a:rPr>
              <a:t>enajenación de inmuebles o transferencias de derechos sobre </a:t>
            </a:r>
            <a:r>
              <a:rPr lang="es-ES" sz="2400" dirty="0" smtClean="0">
                <a:solidFill>
                  <a:schemeClr val="dk1"/>
                </a:solidFill>
              </a:rPr>
              <a:t>inmuebles.  Por lo tanto se imputan por lo percibido.</a:t>
            </a:r>
            <a:endParaRPr lang="es-ES" sz="2400" dirty="0">
              <a:solidFill>
                <a:schemeClr val="dk1"/>
              </a:solidFill>
            </a:endParaRPr>
          </a:p>
        </p:txBody>
      </p:sp>
      <p:sp>
        <p:nvSpPr>
          <p:cNvPr id="4" name="CuadroTexto 3"/>
          <p:cNvSpPr txBox="1"/>
          <p:nvPr/>
        </p:nvSpPr>
        <p:spPr>
          <a:xfrm>
            <a:off x="521781" y="5164667"/>
            <a:ext cx="7776864" cy="1200328"/>
          </a:xfrm>
          <a:prstGeom prst="rect">
            <a:avLst/>
          </a:prstGeom>
          <a:noFill/>
        </p:spPr>
        <p:txBody>
          <a:bodyPr wrap="square" rtlCol="0">
            <a:spAutoFit/>
          </a:bodyPr>
          <a:lstStyle/>
          <a:p>
            <a:r>
              <a:rPr lang="es-ES" sz="2400" b="1" dirty="0">
                <a:solidFill>
                  <a:schemeClr val="dk1"/>
                </a:solidFill>
              </a:rPr>
              <a:t>Cedularización de la renta (Art </a:t>
            </a:r>
            <a:r>
              <a:rPr lang="es-ES" sz="2400" b="1" dirty="0" smtClean="0">
                <a:solidFill>
                  <a:schemeClr val="dk1"/>
                </a:solidFill>
              </a:rPr>
              <a:t>V agregado a </a:t>
            </a:r>
            <a:r>
              <a:rPr lang="es-ES" sz="2400" b="1" dirty="0">
                <a:solidFill>
                  <a:schemeClr val="dk1"/>
                </a:solidFill>
              </a:rPr>
              <a:t>continuación del art 90</a:t>
            </a:r>
            <a:r>
              <a:rPr lang="es-ES" sz="2400" b="1" dirty="0" smtClean="0">
                <a:solidFill>
                  <a:schemeClr val="dk1"/>
                </a:solidFill>
              </a:rPr>
              <a:t>)</a:t>
            </a:r>
          </a:p>
          <a:p>
            <a:r>
              <a:rPr lang="es-ES" sz="2400" dirty="0" smtClean="0">
                <a:solidFill>
                  <a:schemeClr val="dk1"/>
                </a:solidFill>
              </a:rPr>
              <a:t>Alícuota </a:t>
            </a:r>
            <a:r>
              <a:rPr lang="es-ES" sz="2400" dirty="0">
                <a:solidFill>
                  <a:schemeClr val="dk1"/>
                </a:solidFill>
              </a:rPr>
              <a:t>proporcional del 15%</a:t>
            </a:r>
          </a:p>
        </p:txBody>
      </p:sp>
    </p:spTree>
    <p:extLst>
      <p:ext uri="{BB962C8B-B14F-4D97-AF65-F5344CB8AC3E}">
        <p14:creationId xmlns:p14="http://schemas.microsoft.com/office/powerpoint/2010/main" val="341476424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uadroTexto 4"/>
          <p:cNvSpPr txBox="1"/>
          <p:nvPr/>
        </p:nvSpPr>
        <p:spPr>
          <a:xfrm>
            <a:off x="407126" y="908720"/>
            <a:ext cx="8145884" cy="6370974"/>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ES_tradnl" sz="2400" b="1" dirty="0" smtClean="0"/>
              <a:t>Derechos sobre inmuebles (</a:t>
            </a:r>
            <a:r>
              <a:rPr lang="es-ES_tradnl" sz="2400" b="1" dirty="0" err="1" smtClean="0"/>
              <a:t>Dto</a:t>
            </a:r>
            <a:r>
              <a:rPr lang="es-ES_tradnl" sz="2400" b="1" dirty="0" smtClean="0"/>
              <a:t> 976/18 art 1º)</a:t>
            </a:r>
            <a:endParaRPr lang="es-ES_tradnl" sz="2400" b="1" dirty="0" smtClean="0"/>
          </a:p>
          <a:p>
            <a:pPr algn="just"/>
            <a:r>
              <a:rPr lang="es-ES_tradnl" sz="2400" dirty="0" smtClean="0"/>
              <a:t>Comprende los derechos reales que recaigan sobre inmuebles y </a:t>
            </a:r>
            <a:r>
              <a:rPr lang="es-ES_tradnl" sz="2400" b="1" dirty="0" smtClean="0"/>
              <a:t>las cesiones de boletos de compraventa </a:t>
            </a:r>
            <a:r>
              <a:rPr lang="es-ES_tradnl" sz="2400" dirty="0" smtClean="0"/>
              <a:t>u otros compromisos similares.</a:t>
            </a:r>
            <a:endParaRPr lang="es-ES_tradnl" sz="2400" dirty="0" smtClean="0"/>
          </a:p>
          <a:p>
            <a:pPr algn="just"/>
            <a:endParaRPr lang="es-ES_tradnl" sz="2400" b="1" dirty="0"/>
          </a:p>
          <a:p>
            <a:pPr algn="just"/>
            <a:r>
              <a:rPr lang="es-ES_tradnl" sz="2400" b="1" dirty="0" smtClean="0"/>
              <a:t>Imputación (Art 18 </a:t>
            </a:r>
            <a:r>
              <a:rPr lang="es-ES_tradnl" sz="2400" b="1" dirty="0" err="1" smtClean="0"/>
              <a:t>inc</a:t>
            </a:r>
            <a:r>
              <a:rPr lang="es-ES_tradnl" sz="2400" b="1" dirty="0" smtClean="0"/>
              <a:t> b) </a:t>
            </a:r>
          </a:p>
          <a:p>
            <a:pPr algn="just"/>
            <a:r>
              <a:rPr lang="es-ES_tradnl" sz="2400" dirty="0" smtClean="0"/>
              <a:t>Cuando las operaciones se paguen en cuotas con vencimiento en más de un año, las ganancias se imputarán en cada año en la proporción de las cuotas percibidas en él.</a:t>
            </a:r>
            <a:endParaRPr lang="es-ES_tradnl" sz="2400" dirty="0"/>
          </a:p>
          <a:p>
            <a:pPr algn="just"/>
            <a:endParaRPr lang="es-ES_tradnl" sz="2400" b="1" dirty="0" smtClean="0"/>
          </a:p>
          <a:p>
            <a:pPr algn="just"/>
            <a:r>
              <a:rPr lang="es-ES_tradnl" sz="2400" b="1" dirty="0" smtClean="0"/>
              <a:t>Quebrantos específicos (Art 19)</a:t>
            </a:r>
          </a:p>
          <a:p>
            <a:pPr algn="just"/>
            <a:r>
              <a:rPr lang="es-ES_tradnl" sz="2400" dirty="0" smtClean="0"/>
              <a:t>Si las operaciones generaran quebrantos, éstos solo podrán compensarse contra utilidades del mismo tipo de operaciones.  Se trasladan hacia delante hasta 5 años.</a:t>
            </a:r>
          </a:p>
          <a:p>
            <a:pPr algn="just"/>
            <a:endParaRPr lang="es-ES_tradnl" sz="2400" dirty="0"/>
          </a:p>
          <a:p>
            <a:pPr algn="just"/>
            <a:r>
              <a:rPr lang="es-ES_tradnl" sz="2400" b="1" dirty="0" smtClean="0"/>
              <a:t>Exención </a:t>
            </a:r>
            <a:r>
              <a:rPr lang="es-ES_tradnl" sz="2400" b="1" dirty="0"/>
              <a:t>(Art. 20 </a:t>
            </a:r>
            <a:r>
              <a:rPr lang="es-ES_tradnl" sz="2400" b="1" dirty="0" err="1"/>
              <a:t>inc</a:t>
            </a:r>
            <a:r>
              <a:rPr lang="es-ES_tradnl" sz="2400" b="1" dirty="0"/>
              <a:t> o)</a:t>
            </a:r>
          </a:p>
          <a:p>
            <a:pPr algn="just"/>
            <a:r>
              <a:rPr lang="es-ES_tradnl" sz="2400" dirty="0" smtClean="0"/>
              <a:t>Venta de la casa habitación</a:t>
            </a:r>
          </a:p>
        </p:txBody>
      </p:sp>
      <p:sp>
        <p:nvSpPr>
          <p:cNvPr id="6" name="Título 1"/>
          <p:cNvSpPr txBox="1">
            <a:spLocks/>
          </p:cNvSpPr>
          <p:nvPr/>
        </p:nvSpPr>
        <p:spPr>
          <a:xfrm>
            <a:off x="521781" y="3955708"/>
            <a:ext cx="7776864" cy="2569636"/>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endParaRPr lang="es-ES_tradnl" sz="2000" i="1" dirty="0"/>
          </a:p>
        </p:txBody>
      </p:sp>
      <p:sp>
        <p:nvSpPr>
          <p:cNvPr id="9" name="CuadroTexto 3"/>
          <p:cNvSpPr txBox="1"/>
          <p:nvPr/>
        </p:nvSpPr>
        <p:spPr>
          <a:xfrm>
            <a:off x="455836" y="0"/>
            <a:ext cx="8688164" cy="461665"/>
          </a:xfrm>
          <a:prstGeom prst="rect">
            <a:avLst/>
          </a:prstGeom>
          <a:noFill/>
        </p:spPr>
        <p:txBody>
          <a:bodyPr wrap="square" rtlCol="0">
            <a:spAutoFit/>
          </a:bodyPr>
          <a:lstStyle/>
          <a:p>
            <a:pPr algn="r"/>
            <a:r>
              <a:rPr lang="es-ES_tradnl" sz="2400" dirty="0" smtClean="0">
                <a:solidFill>
                  <a:schemeClr val="bg1"/>
                </a:solidFill>
                <a:latin typeface="+mj-lt"/>
                <a:ea typeface="+mj-ea"/>
                <a:cs typeface="+mj-cs"/>
              </a:rPr>
              <a:t>Impuesto a las Ganancias – Operaciones inmobiliarias</a:t>
            </a:r>
            <a:endParaRPr lang="es-ES_tradnl" sz="2400" dirty="0">
              <a:solidFill>
                <a:schemeClr val="bg1"/>
              </a:solidFill>
              <a:latin typeface="+mj-lt"/>
              <a:ea typeface="+mj-ea"/>
              <a:cs typeface="+mj-cs"/>
            </a:endParaRPr>
          </a:p>
        </p:txBody>
      </p:sp>
    </p:spTree>
    <p:extLst>
      <p:ext uri="{BB962C8B-B14F-4D97-AF65-F5344CB8AC3E}">
        <p14:creationId xmlns:p14="http://schemas.microsoft.com/office/powerpoint/2010/main" val="372373883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124744"/>
            <a:ext cx="8229600" cy="5449792"/>
          </a:xfrm>
        </p:spPr>
        <p:txBody>
          <a:bodyPr>
            <a:normAutofit fontScale="47500" lnSpcReduction="20000"/>
          </a:bodyPr>
          <a:lstStyle/>
          <a:p>
            <a:pPr marL="109728" indent="0" algn="just">
              <a:buNone/>
            </a:pPr>
            <a:r>
              <a:rPr lang="es-ES_tradnl" b="1" dirty="0"/>
              <a:t>Vigencia de la reforma (Art 86 L 27.430)</a:t>
            </a:r>
          </a:p>
          <a:p>
            <a:pPr marL="109728" indent="0" algn="just">
              <a:buNone/>
            </a:pPr>
            <a:r>
              <a:rPr lang="es-ES_tradnl" dirty="0"/>
              <a:t>Inmuebles o derechos sobre </a:t>
            </a:r>
            <a:r>
              <a:rPr lang="es-ES_tradnl" dirty="0" smtClean="0"/>
              <a:t>inmuebles  “adquiridos” </a:t>
            </a:r>
            <a:r>
              <a:rPr lang="es-ES_tradnl" dirty="0"/>
              <a:t>a partir del 1/1/</a:t>
            </a:r>
            <a:r>
              <a:rPr lang="es-ES_tradnl" dirty="0" smtClean="0"/>
              <a:t>18</a:t>
            </a:r>
          </a:p>
          <a:p>
            <a:pPr marL="109728" indent="0" algn="just">
              <a:buNone/>
            </a:pPr>
            <a:r>
              <a:rPr lang="es-ES_tradnl" dirty="0" smtClean="0"/>
              <a:t>Seg</a:t>
            </a:r>
            <a:r>
              <a:rPr lang="es-ES_tradnl" dirty="0" smtClean="0"/>
              <a:t>ún el art. 2º del </a:t>
            </a:r>
            <a:r>
              <a:rPr lang="es-ES_tradnl" dirty="0" err="1" smtClean="0"/>
              <a:t>dto</a:t>
            </a:r>
            <a:r>
              <a:rPr lang="es-ES_tradnl" dirty="0" smtClean="0"/>
              <a:t> 976/18 se entenderá configurada la adquisición cuando, a partir del 1/1/18 inclusive:</a:t>
            </a:r>
          </a:p>
          <a:p>
            <a:pPr marL="109728" indent="0" algn="just">
              <a:buNone/>
            </a:pPr>
            <a:r>
              <a:rPr lang="es-ES_tradnl" dirty="0"/>
              <a:t>a) se hubiere otorgado la escritura traslativa de dominio;</a:t>
            </a:r>
          </a:p>
          <a:p>
            <a:pPr marL="109728" indent="0" algn="just">
              <a:buNone/>
            </a:pPr>
            <a:endParaRPr lang="es-ES_tradnl" dirty="0"/>
          </a:p>
          <a:p>
            <a:pPr marL="109728" indent="0" algn="just">
              <a:buNone/>
            </a:pPr>
            <a:r>
              <a:rPr lang="es-ES_tradnl" dirty="0"/>
              <a:t>b) se suscribiere boleto de compraventa u otro compromiso similar, siempre que se obtuviere la posesión;</a:t>
            </a:r>
          </a:p>
          <a:p>
            <a:pPr marL="109728" indent="0" algn="just">
              <a:buNone/>
            </a:pPr>
            <a:endParaRPr lang="es-ES_tradnl" dirty="0"/>
          </a:p>
          <a:p>
            <a:pPr marL="109728" indent="0" algn="just">
              <a:buNone/>
            </a:pPr>
            <a:r>
              <a:rPr lang="es-ES_tradnl" dirty="0"/>
              <a:t>c) se obtuviere la posesión, aun cuando el boleto de compraventa u otro compromiso similar se hubiere celebrado con anterioridad;</a:t>
            </a:r>
          </a:p>
          <a:p>
            <a:pPr marL="109728" indent="0" algn="just">
              <a:buNone/>
            </a:pPr>
            <a:endParaRPr lang="es-ES_tradnl" dirty="0"/>
          </a:p>
          <a:p>
            <a:pPr marL="109728" indent="0" algn="just">
              <a:buNone/>
            </a:pPr>
            <a:r>
              <a:rPr lang="es-ES_tradnl" dirty="0"/>
              <a:t>d) se hubiese suscripto o adquirido el boleto de compraventa u otro compromiso similar –sin que se tuviere la posesión– o de otro modo se hubiesen adquirido derechos sobre inmuebles; o</a:t>
            </a:r>
          </a:p>
          <a:p>
            <a:pPr marL="109728" indent="0" algn="just">
              <a:buNone/>
            </a:pPr>
            <a:endParaRPr lang="es-ES_tradnl" dirty="0"/>
          </a:p>
          <a:p>
            <a:pPr marL="109728" indent="0" algn="just">
              <a:buNone/>
            </a:pPr>
            <a:r>
              <a:rPr lang="es-ES_tradnl" dirty="0"/>
              <a:t>e) en caso de bienes o derechos sobre inmuebles recibidos por herencia, legado o donación, se hubiere verificado alguno de los supuestos previstos en los incisos a) a d) de este artículo respecto del causante o donante (o, en caso de herencias, legados o donaciones sucesivas, respecto del primer causante o donante).</a:t>
            </a:r>
          </a:p>
          <a:p>
            <a:pPr marL="109728" indent="0" algn="just">
              <a:buNone/>
            </a:pPr>
            <a:endParaRPr lang="es-ES_tradnl" dirty="0"/>
          </a:p>
          <a:p>
            <a:pPr marL="109728" indent="0" algn="just">
              <a:buNone/>
            </a:pPr>
            <a:r>
              <a:rPr lang="es-ES_tradnl" dirty="0"/>
              <a:t>Cuando se trate de obras en construcción sobre inmueble propio al 1° de enero de 2018, la enajenación del inmueble construido quedará alcanzada, de corresponder y en los términos del Título VII de la Ley N° 23.905, por el Impuesto a la Transferencia de Inmuebles de Personas Físicas y Sucesiones Indivisas.</a:t>
            </a:r>
          </a:p>
          <a:p>
            <a:pPr marL="109728" indent="0" algn="just">
              <a:buNone/>
            </a:pPr>
            <a:endParaRPr lang="es-ES_tradnl" dirty="0"/>
          </a:p>
          <a:p>
            <a:pPr marL="109728" indent="0" algn="just">
              <a:buNone/>
            </a:pPr>
            <a:r>
              <a:rPr lang="es-ES_tradnl" dirty="0"/>
              <a:t>Igual tratamiento al previsto en el párrafo anterior corresponderá aplicar a la enajenación de un inmueble respecto del cual, al 31 de diciembre de 2017, se hubiere suscripto un boleto de compraventa u otro compromiso similar y pagado a esa fecha, como mínimo, un SETENTA Y CINCO POR CIENTO (75%) del precio, aun cuando se verificara alguno de los supuestos contemplados en el primer párrafo de este artículo.</a:t>
            </a:r>
          </a:p>
          <a:p>
            <a:pPr marL="109728" indent="0" algn="just">
              <a:buNone/>
            </a:pPr>
            <a:endParaRPr lang="es-ES_tradnl" dirty="0"/>
          </a:p>
          <a:p>
            <a:pPr marL="109728" indent="0" algn="just">
              <a:buNone/>
            </a:pPr>
            <a:r>
              <a:rPr lang="es-ES_tradnl" dirty="0"/>
              <a:t>La ADMINISTRACIÓN FEDERAL DE INGRESOS PÚBLICOS, entidad autárquica en el ámbito del MINISTERIO DE HACIENDA establecerá la forma y los plazos en los que se acreditará la configuración de los supuestos previstos precedentemente.</a:t>
            </a:r>
          </a:p>
          <a:p>
            <a:pPr marL="109728" indent="0" algn="just">
              <a:buNone/>
            </a:pPr>
            <a:endParaRPr lang="es-ES_tradnl" dirty="0" smtClean="0"/>
          </a:p>
          <a:p>
            <a:pPr marL="109728" indent="0" algn="just">
              <a:buNone/>
            </a:pPr>
            <a:endParaRPr lang="es-ES_tradnl" dirty="0"/>
          </a:p>
          <a:p>
            <a:endParaRPr lang="es-ES" dirty="0"/>
          </a:p>
        </p:txBody>
      </p:sp>
      <p:sp>
        <p:nvSpPr>
          <p:cNvPr id="5" name="CuadroTexto 3"/>
          <p:cNvSpPr txBox="1"/>
          <p:nvPr/>
        </p:nvSpPr>
        <p:spPr>
          <a:xfrm>
            <a:off x="455836" y="0"/>
            <a:ext cx="8688164" cy="461665"/>
          </a:xfrm>
          <a:prstGeom prst="rect">
            <a:avLst/>
          </a:prstGeom>
          <a:noFill/>
        </p:spPr>
        <p:txBody>
          <a:bodyPr wrap="square" rtlCol="0">
            <a:spAutoFit/>
          </a:bodyPr>
          <a:lstStyle/>
          <a:p>
            <a:pPr algn="r"/>
            <a:r>
              <a:rPr lang="es-ES_tradnl" sz="2400" dirty="0" smtClean="0">
                <a:solidFill>
                  <a:schemeClr val="bg1"/>
                </a:solidFill>
                <a:latin typeface="+mj-lt"/>
                <a:ea typeface="+mj-ea"/>
                <a:cs typeface="+mj-cs"/>
              </a:rPr>
              <a:t>Impuesto a las Ganancias – Operaciones inmobiliarias</a:t>
            </a:r>
            <a:endParaRPr lang="es-ES_tradnl" sz="2400" dirty="0">
              <a:solidFill>
                <a:schemeClr val="bg1"/>
              </a:solidFill>
              <a:latin typeface="+mj-lt"/>
              <a:ea typeface="+mj-ea"/>
              <a:cs typeface="+mj-cs"/>
            </a:endParaRPr>
          </a:p>
        </p:txBody>
      </p:sp>
    </p:spTree>
    <p:extLst>
      <p:ext uri="{BB962C8B-B14F-4D97-AF65-F5344CB8AC3E}">
        <p14:creationId xmlns:p14="http://schemas.microsoft.com/office/powerpoint/2010/main" val="75740896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1556792"/>
            <a:ext cx="8229600" cy="4824536"/>
          </a:xfrm>
        </p:spPr>
        <p:txBody>
          <a:bodyPr>
            <a:normAutofit fontScale="90000"/>
          </a:bodyPr>
          <a:lstStyle/>
          <a:p>
            <a:pPr algn="just"/>
            <a:r>
              <a:rPr lang="es-ES_tradnl" sz="2000" dirty="0">
                <a:latin typeface="+mn-lt"/>
              </a:rPr>
              <a:t>La ley 27.430 introdujo relevantes cambios en el sistema tributario argentino, y sobre todo, en el impuesto a las ganancias.  En esta charla efectuaremos una breve reseña que tiene por objeto comentar los principales cambios, en función del interés que los mismos tienen para los escribanos.</a:t>
            </a:r>
            <a:r>
              <a:rPr lang="es-ES" sz="2000" dirty="0">
                <a:latin typeface="+mn-lt"/>
              </a:rPr>
              <a:t/>
            </a:r>
            <a:br>
              <a:rPr lang="es-ES" sz="2000" dirty="0">
                <a:latin typeface="+mn-lt"/>
              </a:rPr>
            </a:br>
            <a:r>
              <a:rPr lang="es-ES_tradnl" sz="2000" dirty="0">
                <a:latin typeface="+mn-lt"/>
              </a:rPr>
              <a:t> </a:t>
            </a:r>
            <a:r>
              <a:rPr lang="es-ES" sz="2000" dirty="0">
                <a:latin typeface="+mn-lt"/>
              </a:rPr>
              <a:t/>
            </a:r>
            <a:br>
              <a:rPr lang="es-ES" sz="2000" dirty="0">
                <a:latin typeface="+mn-lt"/>
              </a:rPr>
            </a:br>
            <a:r>
              <a:rPr lang="es-ES_tradnl" sz="2000" dirty="0">
                <a:latin typeface="+mn-lt"/>
              </a:rPr>
              <a:t>Clasificaremos los cambios en dos grandes grupos, los aplicables a </a:t>
            </a:r>
            <a:r>
              <a:rPr lang="es-ES_tradnl" sz="2000" dirty="0" smtClean="0">
                <a:latin typeface="+mn-lt"/>
              </a:rPr>
              <a:t>sujetos empresa constituidos </a:t>
            </a:r>
            <a:r>
              <a:rPr lang="es-ES_tradnl" sz="2000" dirty="0">
                <a:latin typeface="+mn-lt"/>
              </a:rPr>
              <a:t>o </a:t>
            </a:r>
            <a:r>
              <a:rPr lang="es-ES_tradnl" sz="2000" dirty="0" smtClean="0">
                <a:latin typeface="+mn-lt"/>
              </a:rPr>
              <a:t>domiciliados </a:t>
            </a:r>
            <a:r>
              <a:rPr lang="es-ES_tradnl" sz="2000" dirty="0">
                <a:latin typeface="+mn-lt"/>
              </a:rPr>
              <a:t>en la Argentina y los aplicables a personas humanas.</a:t>
            </a:r>
            <a:r>
              <a:rPr lang="es-ES" sz="2000" dirty="0">
                <a:latin typeface="+mn-lt"/>
              </a:rPr>
              <a:t/>
            </a:r>
            <a:br>
              <a:rPr lang="es-ES" sz="2000" dirty="0">
                <a:latin typeface="+mn-lt"/>
              </a:rPr>
            </a:br>
            <a:r>
              <a:rPr lang="es-ES_tradnl" sz="2000" dirty="0">
                <a:latin typeface="+mn-lt"/>
              </a:rPr>
              <a:t> </a:t>
            </a:r>
            <a:r>
              <a:rPr lang="es-ES" sz="2000" dirty="0">
                <a:latin typeface="+mn-lt"/>
              </a:rPr>
              <a:t/>
            </a:r>
            <a:br>
              <a:rPr lang="es-ES" sz="2000" dirty="0">
                <a:latin typeface="+mn-lt"/>
              </a:rPr>
            </a:br>
            <a:r>
              <a:rPr lang="es-ES" sz="2000" dirty="0" smtClean="0">
                <a:latin typeface="+mn-lt"/>
              </a:rPr>
              <a:t>A. </a:t>
            </a:r>
            <a:r>
              <a:rPr lang="es-ES_tradnl" sz="2000" dirty="0" smtClean="0">
                <a:latin typeface="+mn-lt"/>
              </a:rPr>
              <a:t>Cambios </a:t>
            </a:r>
            <a:r>
              <a:rPr lang="es-ES_tradnl" sz="2000" dirty="0">
                <a:latin typeface="+mn-lt"/>
              </a:rPr>
              <a:t>aplicables a </a:t>
            </a:r>
            <a:r>
              <a:rPr lang="es-ES_tradnl" sz="2000" dirty="0" smtClean="0">
                <a:latin typeface="+mn-lt"/>
              </a:rPr>
              <a:t>sujetos – empresa</a:t>
            </a:r>
            <a:br>
              <a:rPr lang="es-ES_tradnl" sz="2000" dirty="0" smtClean="0">
                <a:latin typeface="+mn-lt"/>
              </a:rPr>
            </a:br>
            <a:r>
              <a:rPr lang="es-ES" sz="2000" dirty="0" smtClean="0">
                <a:latin typeface="+mn-lt"/>
              </a:rPr>
              <a:t>      </a:t>
            </a:r>
            <a:r>
              <a:rPr lang="es-ES" sz="2000" dirty="0" smtClean="0">
                <a:latin typeface="+mn-lt"/>
              </a:rPr>
              <a:t>1.   </a:t>
            </a:r>
            <a:r>
              <a:rPr lang="es-ES_tradnl" sz="2000" dirty="0" smtClean="0">
                <a:latin typeface="+mn-lt"/>
              </a:rPr>
              <a:t>Reducción </a:t>
            </a:r>
            <a:r>
              <a:rPr lang="es-ES_tradnl" sz="2000" dirty="0">
                <a:latin typeface="+mn-lt"/>
              </a:rPr>
              <a:t>de la alícuota aplicable a las empresas y </a:t>
            </a:r>
            <a:r>
              <a:rPr lang="es-ES_tradnl" sz="2000" dirty="0" err="1">
                <a:latin typeface="+mn-lt"/>
              </a:rPr>
              <a:t>gravabilidad</a:t>
            </a:r>
            <a:r>
              <a:rPr lang="es-ES_tradnl" sz="2000" dirty="0">
                <a:latin typeface="+mn-lt"/>
              </a:rPr>
              <a:t> de los </a:t>
            </a:r>
            <a:r>
              <a:rPr lang="es-ES_tradnl" sz="2000" dirty="0" smtClean="0">
                <a:latin typeface="+mn-lt"/>
              </a:rPr>
              <a:t/>
            </a:r>
            <a:br>
              <a:rPr lang="es-ES_tradnl" sz="2000" dirty="0" smtClean="0">
                <a:latin typeface="+mn-lt"/>
              </a:rPr>
            </a:br>
            <a:r>
              <a:rPr lang="es-ES_tradnl" sz="2000" dirty="0">
                <a:latin typeface="+mn-lt"/>
              </a:rPr>
              <a:t> </a:t>
            </a:r>
            <a:r>
              <a:rPr lang="es-ES_tradnl" sz="2000" dirty="0" smtClean="0">
                <a:latin typeface="+mn-lt"/>
              </a:rPr>
              <a:t>           dividendos </a:t>
            </a:r>
            <a:r>
              <a:rPr lang="es-ES_tradnl" sz="2000" dirty="0">
                <a:latin typeface="+mn-lt"/>
              </a:rPr>
              <a:t>y utilidades distribuidas</a:t>
            </a:r>
            <a:r>
              <a:rPr lang="es-ES_tradnl" sz="2000" dirty="0" smtClean="0">
                <a:latin typeface="+mn-lt"/>
              </a:rPr>
              <a:t>.</a:t>
            </a:r>
            <a:br>
              <a:rPr lang="es-ES_tradnl" sz="2000" dirty="0" smtClean="0">
                <a:latin typeface="+mn-lt"/>
              </a:rPr>
            </a:br>
            <a:r>
              <a:rPr lang="es-ES_tradnl" sz="2000" dirty="0" smtClean="0">
                <a:latin typeface="+mn-lt"/>
              </a:rPr>
              <a:t>      2.   Restablecimiento </a:t>
            </a:r>
            <a:r>
              <a:rPr lang="es-ES_tradnl" sz="2000" dirty="0">
                <a:latin typeface="+mn-lt"/>
              </a:rPr>
              <a:t>(parcial) del ajuste por inflación impositivo en el costo </a:t>
            </a:r>
            <a:r>
              <a:rPr lang="es-ES_tradnl" sz="2000" dirty="0" smtClean="0">
                <a:latin typeface="+mn-lt"/>
              </a:rPr>
              <a:t/>
            </a:r>
            <a:br>
              <a:rPr lang="es-ES_tradnl" sz="2000" dirty="0" smtClean="0">
                <a:latin typeface="+mn-lt"/>
              </a:rPr>
            </a:br>
            <a:r>
              <a:rPr lang="es-ES_tradnl" sz="2000" dirty="0">
                <a:latin typeface="+mn-lt"/>
              </a:rPr>
              <a:t> </a:t>
            </a:r>
            <a:r>
              <a:rPr lang="es-ES_tradnl" sz="2000" dirty="0" smtClean="0">
                <a:latin typeface="+mn-lt"/>
              </a:rPr>
              <a:t>           de </a:t>
            </a:r>
            <a:r>
              <a:rPr lang="es-ES_tradnl" sz="2000" dirty="0">
                <a:latin typeface="+mn-lt"/>
              </a:rPr>
              <a:t>bienes </a:t>
            </a:r>
            <a:r>
              <a:rPr lang="es-ES_tradnl" sz="2000" dirty="0" smtClean="0">
                <a:latin typeface="+mn-lt"/>
              </a:rPr>
              <a:t>vendidos.</a:t>
            </a:r>
            <a:r>
              <a:rPr lang="es-ES" sz="2000" dirty="0">
                <a:latin typeface="+mn-lt"/>
              </a:rPr>
              <a:t/>
            </a:r>
            <a:br>
              <a:rPr lang="es-ES" sz="2000" dirty="0">
                <a:latin typeface="+mn-lt"/>
              </a:rPr>
            </a:br>
            <a:r>
              <a:rPr lang="es-ES" sz="2000" dirty="0" smtClean="0">
                <a:latin typeface="+mn-lt"/>
              </a:rPr>
              <a:t>      3.   </a:t>
            </a:r>
            <a:r>
              <a:rPr lang="es-ES_tradnl" sz="2000" dirty="0" smtClean="0">
                <a:latin typeface="+mn-lt"/>
              </a:rPr>
              <a:t>Cambios </a:t>
            </a:r>
            <a:r>
              <a:rPr lang="es-ES_tradnl" sz="2000" dirty="0">
                <a:latin typeface="+mn-lt"/>
              </a:rPr>
              <a:t>en los fideicomisos de tipo fiduciante </a:t>
            </a:r>
            <a:r>
              <a:rPr lang="es-ES_tradnl" sz="2000" dirty="0" smtClean="0">
                <a:latin typeface="+mn-lt"/>
              </a:rPr>
              <a:t>beneficiario.</a:t>
            </a:r>
            <a:r>
              <a:rPr lang="es-ES_tradnl" sz="2000" dirty="0">
                <a:latin typeface="+mn-lt"/>
              </a:rPr>
              <a:t> </a:t>
            </a:r>
            <a:r>
              <a:rPr lang="es-ES" sz="2000" dirty="0">
                <a:latin typeface="+mn-lt"/>
              </a:rPr>
              <a:t/>
            </a:r>
            <a:br>
              <a:rPr lang="es-ES" sz="2000" dirty="0">
                <a:latin typeface="+mn-lt"/>
              </a:rPr>
            </a:br>
            <a:r>
              <a:rPr lang="es-ES_tradnl" sz="2000" dirty="0">
                <a:latin typeface="+mn-lt"/>
              </a:rPr>
              <a:t> </a:t>
            </a:r>
            <a:r>
              <a:rPr lang="es-ES" sz="2000" dirty="0">
                <a:latin typeface="+mn-lt"/>
              </a:rPr>
              <a:t/>
            </a:r>
            <a:br>
              <a:rPr lang="es-ES" sz="2000" dirty="0">
                <a:latin typeface="+mn-lt"/>
              </a:rPr>
            </a:br>
            <a:r>
              <a:rPr lang="es-ES_tradnl" sz="2200" dirty="0"/>
              <a:t> </a:t>
            </a:r>
            <a:r>
              <a:rPr lang="es-ES" dirty="0"/>
              <a:t/>
            </a:r>
            <a:br>
              <a:rPr lang="es-ES" dirty="0"/>
            </a:br>
            <a:endParaRPr lang="es-ES_tradnl" dirty="0"/>
          </a:p>
        </p:txBody>
      </p:sp>
      <p:sp>
        <p:nvSpPr>
          <p:cNvPr id="5" name="Marcador de contenido 2"/>
          <p:cNvSpPr txBox="1">
            <a:spLocks/>
          </p:cNvSpPr>
          <p:nvPr/>
        </p:nvSpPr>
        <p:spPr>
          <a:xfrm>
            <a:off x="3429000" y="2209800"/>
            <a:ext cx="2286000" cy="4325112"/>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es-ES_tradnl"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es-ES_tradnl"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s-ES_tradnl"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es-ES_tradnl"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es-ES_tradnl"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es-ES_tradnl"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uadroTexto 3"/>
          <p:cNvSpPr txBox="1"/>
          <p:nvPr/>
        </p:nvSpPr>
        <p:spPr>
          <a:xfrm>
            <a:off x="4876800" y="0"/>
            <a:ext cx="4267200" cy="523220"/>
          </a:xfrm>
          <a:prstGeom prst="rect">
            <a:avLst/>
          </a:prstGeom>
          <a:noFill/>
        </p:spPr>
        <p:txBody>
          <a:bodyPr wrap="square" rtlCol="0">
            <a:spAutoFit/>
          </a:bodyPr>
          <a:lstStyle/>
          <a:p>
            <a:r>
              <a:rPr lang="es-ES_tradnl" sz="2800" dirty="0" smtClean="0">
                <a:solidFill>
                  <a:schemeClr val="bg1"/>
                </a:solidFill>
                <a:latin typeface="+mj-lt"/>
                <a:ea typeface="+mj-ea"/>
                <a:cs typeface="+mj-cs"/>
              </a:rPr>
              <a:t>Impuesto a las Ganancias</a:t>
            </a:r>
            <a:endParaRPr lang="es-ES_tradnl" sz="2800" dirty="0">
              <a:solidFill>
                <a:schemeClr val="bg1"/>
              </a:solidFill>
              <a:latin typeface="+mj-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uadroTexto 4"/>
          <p:cNvSpPr txBox="1"/>
          <p:nvPr/>
        </p:nvSpPr>
        <p:spPr>
          <a:xfrm>
            <a:off x="407126" y="908720"/>
            <a:ext cx="8145884" cy="6740306"/>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ES_tradnl" sz="2400" b="1" dirty="0" smtClean="0"/>
              <a:t>Conclusiones para Personas Humanas:</a:t>
            </a:r>
          </a:p>
          <a:p>
            <a:pPr marL="457200" indent="-457200" algn="just">
              <a:buAutoNum type="arabicPeriod"/>
            </a:pPr>
            <a:r>
              <a:rPr lang="es-ES_tradnl" sz="2400" dirty="0" smtClean="0"/>
              <a:t>Todas las ganancias por enajenación de inmuebles o transferencia onerosa de derechos sobre ellos queda gravada con el impuesto a las ganancias</a:t>
            </a:r>
          </a:p>
          <a:p>
            <a:pPr marL="457200" indent="-457200" algn="just">
              <a:buAutoNum type="arabicPeriod"/>
            </a:pPr>
            <a:r>
              <a:rPr lang="es-ES_tradnl" sz="2400" dirty="0" smtClean="0"/>
              <a:t>La única diferencia es si encuadran como rentas de 2ª o de 3ª categoría</a:t>
            </a:r>
          </a:p>
          <a:p>
            <a:pPr marL="457200" indent="-457200" algn="just">
              <a:buAutoNum type="arabicPeriod"/>
            </a:pPr>
            <a:r>
              <a:rPr lang="es-ES_tradnl" sz="2400" dirty="0" smtClean="0"/>
              <a:t>Si son de 2ª categoría se imputan por lo percibido y tienen un régimen de cedularización con una alícuota del 15% y si la operación da quebranto, éste es específico.</a:t>
            </a:r>
          </a:p>
          <a:p>
            <a:pPr marL="457200" indent="-457200" algn="just">
              <a:buAutoNum type="arabicPeriod"/>
            </a:pPr>
            <a:r>
              <a:rPr lang="es-ES_tradnl" sz="2400" dirty="0" smtClean="0"/>
              <a:t>Si son de 3ª categoría se imputan por lo devengado y se incluyen en el régimen general de rentas con alícuotas de hasta el 35%.</a:t>
            </a:r>
          </a:p>
          <a:p>
            <a:pPr marL="457200" indent="-457200" algn="just">
              <a:buAutoNum type="arabicPeriod"/>
            </a:pPr>
            <a:r>
              <a:rPr lang="es-ES_tradnl" sz="2400" dirty="0" smtClean="0"/>
              <a:t>El ITI deja de alcanzarlas cuando las adquisiciones hubieran sido hechas a partir del 1/1/18 </a:t>
            </a:r>
            <a:r>
              <a:rPr lang="es-ES_tradnl" sz="2400" dirty="0" smtClean="0"/>
              <a:t>inclusive.  Seg</a:t>
            </a:r>
            <a:r>
              <a:rPr lang="es-ES_tradnl" sz="2400" dirty="0" smtClean="0"/>
              <a:t>ún la RG 4190 los escribanos no deben aplicar </a:t>
            </a:r>
            <a:r>
              <a:rPr lang="es-ES_tradnl" sz="2400" dirty="0"/>
              <a:t>a estos </a:t>
            </a:r>
            <a:r>
              <a:rPr lang="es-ES_tradnl" sz="2400" dirty="0" smtClean="0"/>
              <a:t>casos </a:t>
            </a:r>
            <a:r>
              <a:rPr lang="es-ES_tradnl" sz="2400" dirty="0" smtClean="0"/>
              <a:t>la retención prevista por la RG 2139.</a:t>
            </a:r>
            <a:endParaRPr lang="es-ES_tradnl" sz="2400" dirty="0" smtClean="0"/>
          </a:p>
          <a:p>
            <a:pPr marL="457200" indent="-457200" algn="just">
              <a:buAutoNum type="arabicPeriod"/>
            </a:pPr>
            <a:endParaRPr lang="es-ES_tradnl" sz="2400" b="1" dirty="0" smtClean="0"/>
          </a:p>
        </p:txBody>
      </p:sp>
      <p:sp>
        <p:nvSpPr>
          <p:cNvPr id="6" name="Título 1"/>
          <p:cNvSpPr txBox="1">
            <a:spLocks/>
          </p:cNvSpPr>
          <p:nvPr/>
        </p:nvSpPr>
        <p:spPr>
          <a:xfrm>
            <a:off x="521781" y="3955708"/>
            <a:ext cx="7776864" cy="2569636"/>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endParaRPr lang="es-ES_tradnl" sz="2000" i="1" dirty="0"/>
          </a:p>
        </p:txBody>
      </p:sp>
      <p:sp>
        <p:nvSpPr>
          <p:cNvPr id="9" name="CuadroTexto 3"/>
          <p:cNvSpPr txBox="1"/>
          <p:nvPr/>
        </p:nvSpPr>
        <p:spPr>
          <a:xfrm>
            <a:off x="455836" y="0"/>
            <a:ext cx="8688164" cy="461665"/>
          </a:xfrm>
          <a:prstGeom prst="rect">
            <a:avLst/>
          </a:prstGeom>
          <a:noFill/>
        </p:spPr>
        <p:txBody>
          <a:bodyPr wrap="square" rtlCol="0">
            <a:spAutoFit/>
          </a:bodyPr>
          <a:lstStyle/>
          <a:p>
            <a:pPr algn="r"/>
            <a:r>
              <a:rPr lang="es-ES_tradnl" sz="2400" dirty="0" smtClean="0">
                <a:solidFill>
                  <a:schemeClr val="bg1"/>
                </a:solidFill>
                <a:latin typeface="+mj-lt"/>
                <a:ea typeface="+mj-ea"/>
                <a:cs typeface="+mj-cs"/>
              </a:rPr>
              <a:t>Impuesto a las Ganancias – Operaciones inmobiliarias</a:t>
            </a:r>
            <a:endParaRPr lang="es-ES_tradnl" sz="2400" dirty="0">
              <a:solidFill>
                <a:schemeClr val="bg1"/>
              </a:solidFill>
              <a:latin typeface="+mj-lt"/>
              <a:ea typeface="+mj-ea"/>
              <a:cs typeface="+mj-cs"/>
            </a:endParaRPr>
          </a:p>
        </p:txBody>
      </p:sp>
    </p:spTree>
    <p:extLst>
      <p:ext uri="{BB962C8B-B14F-4D97-AF65-F5344CB8AC3E}">
        <p14:creationId xmlns:p14="http://schemas.microsoft.com/office/powerpoint/2010/main" val="391612451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uadroTexto 4"/>
          <p:cNvSpPr txBox="1"/>
          <p:nvPr/>
        </p:nvSpPr>
        <p:spPr>
          <a:xfrm>
            <a:off x="407126" y="908720"/>
            <a:ext cx="8145884" cy="5262979"/>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_tradnl" sz="2400" b="1" dirty="0" smtClean="0"/>
              <a:t>Determinación de la ganancia (Art V posterior al 90)</a:t>
            </a:r>
          </a:p>
          <a:p>
            <a:pPr algn="just"/>
            <a:r>
              <a:rPr lang="es-ES_tradnl" sz="2400" b="1" dirty="0" smtClean="0"/>
              <a:t>		   </a:t>
            </a:r>
            <a:endParaRPr lang="es-ES_tradnl" sz="2400" b="1" dirty="0" smtClean="0"/>
          </a:p>
          <a:p>
            <a:pPr algn="just"/>
            <a:r>
              <a:rPr lang="es-ES_tradnl" sz="2400" dirty="0" smtClean="0"/>
              <a:t>Precio </a:t>
            </a:r>
            <a:r>
              <a:rPr lang="es-ES_tradnl" sz="2400" dirty="0" smtClean="0"/>
              <a:t>de </a:t>
            </a:r>
            <a:r>
              <a:rPr lang="es-ES_tradnl" sz="2400" dirty="0" smtClean="0"/>
              <a:t>enajenación</a:t>
            </a:r>
          </a:p>
          <a:p>
            <a:pPr algn="just"/>
            <a:endParaRPr lang="es-ES_tradnl" sz="2400" dirty="0" smtClean="0"/>
          </a:p>
          <a:p>
            <a:pPr algn="just"/>
            <a:r>
              <a:rPr lang="es-ES_tradnl" sz="2400" i="1" dirty="0" smtClean="0"/>
              <a:t>Menos</a:t>
            </a:r>
            <a:r>
              <a:rPr lang="es-ES_tradnl" sz="2400" dirty="0" smtClean="0"/>
              <a:t>: Costo de adquisición actualizado por </a:t>
            </a:r>
            <a:r>
              <a:rPr lang="es-ES_tradnl" sz="2400" dirty="0" smtClean="0"/>
              <a:t>IPC desde la fecha de adquisici</a:t>
            </a:r>
            <a:r>
              <a:rPr lang="es-ES_tradnl" sz="2400" dirty="0" smtClean="0"/>
              <a:t>ón y hasta la de enajenaci</a:t>
            </a:r>
            <a:r>
              <a:rPr lang="es-ES_tradnl" sz="2400" dirty="0" smtClean="0"/>
              <a:t>ón, </a:t>
            </a:r>
            <a:r>
              <a:rPr lang="es-ES_tradnl" sz="2400" dirty="0" smtClean="0"/>
              <a:t>neto </a:t>
            </a:r>
            <a:r>
              <a:rPr lang="es-ES_tradnl" sz="2400" dirty="0" smtClean="0"/>
              <a:t>de amortizaciones admitidas que se hubieran </a:t>
            </a:r>
            <a:r>
              <a:rPr lang="es-ES_tradnl" sz="2400" dirty="0" smtClean="0"/>
              <a:t>deducido</a:t>
            </a:r>
          </a:p>
          <a:p>
            <a:pPr algn="just"/>
            <a:endParaRPr lang="es-ES_tradnl" sz="2400" dirty="0" smtClean="0"/>
          </a:p>
          <a:p>
            <a:pPr algn="just"/>
            <a:r>
              <a:rPr lang="es-ES_tradnl" sz="2400" i="1" dirty="0" smtClean="0"/>
              <a:t>Menos</a:t>
            </a:r>
            <a:r>
              <a:rPr lang="es-ES_tradnl" sz="2400" dirty="0" smtClean="0"/>
              <a:t>: gastos, comisiones, honorarios, impuestos, etc. directa o indirectamente relacionados con la operación.</a:t>
            </a:r>
          </a:p>
          <a:p>
            <a:pPr algn="just"/>
            <a:endParaRPr lang="es-ES_tradnl" sz="2400" dirty="0"/>
          </a:p>
          <a:p>
            <a:pPr algn="just"/>
            <a:r>
              <a:rPr lang="es-ES_tradnl" sz="2400" dirty="0" smtClean="0"/>
              <a:t>Si arroja quebranto: Es específico.</a:t>
            </a:r>
          </a:p>
          <a:p>
            <a:pPr algn="just"/>
            <a:r>
              <a:rPr lang="es-ES_tradnl" sz="2400" dirty="0" smtClean="0"/>
              <a:t>Si arroja ganancia: queda gravada al 15%</a:t>
            </a:r>
          </a:p>
        </p:txBody>
      </p:sp>
      <p:sp>
        <p:nvSpPr>
          <p:cNvPr id="6" name="Título 1"/>
          <p:cNvSpPr txBox="1">
            <a:spLocks/>
          </p:cNvSpPr>
          <p:nvPr/>
        </p:nvSpPr>
        <p:spPr>
          <a:xfrm>
            <a:off x="521781" y="3955708"/>
            <a:ext cx="7776864" cy="2569636"/>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endParaRPr lang="es-ES_tradnl" sz="2000" i="1" dirty="0"/>
          </a:p>
        </p:txBody>
      </p:sp>
      <p:sp>
        <p:nvSpPr>
          <p:cNvPr id="9" name="CuadroTexto 3"/>
          <p:cNvSpPr txBox="1"/>
          <p:nvPr/>
        </p:nvSpPr>
        <p:spPr>
          <a:xfrm>
            <a:off x="455836" y="0"/>
            <a:ext cx="8688164" cy="461665"/>
          </a:xfrm>
          <a:prstGeom prst="rect">
            <a:avLst/>
          </a:prstGeom>
          <a:noFill/>
        </p:spPr>
        <p:txBody>
          <a:bodyPr wrap="square" rtlCol="0">
            <a:spAutoFit/>
          </a:bodyPr>
          <a:lstStyle/>
          <a:p>
            <a:pPr algn="r"/>
            <a:r>
              <a:rPr lang="es-ES_tradnl" sz="2400" dirty="0" smtClean="0">
                <a:solidFill>
                  <a:schemeClr val="bg1"/>
                </a:solidFill>
                <a:latin typeface="+mj-lt"/>
                <a:ea typeface="+mj-ea"/>
                <a:cs typeface="+mj-cs"/>
              </a:rPr>
              <a:t>Impuesto a las Ganancias – Operaciones inmobiliarias</a:t>
            </a:r>
            <a:endParaRPr lang="es-ES_tradnl" sz="2400" dirty="0">
              <a:solidFill>
                <a:schemeClr val="bg1"/>
              </a:solidFill>
              <a:latin typeface="+mj-lt"/>
              <a:ea typeface="+mj-ea"/>
              <a:cs typeface="+mj-cs"/>
            </a:endParaRPr>
          </a:p>
        </p:txBody>
      </p:sp>
    </p:spTree>
    <p:extLst>
      <p:ext uri="{BB962C8B-B14F-4D97-AF65-F5344CB8AC3E}">
        <p14:creationId xmlns:p14="http://schemas.microsoft.com/office/powerpoint/2010/main" val="10150009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uadroTexto 4"/>
          <p:cNvSpPr txBox="1"/>
          <p:nvPr/>
        </p:nvSpPr>
        <p:spPr>
          <a:xfrm>
            <a:off x="407126" y="908720"/>
            <a:ext cx="8145884" cy="4893647"/>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_tradnl" sz="2400" b="1" dirty="0" smtClean="0"/>
              <a:t>Un caso especial: inmuebles vendidos por residentes en el exterior (Art VII </a:t>
            </a:r>
            <a:r>
              <a:rPr lang="es-ES_tradnl" sz="2400" b="1" dirty="0" smtClean="0"/>
              <a:t>posterior </a:t>
            </a:r>
            <a:r>
              <a:rPr lang="es-ES_tradnl" sz="2400" b="1" dirty="0" smtClean="0"/>
              <a:t>al 90)</a:t>
            </a:r>
          </a:p>
          <a:p>
            <a:pPr algn="just"/>
            <a:endParaRPr lang="es-ES_tradnl" sz="2400" b="1" dirty="0" smtClean="0"/>
          </a:p>
          <a:p>
            <a:pPr algn="just"/>
            <a:r>
              <a:rPr lang="es-ES_tradnl" sz="2000" dirty="0" smtClean="0"/>
              <a:t>Precio </a:t>
            </a:r>
            <a:r>
              <a:rPr lang="es-ES_tradnl" sz="2000" dirty="0" smtClean="0"/>
              <a:t>de </a:t>
            </a:r>
            <a:r>
              <a:rPr lang="es-ES_tradnl" sz="2000" dirty="0" smtClean="0"/>
              <a:t>enajenación</a:t>
            </a:r>
          </a:p>
          <a:p>
            <a:pPr algn="just"/>
            <a:endParaRPr lang="es-ES_tradnl" sz="2000" dirty="0" smtClean="0"/>
          </a:p>
          <a:p>
            <a:pPr algn="just"/>
            <a:r>
              <a:rPr lang="es-ES_tradnl" sz="2000" i="1" dirty="0" smtClean="0"/>
              <a:t>Menos</a:t>
            </a:r>
            <a:r>
              <a:rPr lang="es-ES_tradnl" sz="2000" dirty="0" smtClean="0"/>
              <a:t>: Costo de adquisición actualizado por </a:t>
            </a:r>
            <a:r>
              <a:rPr lang="es-ES_tradnl" sz="2000" dirty="0"/>
              <a:t>IPC desde la fecha de adquisición y hasta la de </a:t>
            </a:r>
            <a:r>
              <a:rPr lang="es-ES_tradnl" sz="2000" dirty="0" smtClean="0"/>
              <a:t>enajenación, neto </a:t>
            </a:r>
            <a:r>
              <a:rPr lang="es-ES_tradnl" sz="2000" dirty="0" smtClean="0"/>
              <a:t>de amortizaciones admitidas que se hubieran </a:t>
            </a:r>
            <a:r>
              <a:rPr lang="es-ES_tradnl" sz="2000" dirty="0" smtClean="0"/>
              <a:t>deducido</a:t>
            </a:r>
          </a:p>
          <a:p>
            <a:pPr algn="just"/>
            <a:endParaRPr lang="es-ES_tradnl" sz="2000" dirty="0" smtClean="0"/>
          </a:p>
          <a:p>
            <a:pPr algn="just"/>
            <a:r>
              <a:rPr lang="es-ES_tradnl" sz="2000" i="1" dirty="0" smtClean="0"/>
              <a:t>Menos</a:t>
            </a:r>
            <a:r>
              <a:rPr lang="es-ES_tradnl" sz="2000" dirty="0" smtClean="0"/>
              <a:t>: gastos, comisiones, honorarios, impuestos, etc. directa o indirectamente relacionados con la operación.</a:t>
            </a:r>
          </a:p>
          <a:p>
            <a:pPr algn="just"/>
            <a:endParaRPr lang="es-ES_tradnl" sz="2000" dirty="0"/>
          </a:p>
          <a:p>
            <a:pPr algn="just"/>
            <a:r>
              <a:rPr lang="es-ES_tradnl" sz="2000" dirty="0" smtClean="0"/>
              <a:t>Si arroja quebranto: Es específico.</a:t>
            </a:r>
          </a:p>
          <a:p>
            <a:pPr algn="just"/>
            <a:r>
              <a:rPr lang="es-ES_tradnl" sz="2000" dirty="0" smtClean="0"/>
              <a:t>Si arroja ganancia: queda gravada al 15</a:t>
            </a:r>
            <a:r>
              <a:rPr lang="es-ES_tradnl" sz="2000" dirty="0" smtClean="0"/>
              <a:t>%</a:t>
            </a:r>
            <a:endParaRPr lang="es-ES_tradnl" sz="2000" dirty="0" smtClean="0"/>
          </a:p>
          <a:p>
            <a:pPr algn="just"/>
            <a:r>
              <a:rPr lang="es-ES_tradnl" sz="2000" dirty="0" smtClean="0"/>
              <a:t>Se le debe practicar retención con carácter de pago único y definitivo.</a:t>
            </a:r>
          </a:p>
        </p:txBody>
      </p:sp>
      <p:sp>
        <p:nvSpPr>
          <p:cNvPr id="6" name="Título 1"/>
          <p:cNvSpPr txBox="1">
            <a:spLocks/>
          </p:cNvSpPr>
          <p:nvPr/>
        </p:nvSpPr>
        <p:spPr>
          <a:xfrm>
            <a:off x="521781" y="3955708"/>
            <a:ext cx="7776864" cy="2569636"/>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endParaRPr lang="es-ES_tradnl" sz="2000" i="1" dirty="0"/>
          </a:p>
        </p:txBody>
      </p:sp>
      <p:sp>
        <p:nvSpPr>
          <p:cNvPr id="9" name="CuadroTexto 3"/>
          <p:cNvSpPr txBox="1"/>
          <p:nvPr/>
        </p:nvSpPr>
        <p:spPr>
          <a:xfrm>
            <a:off x="455836" y="0"/>
            <a:ext cx="8688164" cy="461665"/>
          </a:xfrm>
          <a:prstGeom prst="rect">
            <a:avLst/>
          </a:prstGeom>
          <a:noFill/>
        </p:spPr>
        <p:txBody>
          <a:bodyPr wrap="square" rtlCol="0">
            <a:spAutoFit/>
          </a:bodyPr>
          <a:lstStyle/>
          <a:p>
            <a:pPr algn="r"/>
            <a:r>
              <a:rPr lang="es-ES_tradnl" sz="2400" dirty="0" smtClean="0">
                <a:solidFill>
                  <a:schemeClr val="bg1"/>
                </a:solidFill>
                <a:latin typeface="+mj-lt"/>
                <a:ea typeface="+mj-ea"/>
                <a:cs typeface="+mj-cs"/>
              </a:rPr>
              <a:t>Impuesto a las Ganancias – Operaciones inmobiliarias</a:t>
            </a:r>
            <a:endParaRPr lang="es-ES_tradnl" sz="2400" dirty="0">
              <a:solidFill>
                <a:schemeClr val="bg1"/>
              </a:solidFill>
              <a:latin typeface="+mj-lt"/>
              <a:ea typeface="+mj-ea"/>
              <a:cs typeface="+mj-cs"/>
            </a:endParaRPr>
          </a:p>
        </p:txBody>
      </p:sp>
    </p:spTree>
    <p:extLst>
      <p:ext uri="{BB962C8B-B14F-4D97-AF65-F5344CB8AC3E}">
        <p14:creationId xmlns:p14="http://schemas.microsoft.com/office/powerpoint/2010/main" val="268091536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uadroTexto 4"/>
          <p:cNvSpPr txBox="1"/>
          <p:nvPr/>
        </p:nvSpPr>
        <p:spPr>
          <a:xfrm>
            <a:off x="407126" y="908720"/>
            <a:ext cx="8145884" cy="461665"/>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endParaRPr lang="es-ES_tradnl" sz="2400" dirty="0" smtClean="0"/>
          </a:p>
        </p:txBody>
      </p:sp>
      <p:sp>
        <p:nvSpPr>
          <p:cNvPr id="6" name="Título 1"/>
          <p:cNvSpPr txBox="1">
            <a:spLocks/>
          </p:cNvSpPr>
          <p:nvPr/>
        </p:nvSpPr>
        <p:spPr>
          <a:xfrm>
            <a:off x="521781" y="3955708"/>
            <a:ext cx="7776864" cy="2569636"/>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endParaRPr lang="es-ES_tradnl" sz="2000" i="1" dirty="0"/>
          </a:p>
        </p:txBody>
      </p:sp>
      <p:sp>
        <p:nvSpPr>
          <p:cNvPr id="9" name="CuadroTexto 3"/>
          <p:cNvSpPr txBox="1"/>
          <p:nvPr/>
        </p:nvSpPr>
        <p:spPr>
          <a:xfrm>
            <a:off x="455836" y="0"/>
            <a:ext cx="8688164" cy="461665"/>
          </a:xfrm>
          <a:prstGeom prst="rect">
            <a:avLst/>
          </a:prstGeom>
          <a:noFill/>
        </p:spPr>
        <p:txBody>
          <a:bodyPr wrap="square" rtlCol="0">
            <a:spAutoFit/>
          </a:bodyPr>
          <a:lstStyle/>
          <a:p>
            <a:pPr algn="r"/>
            <a:r>
              <a:rPr lang="es-ES_tradnl" sz="2400" dirty="0" smtClean="0">
                <a:solidFill>
                  <a:schemeClr val="bg1"/>
                </a:solidFill>
                <a:latin typeface="+mj-lt"/>
                <a:ea typeface="+mj-ea"/>
                <a:cs typeface="+mj-cs"/>
              </a:rPr>
              <a:t>Impuesto a las Ganancias – Operaciones inmobiliarias</a:t>
            </a:r>
            <a:endParaRPr lang="es-ES_tradnl" sz="2400" dirty="0">
              <a:solidFill>
                <a:schemeClr val="bg1"/>
              </a:solidFill>
              <a:latin typeface="+mj-lt"/>
              <a:ea typeface="+mj-ea"/>
              <a:cs typeface="+mj-cs"/>
            </a:endParaRPr>
          </a:p>
        </p:txBody>
      </p:sp>
      <p:pic>
        <p:nvPicPr>
          <p:cNvPr id="3" name="Imagen 2"/>
          <p:cNvPicPr>
            <a:picLocks noChangeAspect="1"/>
          </p:cNvPicPr>
          <p:nvPr/>
        </p:nvPicPr>
        <p:blipFill>
          <a:blip r:embed="rId2"/>
          <a:stretch>
            <a:fillRect/>
          </a:stretch>
        </p:blipFill>
        <p:spPr>
          <a:xfrm>
            <a:off x="0" y="764705"/>
            <a:ext cx="9144000" cy="5132371"/>
          </a:xfrm>
          <a:prstGeom prst="rect">
            <a:avLst/>
          </a:prstGeom>
        </p:spPr>
      </p:pic>
    </p:spTree>
    <p:extLst>
      <p:ext uri="{BB962C8B-B14F-4D97-AF65-F5344CB8AC3E}">
        <p14:creationId xmlns:p14="http://schemas.microsoft.com/office/powerpoint/2010/main" val="365662360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980728"/>
            <a:ext cx="8229600" cy="5593808"/>
          </a:xfrm>
        </p:spPr>
        <p:txBody>
          <a:bodyPr>
            <a:normAutofit/>
          </a:bodyPr>
          <a:lstStyle/>
          <a:p>
            <a:pPr marL="624078" indent="-514350">
              <a:buAutoNum type="alphaUcPeriod" startAt="2"/>
            </a:pPr>
            <a:r>
              <a:rPr lang="es-ES_tradnl" sz="2400" dirty="0" smtClean="0"/>
              <a:t>Cambios </a:t>
            </a:r>
            <a:r>
              <a:rPr lang="es-ES_tradnl" sz="2400" dirty="0"/>
              <a:t>aplicables a personas </a:t>
            </a:r>
            <a:r>
              <a:rPr lang="es-ES_tradnl" sz="2400" dirty="0" smtClean="0"/>
              <a:t>humanas</a:t>
            </a:r>
          </a:p>
          <a:p>
            <a:pPr marL="109728" indent="0">
              <a:buNone/>
            </a:pPr>
            <a:endParaRPr lang="es-ES_tradnl" sz="2000" dirty="0" smtClean="0"/>
          </a:p>
          <a:p>
            <a:pPr marL="916686" lvl="1" indent="-514350">
              <a:buAutoNum type="arabicPeriod"/>
            </a:pPr>
            <a:r>
              <a:rPr lang="es-ES_tradnl" sz="2000" dirty="0" smtClean="0">
                <a:solidFill>
                  <a:schemeClr val="tx1"/>
                </a:solidFill>
              </a:rPr>
              <a:t>Eliminaci</a:t>
            </a:r>
            <a:r>
              <a:rPr lang="es-ES_tradnl" sz="2000" dirty="0" smtClean="0">
                <a:solidFill>
                  <a:schemeClr val="tx1"/>
                </a:solidFill>
              </a:rPr>
              <a:t>ón de exenciones aplicables a rentas financieras</a:t>
            </a:r>
          </a:p>
          <a:p>
            <a:pPr marL="402336" lvl="1" indent="0">
              <a:buNone/>
            </a:pPr>
            <a:endParaRPr lang="es-ES_tradnl" sz="2000" dirty="0" smtClean="0">
              <a:solidFill>
                <a:schemeClr val="tx1"/>
              </a:solidFill>
            </a:endParaRPr>
          </a:p>
          <a:p>
            <a:pPr marL="916686" lvl="1" indent="-514350" algn="just">
              <a:buAutoNum type="arabicPeriod"/>
            </a:pPr>
            <a:r>
              <a:rPr lang="es-ES_tradnl" sz="2000" dirty="0" smtClean="0">
                <a:solidFill>
                  <a:schemeClr val="tx1"/>
                </a:solidFill>
              </a:rPr>
              <a:t>Gravabilidad “cedular” de ciertas ganancias de capital de origen financiero (</a:t>
            </a:r>
            <a:r>
              <a:rPr lang="es-ES" sz="2000" dirty="0">
                <a:solidFill>
                  <a:schemeClr val="tx1"/>
                </a:solidFill>
              </a:rPr>
              <a:t>acciones, valores representativos y certificados de depósito de acciones y demás valores, cuotas y participaciones sociales —incluidas </a:t>
            </a:r>
            <a:r>
              <a:rPr lang="es-ES" sz="2000" dirty="0" err="1" smtClean="0">
                <a:solidFill>
                  <a:schemeClr val="tx1"/>
                </a:solidFill>
              </a:rPr>
              <a:t>cuotapartes</a:t>
            </a:r>
            <a:r>
              <a:rPr lang="es-ES" sz="2000" dirty="0" smtClean="0">
                <a:solidFill>
                  <a:schemeClr val="tx1"/>
                </a:solidFill>
              </a:rPr>
              <a:t> </a:t>
            </a:r>
            <a:r>
              <a:rPr lang="es-ES" sz="2000" dirty="0">
                <a:solidFill>
                  <a:schemeClr val="tx1"/>
                </a:solidFill>
              </a:rPr>
              <a:t>de fondos comunes de inversión y certificados de participación de fideicomisos financieros y cualquier otro derecho sobre fideicomisos y contratos similares—, monedas digitales, Títulos, bonos y demás </a:t>
            </a:r>
            <a:r>
              <a:rPr lang="es-ES" sz="2000" dirty="0" smtClean="0">
                <a:solidFill>
                  <a:schemeClr val="tx1"/>
                </a:solidFill>
              </a:rPr>
              <a:t>valores), </a:t>
            </a:r>
            <a:r>
              <a:rPr lang="es-ES" sz="2000" dirty="0">
                <a:solidFill>
                  <a:schemeClr val="tx1"/>
                </a:solidFill>
              </a:rPr>
              <a:t>aunque se trate de no habitualistas</a:t>
            </a:r>
            <a:r>
              <a:rPr lang="es-ES" sz="2000" dirty="0" smtClean="0">
                <a:solidFill>
                  <a:schemeClr val="tx1"/>
                </a:solidFill>
              </a:rPr>
              <a:t>.</a:t>
            </a:r>
          </a:p>
          <a:p>
            <a:pPr marL="402336" lvl="1" indent="0" algn="just">
              <a:buNone/>
            </a:pPr>
            <a:endParaRPr lang="es-ES" sz="2000" dirty="0" smtClean="0">
              <a:solidFill>
                <a:schemeClr val="tx1"/>
              </a:solidFill>
            </a:endParaRPr>
          </a:p>
          <a:p>
            <a:pPr marL="916686" lvl="1" indent="-514350" algn="just">
              <a:buAutoNum type="arabicPeriod"/>
            </a:pPr>
            <a:r>
              <a:rPr lang="es-ES" sz="2000" dirty="0" smtClean="0">
                <a:solidFill>
                  <a:schemeClr val="tx1"/>
                </a:solidFill>
              </a:rPr>
              <a:t>Gravabilidad “cedular” de los resultados derivados </a:t>
            </a:r>
            <a:r>
              <a:rPr lang="es-ES" sz="2000" dirty="0">
                <a:solidFill>
                  <a:schemeClr val="tx1"/>
                </a:solidFill>
              </a:rPr>
              <a:t>de la enajenación de inmuebles y de la transferencia de derechos sobre inmuebles</a:t>
            </a:r>
            <a:r>
              <a:rPr lang="es-ES" sz="2000" dirty="0" smtClean="0">
                <a:solidFill>
                  <a:schemeClr val="tx1"/>
                </a:solidFill>
              </a:rPr>
              <a:t>, aunque se trate de no habitualistas.</a:t>
            </a:r>
            <a:endParaRPr lang="es-ES" sz="2000" dirty="0" smtClean="0">
              <a:solidFill>
                <a:schemeClr val="tx1"/>
              </a:solidFill>
            </a:endParaRPr>
          </a:p>
          <a:p>
            <a:pPr marL="916686" lvl="1" indent="-514350">
              <a:buAutoNum type="arabicPeriod"/>
            </a:pPr>
            <a:endParaRPr lang="es-ES" sz="2000" dirty="0">
              <a:solidFill>
                <a:schemeClr val="tx1"/>
              </a:solidFill>
            </a:endParaRPr>
          </a:p>
        </p:txBody>
      </p:sp>
      <p:sp>
        <p:nvSpPr>
          <p:cNvPr id="5" name="CuadroTexto 4"/>
          <p:cNvSpPr txBox="1"/>
          <p:nvPr/>
        </p:nvSpPr>
        <p:spPr>
          <a:xfrm>
            <a:off x="7006167" y="317500"/>
            <a:ext cx="184666" cy="369332"/>
          </a:xfrm>
          <a:prstGeom prst="rect">
            <a:avLst/>
          </a:prstGeom>
          <a:noFill/>
        </p:spPr>
        <p:txBody>
          <a:bodyPr wrap="none" rtlCol="0">
            <a:spAutoFit/>
          </a:bodyPr>
          <a:lstStyle/>
          <a:p>
            <a:endParaRPr lang="es-ES" dirty="0"/>
          </a:p>
        </p:txBody>
      </p:sp>
      <p:sp>
        <p:nvSpPr>
          <p:cNvPr id="6" name="CuadroTexto 5"/>
          <p:cNvSpPr txBox="1"/>
          <p:nvPr/>
        </p:nvSpPr>
        <p:spPr>
          <a:xfrm>
            <a:off x="5482167" y="169333"/>
            <a:ext cx="2784799" cy="369332"/>
          </a:xfrm>
          <a:prstGeom prst="rect">
            <a:avLst/>
          </a:prstGeom>
          <a:noFill/>
        </p:spPr>
        <p:txBody>
          <a:bodyPr wrap="none" rtlCol="0">
            <a:spAutoFit/>
          </a:bodyPr>
          <a:lstStyle/>
          <a:p>
            <a:r>
              <a:rPr lang="es-ES_tradnl" dirty="0">
                <a:solidFill>
                  <a:schemeClr val="bg1"/>
                </a:solidFill>
              </a:rPr>
              <a:t>Impuesto a las Ganancias</a:t>
            </a:r>
          </a:p>
        </p:txBody>
      </p:sp>
    </p:spTree>
    <p:extLst>
      <p:ext uri="{BB962C8B-B14F-4D97-AF65-F5344CB8AC3E}">
        <p14:creationId xmlns:p14="http://schemas.microsoft.com/office/powerpoint/2010/main" val="244250329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109728" indent="0">
              <a:buNone/>
            </a:pPr>
            <a:endParaRPr lang="es-ES" dirty="0" smtClean="0"/>
          </a:p>
          <a:p>
            <a:pPr marL="109728" indent="0">
              <a:buNone/>
            </a:pPr>
            <a:endParaRPr lang="es-ES" dirty="0"/>
          </a:p>
          <a:p>
            <a:pPr marL="109728" indent="0">
              <a:buNone/>
            </a:pPr>
            <a:endParaRPr lang="es-ES" dirty="0" smtClean="0"/>
          </a:p>
          <a:p>
            <a:pPr marL="109728" indent="0" algn="ctr">
              <a:buNone/>
            </a:pPr>
            <a:r>
              <a:rPr lang="es-ES" sz="3600" dirty="0"/>
              <a:t>Cambios aplicables a sujetos empresa</a:t>
            </a:r>
            <a:br>
              <a:rPr lang="es-ES" sz="3600" dirty="0"/>
            </a:br>
            <a:endParaRPr lang="es-ES" sz="3600" dirty="0"/>
          </a:p>
        </p:txBody>
      </p:sp>
      <p:sp>
        <p:nvSpPr>
          <p:cNvPr id="4" name="CuadroTexto 3"/>
          <p:cNvSpPr txBox="1"/>
          <p:nvPr/>
        </p:nvSpPr>
        <p:spPr>
          <a:xfrm>
            <a:off x="5524500" y="211667"/>
            <a:ext cx="2784799" cy="646331"/>
          </a:xfrm>
          <a:prstGeom prst="rect">
            <a:avLst/>
          </a:prstGeom>
          <a:noFill/>
        </p:spPr>
        <p:txBody>
          <a:bodyPr wrap="none" rtlCol="0">
            <a:spAutoFit/>
          </a:bodyPr>
          <a:lstStyle/>
          <a:p>
            <a:r>
              <a:rPr lang="es-ES_tradnl" dirty="0">
                <a:solidFill>
                  <a:schemeClr val="bg1"/>
                </a:solidFill>
              </a:rPr>
              <a:t>Impuesto a las Ganancias</a:t>
            </a:r>
          </a:p>
          <a:p>
            <a:endParaRPr lang="es-ES" dirty="0"/>
          </a:p>
        </p:txBody>
      </p:sp>
    </p:spTree>
    <p:extLst>
      <p:ext uri="{BB962C8B-B14F-4D97-AF65-F5344CB8AC3E}">
        <p14:creationId xmlns:p14="http://schemas.microsoft.com/office/powerpoint/2010/main" val="24023255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6141" y="476672"/>
            <a:ext cx="8229600" cy="864096"/>
          </a:xfrm>
        </p:spPr>
        <p:txBody>
          <a:bodyPr>
            <a:normAutofit fontScale="90000"/>
          </a:bodyPr>
          <a:lstStyle/>
          <a:p>
            <a:pPr algn="ctr"/>
            <a:r>
              <a:rPr lang="es-ES_tradnl" sz="2700" b="1" i="1" dirty="0" smtClean="0"/>
              <a:t/>
            </a:r>
            <a:br>
              <a:rPr lang="es-ES_tradnl" sz="2700" b="1" i="1" dirty="0" smtClean="0"/>
            </a:br>
            <a:r>
              <a:rPr lang="es-ES_tradnl" sz="2700" b="1" i="1" dirty="0"/>
              <a:t/>
            </a:r>
            <a:br>
              <a:rPr lang="es-ES_tradnl" sz="2700" b="1" i="1" dirty="0"/>
            </a:br>
            <a:r>
              <a:rPr lang="es-ES_tradnl" sz="2700" b="1" i="1" dirty="0" smtClean="0"/>
              <a:t/>
            </a:r>
            <a:br>
              <a:rPr lang="es-ES_tradnl" sz="2700" b="1" i="1" dirty="0" smtClean="0"/>
            </a:br>
            <a:r>
              <a:rPr lang="es-ES_tradnl" sz="2200" b="1" i="1" dirty="0" smtClean="0"/>
              <a:t>Reducción </a:t>
            </a:r>
            <a:r>
              <a:rPr lang="es-ES_tradnl" sz="2200" b="1" i="1" dirty="0"/>
              <a:t>de la alícuota aplicable a las empresas y </a:t>
            </a:r>
            <a:r>
              <a:rPr lang="es-ES_tradnl" sz="2200" b="1" i="1" dirty="0" err="1"/>
              <a:t>gravabilidad</a:t>
            </a:r>
            <a:r>
              <a:rPr lang="es-ES_tradnl" sz="2200" b="1" i="1" dirty="0"/>
              <a:t> de los dividendos y utilidades distribuidas</a:t>
            </a:r>
            <a:r>
              <a:rPr lang="es-ES" sz="2700" dirty="0"/>
              <a:t/>
            </a:r>
            <a:br>
              <a:rPr lang="es-ES" sz="2700" dirty="0"/>
            </a:br>
            <a:r>
              <a:rPr lang="es-ES" dirty="0" smtClean="0"/>
              <a:t/>
            </a:r>
            <a:br>
              <a:rPr lang="es-ES" dirty="0" smtClean="0"/>
            </a:br>
            <a:endParaRPr lang="es-ES" dirty="0"/>
          </a:p>
        </p:txBody>
      </p:sp>
      <p:sp>
        <p:nvSpPr>
          <p:cNvPr id="3" name="Marcador de contenido 2"/>
          <p:cNvSpPr>
            <a:spLocks noGrp="1"/>
          </p:cNvSpPr>
          <p:nvPr>
            <p:ph idx="1"/>
          </p:nvPr>
        </p:nvSpPr>
        <p:spPr>
          <a:xfrm>
            <a:off x="611560" y="1340768"/>
            <a:ext cx="8229600" cy="4945736"/>
          </a:xfrm>
        </p:spPr>
        <p:txBody>
          <a:bodyPr>
            <a:noAutofit/>
          </a:bodyPr>
          <a:lstStyle/>
          <a:p>
            <a:pPr marL="109728" indent="0" algn="just">
              <a:buNone/>
            </a:pPr>
            <a:r>
              <a:rPr lang="es-ES_tradnl" sz="1500" dirty="0" smtClean="0"/>
              <a:t>Con </a:t>
            </a:r>
            <a:r>
              <a:rPr lang="es-ES_tradnl" sz="1500" dirty="0"/>
              <a:t>vigencia para los ejercicios que se inicien a partir del 1º de enero de 2018 (</a:t>
            </a:r>
            <a:r>
              <a:rPr lang="es-ES_tradnl" sz="1500" dirty="0" err="1" smtClean="0"/>
              <a:t>p.e</a:t>
            </a:r>
            <a:r>
              <a:rPr lang="es-ES_tradnl" sz="1500" dirty="0" smtClean="0"/>
              <a:t>. cierres </a:t>
            </a:r>
            <a:r>
              <a:rPr lang="es-ES_tradnl" sz="1500" dirty="0"/>
              <a:t>diciembre que finalizan el 31/12/18), se reduce la alícuota general del impuesto para empresas, actualmente del 35%, según el siguiente esquema</a:t>
            </a:r>
            <a:r>
              <a:rPr lang="es-ES_tradnl" sz="1500" dirty="0" smtClean="0"/>
              <a:t>:</a:t>
            </a:r>
          </a:p>
          <a:p>
            <a:pPr marL="109728" indent="0" algn="just">
              <a:buNone/>
            </a:pPr>
            <a:r>
              <a:rPr lang="es-ES_tradnl" sz="1500" dirty="0"/>
              <a:t> </a:t>
            </a:r>
            <a:endParaRPr lang="es-ES" sz="1500" dirty="0"/>
          </a:p>
          <a:p>
            <a:pPr lvl="0" algn="just">
              <a:buFont typeface="Arial" panose="020B0604020202020204" pitchFamily="34" charset="0"/>
              <a:buChar char="•"/>
            </a:pPr>
            <a:r>
              <a:rPr lang="es-ES_tradnl" sz="1500" dirty="0"/>
              <a:t>1º y 2º ejercicios (</a:t>
            </a:r>
            <a:r>
              <a:rPr lang="es-ES_tradnl" sz="1500" dirty="0" err="1"/>
              <a:t>p.e</a:t>
            </a:r>
            <a:r>
              <a:rPr lang="es-ES_tradnl" sz="1500" dirty="0"/>
              <a:t>. cierres diciembre 31/12/18 y 31/12/19): 30%</a:t>
            </a:r>
            <a:endParaRPr lang="es-ES" sz="1500" dirty="0"/>
          </a:p>
          <a:p>
            <a:pPr algn="just"/>
            <a:r>
              <a:rPr lang="es-ES_tradnl" sz="1500" dirty="0"/>
              <a:t>3º ejercicio  (</a:t>
            </a:r>
            <a:r>
              <a:rPr lang="es-ES_tradnl" sz="1500" dirty="0" err="1"/>
              <a:t>p.e</a:t>
            </a:r>
            <a:r>
              <a:rPr lang="es-ES_tradnl" sz="1500" dirty="0"/>
              <a:t>. cierres diciembre 31/12/20) y siguientes: 25%</a:t>
            </a:r>
            <a:endParaRPr lang="es-ES" sz="1500" dirty="0"/>
          </a:p>
          <a:p>
            <a:pPr marL="109728" indent="0" algn="just">
              <a:buNone/>
            </a:pPr>
            <a:r>
              <a:rPr lang="es-ES_tradnl" sz="1500" dirty="0"/>
              <a:t> </a:t>
            </a:r>
            <a:endParaRPr lang="es-ES" sz="1500" dirty="0"/>
          </a:p>
          <a:p>
            <a:pPr marL="109728" indent="0" algn="just">
              <a:buNone/>
            </a:pPr>
            <a:r>
              <a:rPr lang="es-ES_tradnl" sz="1500" dirty="0"/>
              <a:t>Se restablece la </a:t>
            </a:r>
            <a:r>
              <a:rPr lang="es-ES_tradnl" sz="1500" dirty="0" err="1"/>
              <a:t>gravabilidad</a:t>
            </a:r>
            <a:r>
              <a:rPr lang="es-ES_tradnl" sz="1500" dirty="0"/>
              <a:t> para la distribución -a personas humanas y beneficiarios del exterior- de dividendos o utilidades de sociedades y otros entes incluidos en el art. 69 inciso a) de la ley, pero solo de aquéllos generados en ejercicios posteriores a la reforma, de manera tal que</a:t>
            </a:r>
            <a:r>
              <a:rPr lang="es-ES_tradnl" sz="1500" dirty="0" smtClean="0"/>
              <a:t>:</a:t>
            </a:r>
            <a:r>
              <a:rPr lang="es-ES_tradnl" sz="1500" dirty="0"/>
              <a:t> </a:t>
            </a:r>
            <a:endParaRPr lang="es-ES" sz="1500" dirty="0"/>
          </a:p>
          <a:p>
            <a:pPr marL="109728" indent="0" algn="just">
              <a:buNone/>
            </a:pPr>
            <a:r>
              <a:rPr lang="es-ES" sz="1500" dirty="0">
                <a:solidFill>
                  <a:schemeClr val="tx1"/>
                </a:solidFill>
              </a:rPr>
              <a:t> </a:t>
            </a:r>
            <a:r>
              <a:rPr lang="es-ES" sz="1500" dirty="0"/>
              <a:t> </a:t>
            </a:r>
            <a:r>
              <a:rPr lang="es-ES" sz="1500" dirty="0" smtClean="0"/>
              <a:t>  </a:t>
            </a:r>
            <a:r>
              <a:rPr lang="es-ES_tradnl" sz="1500" dirty="0" smtClean="0">
                <a:solidFill>
                  <a:schemeClr val="tx1"/>
                </a:solidFill>
              </a:rPr>
              <a:t>(i) las </a:t>
            </a:r>
            <a:r>
              <a:rPr lang="es-ES_tradnl" sz="1500" dirty="0">
                <a:solidFill>
                  <a:schemeClr val="tx1"/>
                </a:solidFill>
              </a:rPr>
              <a:t>utilidades generadas que hubieran estado sujetas a la alícuota del 35% no tributen (se </a:t>
            </a:r>
            <a:endParaRPr lang="es-ES_tradnl" sz="1500" dirty="0" smtClean="0">
              <a:solidFill>
                <a:schemeClr val="tx1"/>
              </a:solidFill>
            </a:endParaRPr>
          </a:p>
          <a:p>
            <a:pPr marL="109728" indent="0" algn="just">
              <a:buNone/>
            </a:pPr>
            <a:r>
              <a:rPr lang="es-ES_tradnl" sz="1500" dirty="0"/>
              <a:t> </a:t>
            </a:r>
            <a:r>
              <a:rPr lang="es-ES_tradnl" sz="1500" dirty="0" smtClean="0"/>
              <a:t>        </a:t>
            </a:r>
            <a:r>
              <a:rPr lang="es-ES_tradnl" sz="1500" dirty="0" smtClean="0">
                <a:solidFill>
                  <a:schemeClr val="tx1"/>
                </a:solidFill>
              </a:rPr>
              <a:t> considerará </a:t>
            </a:r>
            <a:r>
              <a:rPr lang="es-ES_tradnl" sz="1500" dirty="0">
                <a:solidFill>
                  <a:schemeClr val="tx1"/>
                </a:solidFill>
              </a:rPr>
              <a:t>que las primeras distribuciones corresponden a </a:t>
            </a:r>
            <a:r>
              <a:rPr lang="es-ES_tradnl" sz="1500" dirty="0" smtClean="0">
                <a:solidFill>
                  <a:schemeClr val="tx1"/>
                </a:solidFill>
              </a:rPr>
              <a:t>aquéllas)</a:t>
            </a:r>
          </a:p>
          <a:p>
            <a:pPr marL="109728" indent="0" algn="just">
              <a:buNone/>
            </a:pPr>
            <a:r>
              <a:rPr lang="es-ES_tradnl" sz="1500" dirty="0"/>
              <a:t> </a:t>
            </a:r>
            <a:r>
              <a:rPr lang="es-ES_tradnl" sz="1500" dirty="0" smtClean="0"/>
              <a:t>   (ii) </a:t>
            </a:r>
            <a:r>
              <a:rPr lang="es-ES_tradnl" sz="1500" dirty="0" smtClean="0">
                <a:solidFill>
                  <a:schemeClr val="tx1"/>
                </a:solidFill>
              </a:rPr>
              <a:t>las </a:t>
            </a:r>
            <a:r>
              <a:rPr lang="es-ES_tradnl" sz="1500" dirty="0">
                <a:solidFill>
                  <a:schemeClr val="tx1"/>
                </a:solidFill>
              </a:rPr>
              <a:t>que hubieran estado sujetas a la alícuota del 30% tributen el  7</a:t>
            </a:r>
            <a:r>
              <a:rPr lang="es-ES_tradnl" sz="1500" dirty="0" smtClean="0">
                <a:solidFill>
                  <a:schemeClr val="tx1"/>
                </a:solidFill>
              </a:rPr>
              <a:t>%, y</a:t>
            </a:r>
          </a:p>
          <a:p>
            <a:pPr marL="109728" indent="0" algn="just">
              <a:buNone/>
            </a:pPr>
            <a:r>
              <a:rPr lang="es-ES_tradnl" sz="1500" dirty="0" smtClean="0"/>
              <a:t>    (iii) </a:t>
            </a:r>
            <a:r>
              <a:rPr lang="es-ES_tradnl" sz="1500" dirty="0" smtClean="0">
                <a:solidFill>
                  <a:schemeClr val="tx1"/>
                </a:solidFill>
              </a:rPr>
              <a:t>las </a:t>
            </a:r>
            <a:r>
              <a:rPr lang="es-ES_tradnl" sz="1500" dirty="0">
                <a:solidFill>
                  <a:schemeClr val="tx1"/>
                </a:solidFill>
              </a:rPr>
              <a:t>que queden sujetas al 25% tributen el 13</a:t>
            </a:r>
            <a:r>
              <a:rPr lang="es-ES_tradnl" sz="1500" dirty="0" smtClean="0">
                <a:solidFill>
                  <a:schemeClr val="tx1"/>
                </a:solidFill>
              </a:rPr>
              <a:t>%</a:t>
            </a:r>
          </a:p>
          <a:p>
            <a:pPr marL="109728" indent="0" algn="just">
              <a:buNone/>
            </a:pPr>
            <a:endParaRPr lang="es-ES" sz="1500" dirty="0">
              <a:solidFill>
                <a:schemeClr val="tx1"/>
              </a:solidFill>
            </a:endParaRPr>
          </a:p>
          <a:p>
            <a:pPr marL="109728" indent="0" algn="just">
              <a:buNone/>
            </a:pPr>
            <a:r>
              <a:rPr lang="es-ES_tradnl" sz="1500" dirty="0"/>
              <a:t>En síntesis podemos decir que se reduce la alícuota para las utilidades retenidas pero se mantiene para las distribuidas.  Las empresas que distribuyan dividendos deberán retener el impuesto con carácter de pago único y definitivo cuando las personas humanas residentes no estén inscriptos en el impuesto a las ganancias o cuando se trate de beneficiarios no residentes en la Argentina.</a:t>
            </a:r>
            <a:endParaRPr lang="es-ES" sz="1500" dirty="0"/>
          </a:p>
          <a:p>
            <a:pPr marL="109728" indent="0">
              <a:buNone/>
            </a:pPr>
            <a:endParaRPr lang="es-ES" sz="1600" dirty="0"/>
          </a:p>
        </p:txBody>
      </p:sp>
      <p:sp>
        <p:nvSpPr>
          <p:cNvPr id="4" name="CuadroTexto 3"/>
          <p:cNvSpPr txBox="1"/>
          <p:nvPr/>
        </p:nvSpPr>
        <p:spPr>
          <a:xfrm>
            <a:off x="4876800" y="0"/>
            <a:ext cx="4267200" cy="523220"/>
          </a:xfrm>
          <a:prstGeom prst="rect">
            <a:avLst/>
          </a:prstGeom>
          <a:noFill/>
        </p:spPr>
        <p:txBody>
          <a:bodyPr wrap="square" rtlCol="0">
            <a:spAutoFit/>
          </a:bodyPr>
          <a:lstStyle/>
          <a:p>
            <a:r>
              <a:rPr lang="es-ES_tradnl" sz="2800" dirty="0" smtClean="0">
                <a:solidFill>
                  <a:schemeClr val="bg1"/>
                </a:solidFill>
                <a:latin typeface="+mj-lt"/>
                <a:ea typeface="+mj-ea"/>
                <a:cs typeface="+mj-cs"/>
              </a:rPr>
              <a:t>Impuesto a las Ganancias</a:t>
            </a:r>
            <a:endParaRPr lang="es-ES_tradnl" sz="2800" dirty="0">
              <a:solidFill>
                <a:schemeClr val="bg1"/>
              </a:solidFill>
              <a:latin typeface="+mj-lt"/>
              <a:ea typeface="+mj-ea"/>
              <a:cs typeface="+mj-cs"/>
            </a:endParaRPr>
          </a:p>
        </p:txBody>
      </p:sp>
    </p:spTree>
    <p:extLst>
      <p:ext uri="{BB962C8B-B14F-4D97-AF65-F5344CB8AC3E}">
        <p14:creationId xmlns:p14="http://schemas.microsoft.com/office/powerpoint/2010/main" val="212119978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2037" y="1134313"/>
            <a:ext cx="8229600" cy="1066800"/>
          </a:xfrm>
        </p:spPr>
        <p:txBody>
          <a:bodyPr>
            <a:normAutofit fontScale="90000"/>
          </a:bodyPr>
          <a:lstStyle/>
          <a:p>
            <a:pPr algn="ctr"/>
            <a:r>
              <a:rPr lang="es-ES_tradnl" sz="2200" b="1" i="1" dirty="0"/>
              <a:t>Restablecimiento (parcial) del ajuste por inflación impositivo</a:t>
            </a:r>
            <a:r>
              <a:rPr lang="es-ES_tradnl" sz="2200" dirty="0"/>
              <a:t> </a:t>
            </a:r>
            <a:r>
              <a:rPr lang="es-ES_tradnl" sz="2200" b="1" i="1" dirty="0"/>
              <a:t>en el costo de bienes vendidos</a:t>
            </a:r>
            <a:r>
              <a:rPr lang="es-ES" dirty="0"/>
              <a:t/>
            </a:r>
            <a:br>
              <a:rPr lang="es-ES" dirty="0"/>
            </a:br>
            <a:endParaRPr lang="es-ES_tradnl" dirty="0"/>
          </a:p>
        </p:txBody>
      </p:sp>
      <p:sp>
        <p:nvSpPr>
          <p:cNvPr id="7" name="6 CuadroTexto"/>
          <p:cNvSpPr txBox="1"/>
          <p:nvPr/>
        </p:nvSpPr>
        <p:spPr>
          <a:xfrm>
            <a:off x="683568" y="2348880"/>
            <a:ext cx="8003232" cy="3139321"/>
          </a:xfrm>
          <a:prstGeom prst="rect">
            <a:avLst/>
          </a:prstGeom>
          <a:noFill/>
        </p:spPr>
        <p:txBody>
          <a:bodyPr wrap="square" rtlCol="0">
            <a:spAutoFit/>
          </a:bodyPr>
          <a:lstStyle/>
          <a:p>
            <a:pPr algn="just"/>
            <a:r>
              <a:rPr lang="es-ES_tradnl" dirty="0"/>
              <a:t>La reforma permite ajustar por IPC del INDEC el costo computable de diversos bienes (muebles amortizables; inmuebles; inmateriales; acciones y participaciones societarias y en fideicomisos; no el costo de los títulos públicos.) para determinar la utilidad real cuando se venden, solamente para adquisiciones realizadas en ejercicios que se inicien a partir del 1/1/18.</a:t>
            </a:r>
            <a:endParaRPr lang="es-ES" dirty="0"/>
          </a:p>
          <a:p>
            <a:r>
              <a:rPr lang="es-ES_tradnl" dirty="0"/>
              <a:t> </a:t>
            </a:r>
            <a:endParaRPr lang="es-ES" dirty="0"/>
          </a:p>
          <a:p>
            <a:pPr algn="just"/>
            <a:r>
              <a:rPr lang="es-ES_tradnl" dirty="0"/>
              <a:t>Los costos computables de bienes adquiridos con anterioridad solamente podrán ajustarse por inflación </a:t>
            </a:r>
            <a:r>
              <a:rPr lang="es-ES_tradnl" dirty="0" smtClean="0"/>
              <a:t>cuando: a) </a:t>
            </a:r>
            <a:r>
              <a:rPr lang="es-ES_tradnl" dirty="0"/>
              <a:t>hubieran sido objeto del impuesto especial al revalúo </a:t>
            </a:r>
            <a:r>
              <a:rPr lang="es-ES_tradnl" dirty="0" smtClean="0"/>
              <a:t>impositivo, o b) la inflación medida en los 36 meses anteriores al cierre del ejercicio que se liquida supere el 100% .</a:t>
            </a:r>
            <a:endParaRPr lang="es-ES" dirty="0"/>
          </a:p>
          <a:p>
            <a:endParaRPr lang="es-ES" dirty="0"/>
          </a:p>
        </p:txBody>
      </p:sp>
      <p:sp>
        <p:nvSpPr>
          <p:cNvPr id="4" name="CuadroTexto 3"/>
          <p:cNvSpPr txBox="1"/>
          <p:nvPr/>
        </p:nvSpPr>
        <p:spPr>
          <a:xfrm>
            <a:off x="4876800" y="0"/>
            <a:ext cx="4267200" cy="523220"/>
          </a:xfrm>
          <a:prstGeom prst="rect">
            <a:avLst/>
          </a:prstGeom>
          <a:noFill/>
        </p:spPr>
        <p:txBody>
          <a:bodyPr wrap="square" rtlCol="0">
            <a:spAutoFit/>
          </a:bodyPr>
          <a:lstStyle/>
          <a:p>
            <a:r>
              <a:rPr lang="es-ES_tradnl" sz="2800" dirty="0" smtClean="0">
                <a:solidFill>
                  <a:schemeClr val="bg1"/>
                </a:solidFill>
                <a:latin typeface="+mj-lt"/>
                <a:ea typeface="+mj-ea"/>
                <a:cs typeface="+mj-cs"/>
              </a:rPr>
              <a:t>Impuesto a las Ganancias</a:t>
            </a:r>
            <a:endParaRPr lang="es-ES_tradnl" sz="2800" dirty="0">
              <a:solidFill>
                <a:schemeClr val="bg1"/>
              </a:solidFill>
              <a:latin typeface="+mj-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21798" y="345976"/>
            <a:ext cx="7511417" cy="1066800"/>
          </a:xfrm>
        </p:spPr>
        <p:txBody>
          <a:bodyPr>
            <a:normAutofit/>
          </a:bodyPr>
          <a:lstStyle/>
          <a:p>
            <a:pPr algn="ctr"/>
            <a:r>
              <a:rPr lang="es-ES_tradnl" sz="2000" b="1" i="1" dirty="0"/>
              <a:t>Cambios en los fideicomisos celebrados en el país de tipo fiduciante beneficiario</a:t>
            </a:r>
            <a:endParaRPr lang="es-ES" sz="2000" dirty="0"/>
          </a:p>
        </p:txBody>
      </p:sp>
      <p:sp>
        <p:nvSpPr>
          <p:cNvPr id="3" name="Marcador de contenido 2"/>
          <p:cNvSpPr>
            <a:spLocks noGrp="1"/>
          </p:cNvSpPr>
          <p:nvPr>
            <p:ph idx="1"/>
          </p:nvPr>
        </p:nvSpPr>
        <p:spPr>
          <a:xfrm>
            <a:off x="683568" y="1412776"/>
            <a:ext cx="8229600" cy="5161760"/>
          </a:xfrm>
        </p:spPr>
        <p:txBody>
          <a:bodyPr>
            <a:normAutofit fontScale="55000" lnSpcReduction="20000"/>
          </a:bodyPr>
          <a:lstStyle/>
          <a:p>
            <a:pPr algn="just">
              <a:buNone/>
            </a:pPr>
            <a:r>
              <a:rPr lang="es-ES_tradnl" dirty="0" smtClean="0"/>
              <a:t> </a:t>
            </a:r>
            <a:r>
              <a:rPr lang="es-ES_tradnl" sz="2900" dirty="0" smtClean="0"/>
              <a:t>Sigue </a:t>
            </a:r>
            <a:r>
              <a:rPr lang="es-ES_tradnl" sz="2900" dirty="0"/>
              <a:t>existiendo un doble tratamiento para los fideicomisos del país:</a:t>
            </a:r>
            <a:endParaRPr lang="es-ES" sz="2900" dirty="0"/>
          </a:p>
          <a:p>
            <a:pPr marL="109728" indent="0" algn="just">
              <a:buNone/>
            </a:pPr>
            <a:r>
              <a:rPr lang="es-ES_tradnl" sz="2900" dirty="0"/>
              <a:t> </a:t>
            </a:r>
            <a:endParaRPr lang="es-ES" sz="2900" dirty="0"/>
          </a:p>
          <a:p>
            <a:pPr marL="109728" lvl="0" indent="0" algn="just">
              <a:buNone/>
            </a:pPr>
            <a:r>
              <a:rPr lang="es-ES_tradnl" sz="2900" dirty="0" smtClean="0"/>
              <a:t>a)  para </a:t>
            </a:r>
            <a:r>
              <a:rPr lang="es-ES_tradnl" sz="2900" dirty="0"/>
              <a:t>todos, excepto los de tipo fiduciante beneficiario a que nos referimos en el </a:t>
            </a:r>
            <a:r>
              <a:rPr lang="es-ES_tradnl" sz="2900" dirty="0" smtClean="0"/>
              <a:t> </a:t>
            </a:r>
          </a:p>
          <a:p>
            <a:pPr marL="109728" lvl="0" indent="0" algn="just">
              <a:buNone/>
            </a:pPr>
            <a:r>
              <a:rPr lang="es-ES_tradnl" sz="2900" dirty="0" smtClean="0"/>
              <a:t>      inciso </a:t>
            </a:r>
            <a:r>
              <a:rPr lang="es-ES_tradnl" sz="2900" dirty="0"/>
              <a:t>siguiente, se mantiene su inclusión en el artículo 69 tributando como </a:t>
            </a:r>
            <a:r>
              <a:rPr lang="es-ES_tradnl" sz="2900" dirty="0" smtClean="0"/>
              <a:t>   </a:t>
            </a:r>
          </a:p>
          <a:p>
            <a:pPr marL="109728" lvl="0" indent="0" algn="just">
              <a:buNone/>
            </a:pPr>
            <a:r>
              <a:rPr lang="es-ES_tradnl" sz="2900" dirty="0"/>
              <a:t> </a:t>
            </a:r>
            <a:r>
              <a:rPr lang="es-ES_tradnl" sz="2900" dirty="0" smtClean="0"/>
              <a:t>     cualquier </a:t>
            </a:r>
            <a:r>
              <a:rPr lang="es-ES_tradnl" sz="2900" dirty="0"/>
              <a:t>sociedad de capital</a:t>
            </a:r>
            <a:endParaRPr lang="es-ES" sz="2900" dirty="0"/>
          </a:p>
          <a:p>
            <a:pPr marL="109728" lvl="0" indent="0" algn="just">
              <a:buNone/>
            </a:pPr>
            <a:r>
              <a:rPr lang="es-ES_tradnl" sz="2900" dirty="0" smtClean="0"/>
              <a:t>b)   para </a:t>
            </a:r>
            <a:r>
              <a:rPr lang="es-ES_tradnl" sz="2900" dirty="0"/>
              <a:t>los de tipo fiduciante beneficiario en la medida en que todos resulten </a:t>
            </a:r>
            <a:endParaRPr lang="es-ES_tradnl" sz="2900" dirty="0" smtClean="0"/>
          </a:p>
          <a:p>
            <a:pPr marL="109728" lvl="0" indent="0" algn="just">
              <a:buNone/>
            </a:pPr>
            <a:r>
              <a:rPr lang="es-ES_tradnl" sz="2900" dirty="0" smtClean="0"/>
              <a:t>      residentes  argentinos</a:t>
            </a:r>
            <a:r>
              <a:rPr lang="es-ES_tradnl" sz="2900" dirty="0"/>
              <a:t>, se mantiene su inclusión en el artículo 49 como rentas </a:t>
            </a:r>
            <a:endParaRPr lang="es-ES_tradnl" sz="2900" dirty="0" smtClean="0"/>
          </a:p>
          <a:p>
            <a:pPr marL="109728" lvl="0" indent="0" algn="just">
              <a:buNone/>
            </a:pPr>
            <a:r>
              <a:rPr lang="es-ES_tradnl" sz="2900" dirty="0"/>
              <a:t> </a:t>
            </a:r>
            <a:r>
              <a:rPr lang="es-ES_tradnl" sz="2900" dirty="0" smtClean="0"/>
              <a:t>     empresarias </a:t>
            </a:r>
            <a:r>
              <a:rPr lang="es-ES_tradnl" sz="2900" dirty="0"/>
              <a:t>que tributan el impuesto en cabeza de sus fiduciantes beneficiarios y se </a:t>
            </a:r>
            <a:endParaRPr lang="es-ES_tradnl" sz="2900" dirty="0" smtClean="0"/>
          </a:p>
          <a:p>
            <a:pPr marL="109728" lvl="0" indent="0" algn="just">
              <a:buNone/>
            </a:pPr>
            <a:r>
              <a:rPr lang="es-ES_tradnl" sz="2900" dirty="0"/>
              <a:t> </a:t>
            </a:r>
            <a:r>
              <a:rPr lang="es-ES_tradnl" sz="2900" dirty="0" smtClean="0"/>
              <a:t>     consideran </a:t>
            </a:r>
            <a:r>
              <a:rPr lang="es-ES_tradnl" sz="2900" dirty="0"/>
              <a:t>íntegramente distribuidas entre ellos en la fecha de cierre del ejercicio </a:t>
            </a:r>
            <a:endParaRPr lang="es-ES_tradnl" sz="2900" dirty="0" smtClean="0"/>
          </a:p>
          <a:p>
            <a:pPr marL="109728" lvl="0" indent="0" algn="just">
              <a:buNone/>
            </a:pPr>
            <a:r>
              <a:rPr lang="es-ES_tradnl" sz="2900" dirty="0"/>
              <a:t> </a:t>
            </a:r>
            <a:r>
              <a:rPr lang="es-ES_tradnl" sz="2900" dirty="0" smtClean="0"/>
              <a:t>     anual</a:t>
            </a:r>
            <a:r>
              <a:rPr lang="es-ES_tradnl" sz="2900" dirty="0"/>
              <a:t>.</a:t>
            </a:r>
            <a:endParaRPr lang="es-ES" sz="2900" dirty="0"/>
          </a:p>
          <a:p>
            <a:pPr marL="109728" indent="0" algn="just">
              <a:buNone/>
            </a:pPr>
            <a:r>
              <a:rPr lang="es-ES_tradnl" sz="2900" dirty="0"/>
              <a:t> </a:t>
            </a:r>
            <a:endParaRPr lang="es-ES" sz="2900" dirty="0"/>
          </a:p>
          <a:p>
            <a:pPr marL="109728" indent="0" algn="just">
              <a:buNone/>
            </a:pPr>
            <a:r>
              <a:rPr lang="es-ES_tradnl" sz="2900" dirty="0"/>
              <a:t>En lugar de darle mayor transparencia a estos últimos fideicomisos, la reforma los incluye como sujetos del ajuste por inflación, lo que significa que pasan a estar gravados los resultados por tenencia de bienes que hasta ahora no lo estaban (</a:t>
            </a:r>
            <a:r>
              <a:rPr lang="es-ES_tradnl" sz="2900" dirty="0" err="1"/>
              <a:t>p.e</a:t>
            </a:r>
            <a:r>
              <a:rPr lang="es-ES_tradnl" sz="2900" dirty="0"/>
              <a:t>., diferencias de cambio por existencias de moneda extranjera) y se pierden exenciones que regían hasta ahora (</a:t>
            </a:r>
            <a:r>
              <a:rPr lang="es-ES_tradnl" sz="2900" dirty="0" err="1"/>
              <a:t>p.e</a:t>
            </a:r>
            <a:r>
              <a:rPr lang="es-ES_tradnl" sz="2900" dirty="0" smtClean="0"/>
              <a:t>.  </a:t>
            </a:r>
            <a:r>
              <a:rPr lang="es-ES_tradnl" sz="2900" dirty="0"/>
              <a:t>intereses por depósitos en cajas de ahorro).</a:t>
            </a:r>
            <a:endParaRPr lang="es-ES" sz="2900" dirty="0"/>
          </a:p>
          <a:p>
            <a:pPr marL="109728" indent="0" algn="just">
              <a:buNone/>
            </a:pPr>
            <a:r>
              <a:rPr lang="es-ES_tradnl" sz="2900" dirty="0"/>
              <a:t> </a:t>
            </a:r>
            <a:endParaRPr lang="es-ES" sz="2900" dirty="0"/>
          </a:p>
          <a:p>
            <a:pPr marL="109728" indent="0" algn="just">
              <a:buNone/>
            </a:pPr>
            <a:r>
              <a:rPr lang="es-ES_tradnl" sz="2900" dirty="0"/>
              <a:t>La ventaja es que los costos de compra de los bienes de uso que se incorporen a partir de la vigencia se actualizan en el caso de venderse; que las amortizaciones de los nuevos bienes se actualizan a los efectos de su deducción y que en caso de superarse el 100% de inflación acumulada en tres ejercicios anuales se podrá aplicar el ajuste por inflación impositivo.</a:t>
            </a:r>
            <a:endParaRPr lang="es-ES" sz="2900" dirty="0"/>
          </a:p>
        </p:txBody>
      </p:sp>
      <p:sp>
        <p:nvSpPr>
          <p:cNvPr id="4" name="CuadroTexto 3"/>
          <p:cNvSpPr txBox="1"/>
          <p:nvPr/>
        </p:nvSpPr>
        <p:spPr>
          <a:xfrm>
            <a:off x="4876800" y="0"/>
            <a:ext cx="4267200" cy="523220"/>
          </a:xfrm>
          <a:prstGeom prst="rect">
            <a:avLst/>
          </a:prstGeom>
          <a:noFill/>
        </p:spPr>
        <p:txBody>
          <a:bodyPr wrap="square" rtlCol="0">
            <a:spAutoFit/>
          </a:bodyPr>
          <a:lstStyle/>
          <a:p>
            <a:r>
              <a:rPr lang="es-ES_tradnl" sz="2800" dirty="0" smtClean="0">
                <a:solidFill>
                  <a:schemeClr val="bg1"/>
                </a:solidFill>
                <a:latin typeface="+mj-lt"/>
                <a:ea typeface="+mj-ea"/>
                <a:cs typeface="+mj-cs"/>
              </a:rPr>
              <a:t>Impuesto a las Ganancias</a:t>
            </a:r>
            <a:endParaRPr lang="es-ES_tradnl" sz="2800" dirty="0">
              <a:solidFill>
                <a:schemeClr val="bg1"/>
              </a:solidFill>
              <a:latin typeface="+mj-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109728" indent="0">
              <a:buNone/>
            </a:pPr>
            <a:endParaRPr lang="es-ES" dirty="0" smtClean="0"/>
          </a:p>
          <a:p>
            <a:endParaRPr lang="es-ES" dirty="0"/>
          </a:p>
          <a:p>
            <a:pPr marL="109728" indent="0" algn="ctr">
              <a:buNone/>
            </a:pPr>
            <a:r>
              <a:rPr lang="es-ES" sz="3600" dirty="0"/>
              <a:t>Cambios aplicables a las personas humanas</a:t>
            </a:r>
          </a:p>
        </p:txBody>
      </p:sp>
      <p:sp>
        <p:nvSpPr>
          <p:cNvPr id="4" name="CuadroTexto 3"/>
          <p:cNvSpPr txBox="1"/>
          <p:nvPr/>
        </p:nvSpPr>
        <p:spPr>
          <a:xfrm>
            <a:off x="5778500" y="127000"/>
            <a:ext cx="2784799" cy="646331"/>
          </a:xfrm>
          <a:prstGeom prst="rect">
            <a:avLst/>
          </a:prstGeom>
          <a:noFill/>
        </p:spPr>
        <p:txBody>
          <a:bodyPr wrap="none" rtlCol="0">
            <a:spAutoFit/>
          </a:bodyPr>
          <a:lstStyle/>
          <a:p>
            <a:r>
              <a:rPr lang="es-ES_tradnl" dirty="0">
                <a:solidFill>
                  <a:schemeClr val="bg1"/>
                </a:solidFill>
              </a:rPr>
              <a:t>Impuesto a las Ganancias</a:t>
            </a:r>
          </a:p>
          <a:p>
            <a:endParaRPr lang="es-ES" dirty="0"/>
          </a:p>
        </p:txBody>
      </p:sp>
    </p:spTree>
    <p:extLst>
      <p:ext uri="{BB962C8B-B14F-4D97-AF65-F5344CB8AC3E}">
        <p14:creationId xmlns:p14="http://schemas.microsoft.com/office/powerpoint/2010/main" val="312612454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1800" y="523220"/>
            <a:ext cx="8229600" cy="1066800"/>
          </a:xfrm>
        </p:spPr>
        <p:txBody>
          <a:bodyPr>
            <a:normAutofit/>
          </a:bodyPr>
          <a:lstStyle/>
          <a:p>
            <a:r>
              <a:rPr lang="es-ES_tradnl" sz="2800" dirty="0" smtClean="0"/>
              <a:t>En personas humanas: ¿Qué grava el impuesto?</a:t>
            </a:r>
            <a:endParaRPr lang="es-ES_tradnl" sz="2800" dirty="0"/>
          </a:p>
        </p:txBody>
      </p:sp>
      <p:sp>
        <p:nvSpPr>
          <p:cNvPr id="3" name="Marcador de contenido 2"/>
          <p:cNvSpPr>
            <a:spLocks noGrp="1"/>
          </p:cNvSpPr>
          <p:nvPr>
            <p:ph idx="1"/>
          </p:nvPr>
        </p:nvSpPr>
        <p:spPr>
          <a:xfrm>
            <a:off x="419100" y="1375470"/>
            <a:ext cx="4038600" cy="4325112"/>
          </a:xfrm>
        </p:spPr>
        <p:txBody>
          <a:bodyPr/>
          <a:lstStyle/>
          <a:p>
            <a:pPr marL="109728" indent="0">
              <a:buNone/>
            </a:pPr>
            <a:endParaRPr lang="es-ES_tradnl" dirty="0" smtClean="0"/>
          </a:p>
          <a:p>
            <a:endParaRPr lang="es-ES_tradnl" sz="2400" dirty="0" smtClean="0"/>
          </a:p>
          <a:p>
            <a:endParaRPr lang="es-ES_tradnl" sz="2400" dirty="0"/>
          </a:p>
          <a:p>
            <a:r>
              <a:rPr lang="es-ES_tradnl" sz="2400" dirty="0" smtClean="0"/>
              <a:t>Personas humanas residentes en el país y todos los residentes en el extranjero.</a:t>
            </a:r>
            <a:endParaRPr lang="es-ES_tradnl" sz="2400" dirty="0"/>
          </a:p>
        </p:txBody>
      </p:sp>
      <p:sp>
        <p:nvSpPr>
          <p:cNvPr id="4" name="CuadroTexto 3"/>
          <p:cNvSpPr txBox="1"/>
          <p:nvPr/>
        </p:nvSpPr>
        <p:spPr>
          <a:xfrm>
            <a:off x="4876800" y="0"/>
            <a:ext cx="4267200" cy="523220"/>
          </a:xfrm>
          <a:prstGeom prst="rect">
            <a:avLst/>
          </a:prstGeom>
          <a:noFill/>
        </p:spPr>
        <p:txBody>
          <a:bodyPr wrap="square" rtlCol="0">
            <a:spAutoFit/>
          </a:bodyPr>
          <a:lstStyle/>
          <a:p>
            <a:r>
              <a:rPr lang="es-ES_tradnl" sz="2800" dirty="0" smtClean="0">
                <a:solidFill>
                  <a:schemeClr val="bg1"/>
                </a:solidFill>
                <a:latin typeface="+mj-lt"/>
                <a:ea typeface="+mj-ea"/>
                <a:cs typeface="+mj-cs"/>
              </a:rPr>
              <a:t>Impuesto a las Ganancias</a:t>
            </a:r>
            <a:endParaRPr lang="es-ES_tradnl" sz="2800" dirty="0">
              <a:solidFill>
                <a:schemeClr val="bg1"/>
              </a:solidFill>
              <a:latin typeface="+mj-lt"/>
              <a:ea typeface="+mj-ea"/>
              <a:cs typeface="+mj-cs"/>
            </a:endParaRPr>
          </a:p>
        </p:txBody>
      </p:sp>
      <p:sp>
        <p:nvSpPr>
          <p:cNvPr id="6" name="CuadroTexto 5"/>
          <p:cNvSpPr txBox="1"/>
          <p:nvPr/>
        </p:nvSpPr>
        <p:spPr>
          <a:xfrm>
            <a:off x="4768554" y="1831683"/>
            <a:ext cx="3947520" cy="830997"/>
          </a:xfrm>
          <a:prstGeom prst="rect">
            <a:avLst/>
          </a:prstGeom>
          <a:noFill/>
        </p:spPr>
        <p:txBody>
          <a:bodyPr wrap="square" rtlCol="0">
            <a:spAutoFit/>
          </a:bodyPr>
          <a:lstStyle/>
          <a:p>
            <a:pPr algn="just"/>
            <a:r>
              <a:rPr lang="es-ES_tradnl" sz="1600" dirty="0" smtClean="0"/>
              <a:t>Rentas susceptibles de una periodicidad que implique la permanencia de la fuente productora y su habilitación (Art. 2 Ap. 1)</a:t>
            </a:r>
            <a:endParaRPr lang="es-ES_tradnl" sz="1600" dirty="0"/>
          </a:p>
        </p:txBody>
      </p:sp>
      <p:sp>
        <p:nvSpPr>
          <p:cNvPr id="7" name="CuadroTexto 6"/>
          <p:cNvSpPr txBox="1"/>
          <p:nvPr/>
        </p:nvSpPr>
        <p:spPr>
          <a:xfrm>
            <a:off x="4768554" y="3171048"/>
            <a:ext cx="3947520" cy="584775"/>
          </a:xfrm>
          <a:prstGeom prst="rect">
            <a:avLst/>
          </a:prstGeom>
          <a:noFill/>
        </p:spPr>
        <p:txBody>
          <a:bodyPr wrap="square" rtlCol="0">
            <a:spAutoFit/>
          </a:bodyPr>
          <a:lstStyle/>
          <a:p>
            <a:pPr algn="just"/>
            <a:r>
              <a:rPr lang="es-ES_tradnl" sz="1600" dirty="0" smtClean="0"/>
              <a:t>Resultado de la enajenación de bienes muebles amortizables, (Art. 2 Ap. 3)</a:t>
            </a:r>
            <a:endParaRPr lang="es-ES_tradnl" sz="1600" dirty="0"/>
          </a:p>
        </p:txBody>
      </p:sp>
      <p:cxnSp>
        <p:nvCxnSpPr>
          <p:cNvPr id="12" name="Conector recto de flecha 11"/>
          <p:cNvCxnSpPr/>
          <p:nvPr/>
        </p:nvCxnSpPr>
        <p:spPr>
          <a:xfrm flipV="1">
            <a:off x="4280970" y="2060848"/>
            <a:ext cx="543678" cy="107613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Conector recto de flecha 13"/>
          <p:cNvCxnSpPr/>
          <p:nvPr/>
        </p:nvCxnSpPr>
        <p:spPr>
          <a:xfrm flipV="1">
            <a:off x="4280970" y="2871004"/>
            <a:ext cx="543678" cy="2659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 name="CuadroTexto 5"/>
          <p:cNvSpPr txBox="1"/>
          <p:nvPr/>
        </p:nvSpPr>
        <p:spPr>
          <a:xfrm>
            <a:off x="4749208" y="2605972"/>
            <a:ext cx="3930407" cy="584775"/>
          </a:xfrm>
          <a:prstGeom prst="rect">
            <a:avLst/>
          </a:prstGeom>
          <a:noFill/>
        </p:spPr>
        <p:txBody>
          <a:bodyPr wrap="square" rtlCol="0">
            <a:spAutoFit/>
          </a:bodyPr>
          <a:lstStyle/>
          <a:p>
            <a:r>
              <a:rPr lang="es-ES_tradnl" sz="1600" dirty="0" smtClean="0"/>
              <a:t>Rentas taxativamente mencionadas en las 4 categorías (Arts. 41, 45, 49 y 79)</a:t>
            </a:r>
            <a:endParaRPr lang="es-ES_tradnl" sz="1600" dirty="0"/>
          </a:p>
        </p:txBody>
      </p:sp>
      <p:cxnSp>
        <p:nvCxnSpPr>
          <p:cNvPr id="13" name="Conector recto de flecha 13"/>
          <p:cNvCxnSpPr/>
          <p:nvPr/>
        </p:nvCxnSpPr>
        <p:spPr>
          <a:xfrm>
            <a:off x="4264947" y="3136980"/>
            <a:ext cx="559701" cy="16158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Conector recto de flecha 13"/>
          <p:cNvCxnSpPr/>
          <p:nvPr/>
        </p:nvCxnSpPr>
        <p:spPr>
          <a:xfrm>
            <a:off x="4264947" y="3136980"/>
            <a:ext cx="559701" cy="61884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CuadroTexto 6"/>
          <p:cNvSpPr txBox="1"/>
          <p:nvPr/>
        </p:nvSpPr>
        <p:spPr>
          <a:xfrm>
            <a:off x="4755288" y="3673524"/>
            <a:ext cx="3918246" cy="1815882"/>
          </a:xfrm>
          <a:prstGeom prst="rect">
            <a:avLst/>
          </a:prstGeom>
          <a:noFill/>
        </p:spPr>
        <p:txBody>
          <a:bodyPr wrap="square" rtlCol="0">
            <a:spAutoFit/>
          </a:bodyPr>
          <a:lstStyle/>
          <a:p>
            <a:pPr algn="just"/>
            <a:r>
              <a:rPr lang="es-ES_tradnl" sz="1600" dirty="0"/>
              <a:t>Resultado de la enajenación de acciones, cuotas y participaciones sociales, cuota-partes de F.C.I., certificados de participación en fideicomisos financieros y cualquier otro derecho sobre fideicomisos y contratos similares, monedas digitales, títulos, bonos y demás valores (Art. 2 Ap. 4)</a:t>
            </a:r>
          </a:p>
        </p:txBody>
      </p:sp>
      <p:sp>
        <p:nvSpPr>
          <p:cNvPr id="41" name="CuadroTexto 6"/>
          <p:cNvSpPr txBox="1"/>
          <p:nvPr/>
        </p:nvSpPr>
        <p:spPr>
          <a:xfrm>
            <a:off x="4743154" y="5700582"/>
            <a:ext cx="3918246" cy="830997"/>
          </a:xfrm>
          <a:prstGeom prst="rect">
            <a:avLst/>
          </a:prstGeom>
          <a:noFill/>
        </p:spPr>
        <p:txBody>
          <a:bodyPr wrap="square" rtlCol="0">
            <a:spAutoFit/>
          </a:bodyPr>
          <a:lstStyle/>
          <a:p>
            <a:pPr algn="just"/>
            <a:r>
              <a:rPr lang="es-ES_tradnl" sz="1600" dirty="0" smtClean="0"/>
              <a:t>Resultados derivados de la enajenación de inmuebles y de la transferencia de derechos sobre inmuebles (Art. 2 Ap. 5) </a:t>
            </a:r>
            <a:endParaRPr lang="es-ES_tradnl" sz="1600" dirty="0"/>
          </a:p>
        </p:txBody>
      </p:sp>
      <p:cxnSp>
        <p:nvCxnSpPr>
          <p:cNvPr id="42" name="Conector recto de flecha 13"/>
          <p:cNvCxnSpPr/>
          <p:nvPr/>
        </p:nvCxnSpPr>
        <p:spPr>
          <a:xfrm>
            <a:off x="4264947" y="3171048"/>
            <a:ext cx="503607" cy="256457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6347664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2392</TotalTime>
  <Words>2273</Words>
  <Application>Microsoft Macintosh PowerPoint</Application>
  <PresentationFormat>Presentación en pantalla (4:3)</PresentationFormat>
  <Paragraphs>226</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Urbano</vt:lpstr>
      <vt:lpstr>Impuesto a las Ganancias  </vt:lpstr>
      <vt:lpstr>La ley 27.430 introdujo relevantes cambios en el sistema tributario argentino, y sobre todo, en el impuesto a las ganancias.  En esta charla efectuaremos una breve reseña que tiene por objeto comentar los principales cambios, en función del interés que los mismos tienen para los escribanos.   Clasificaremos los cambios en dos grandes grupos, los aplicables a sujetos empresa constituidos o domiciliados en la Argentina y los aplicables a personas humanas.   A. Cambios aplicables a sujetos – empresa       1.   Reducción de la alícuota aplicable a las empresas y gravabilidad de los              dividendos y utilidades distribuidas.       2.   Restablecimiento (parcial) del ajuste por inflación impositivo en el costo              de bienes vendidos.       3.   Cambios en los fideicomisos de tipo fiduciante beneficiario.      </vt:lpstr>
      <vt:lpstr>Presentación de PowerPoint</vt:lpstr>
      <vt:lpstr>Presentación de PowerPoint</vt:lpstr>
      <vt:lpstr>   Reducción de la alícuota aplicable a las empresas y gravabilidad de los dividendos y utilidades distribuidas  </vt:lpstr>
      <vt:lpstr>Restablecimiento (parcial) del ajuste por inflación impositivo en el costo de bienes vendidos </vt:lpstr>
      <vt:lpstr>Cambios en los fideicomisos celebrados en el país de tipo fiduciante beneficiario</vt:lpstr>
      <vt:lpstr>Presentación de PowerPoint</vt:lpstr>
      <vt:lpstr>En personas humanas: ¿Qué grava el impuesto?</vt:lpstr>
      <vt:lpstr>Eliminación de exenciones aplicables a rentas financieras </vt:lpstr>
      <vt:lpstr>Gravabilidad “cedular” de ciertas ganancias de capital de origen financiero </vt:lpstr>
      <vt:lpstr>Operaciones inmobiliarias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Tributario Argentino</dc:title>
  <dc:creator>Mariana Guido</dc:creator>
  <cp:lastModifiedBy>Usuario de Microsoft Office</cp:lastModifiedBy>
  <cp:revision>215</cp:revision>
  <cp:lastPrinted>2018-08-15T21:42:51Z</cp:lastPrinted>
  <dcterms:created xsi:type="dcterms:W3CDTF">2016-06-26T02:08:00Z</dcterms:created>
  <dcterms:modified xsi:type="dcterms:W3CDTF">2019-02-26T02:35:30Z</dcterms:modified>
</cp:coreProperties>
</file>