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3"/>
  </p:notesMasterIdLst>
  <p:sldIdLst>
    <p:sldId id="256" r:id="rId2"/>
    <p:sldId id="266" r:id="rId3"/>
    <p:sldId id="274" r:id="rId4"/>
    <p:sldId id="283" r:id="rId5"/>
    <p:sldId id="284" r:id="rId6"/>
    <p:sldId id="289" r:id="rId7"/>
    <p:sldId id="276" r:id="rId8"/>
    <p:sldId id="272" r:id="rId9"/>
    <p:sldId id="277" r:id="rId10"/>
    <p:sldId id="314" r:id="rId11"/>
    <p:sldId id="300" r:id="rId12"/>
    <p:sldId id="303" r:id="rId13"/>
    <p:sldId id="311" r:id="rId14"/>
    <p:sldId id="275" r:id="rId15"/>
    <p:sldId id="278" r:id="rId16"/>
    <p:sldId id="304" r:id="rId17"/>
    <p:sldId id="290" r:id="rId18"/>
    <p:sldId id="305" r:id="rId19"/>
    <p:sldId id="279" r:id="rId20"/>
    <p:sldId id="306" r:id="rId21"/>
    <p:sldId id="280" r:id="rId22"/>
    <p:sldId id="292" r:id="rId23"/>
    <p:sldId id="291" r:id="rId24"/>
    <p:sldId id="281" r:id="rId25"/>
    <p:sldId id="293" r:id="rId26"/>
    <p:sldId id="286" r:id="rId27"/>
    <p:sldId id="312" r:id="rId28"/>
    <p:sldId id="308" r:id="rId29"/>
    <p:sldId id="294" r:id="rId30"/>
    <p:sldId id="307" r:id="rId31"/>
    <p:sldId id="301" r:id="rId32"/>
    <p:sldId id="282" r:id="rId33"/>
    <p:sldId id="295" r:id="rId34"/>
    <p:sldId id="287" r:id="rId35"/>
    <p:sldId id="288" r:id="rId36"/>
    <p:sldId id="313" r:id="rId37"/>
    <p:sldId id="309" r:id="rId38"/>
    <p:sldId id="310" r:id="rId39"/>
    <p:sldId id="302" r:id="rId40"/>
    <p:sldId id="299" r:id="rId41"/>
    <p:sldId id="315" r:id="rId4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pos="3840" userDrawn="1">
          <p15:clr>
            <a:srgbClr val="A4A3A4"/>
          </p15:clr>
        </p15:guide>
        <p15:guide id="2" orient="horz" pos="2137"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935" autoAdjust="0"/>
    <p:restoredTop sz="93323" autoAdjust="0"/>
  </p:normalViewPr>
  <p:slideViewPr>
    <p:cSldViewPr snapToGrid="0">
      <p:cViewPr varScale="1">
        <p:scale>
          <a:sx n="86" d="100"/>
          <a:sy n="86" d="100"/>
        </p:scale>
        <p:origin x="690" y="84"/>
      </p:cViewPr>
      <p:guideLst>
        <p:guide pos="3840"/>
        <p:guide orient="horz" pos="2137"/>
      </p:guideLst>
    </p:cSldViewPr>
  </p:slid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DF5DAB4-4497-4262-B63D-6D2FA46A15B8}" type="datetimeFigureOut">
              <a:rPr lang="en-US" smtClean="0"/>
              <a:t>8/21/2018</a:t>
            </a:fld>
            <a:endParaRPr lang="en-US" dirty="0"/>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1F33BE2-4172-455C-A16B-67C41F62DCA6}" type="slidenum">
              <a:rPr lang="en-US" smtClean="0"/>
              <a:t>‹Nº›</a:t>
            </a:fld>
            <a:endParaRPr lang="en-US" dirty="0"/>
          </a:p>
        </p:txBody>
      </p:sp>
    </p:spTree>
    <p:extLst>
      <p:ext uri="{BB962C8B-B14F-4D97-AF65-F5344CB8AC3E}">
        <p14:creationId xmlns:p14="http://schemas.microsoft.com/office/powerpoint/2010/main" val="295976149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AR" dirty="0"/>
          </a:p>
        </p:txBody>
      </p:sp>
      <p:sp>
        <p:nvSpPr>
          <p:cNvPr id="4" name="Marcador de número de diapositiva 3"/>
          <p:cNvSpPr>
            <a:spLocks noGrp="1"/>
          </p:cNvSpPr>
          <p:nvPr>
            <p:ph type="sldNum" sz="quarter" idx="10"/>
          </p:nvPr>
        </p:nvSpPr>
        <p:spPr/>
        <p:txBody>
          <a:bodyPr/>
          <a:lstStyle/>
          <a:p>
            <a:fld id="{41F33BE2-4172-455C-A16B-67C41F62DCA6}" type="slidenum">
              <a:rPr lang="en-US" smtClean="0"/>
              <a:t>2</a:t>
            </a:fld>
            <a:endParaRPr lang="en-US"/>
          </a:p>
        </p:txBody>
      </p:sp>
    </p:spTree>
    <p:extLst>
      <p:ext uri="{BB962C8B-B14F-4D97-AF65-F5344CB8AC3E}">
        <p14:creationId xmlns:p14="http://schemas.microsoft.com/office/powerpoint/2010/main" val="134132407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AR" dirty="0"/>
          </a:p>
        </p:txBody>
      </p:sp>
      <p:sp>
        <p:nvSpPr>
          <p:cNvPr id="4" name="Marcador de número de diapositiva 3"/>
          <p:cNvSpPr>
            <a:spLocks noGrp="1"/>
          </p:cNvSpPr>
          <p:nvPr>
            <p:ph type="sldNum" sz="quarter" idx="10"/>
          </p:nvPr>
        </p:nvSpPr>
        <p:spPr/>
        <p:txBody>
          <a:bodyPr/>
          <a:lstStyle/>
          <a:p>
            <a:fld id="{41F33BE2-4172-455C-A16B-67C41F62DCA6}" type="slidenum">
              <a:rPr lang="en-US" smtClean="0"/>
              <a:t>11</a:t>
            </a:fld>
            <a:endParaRPr lang="en-US"/>
          </a:p>
        </p:txBody>
      </p:sp>
    </p:spTree>
    <p:extLst>
      <p:ext uri="{BB962C8B-B14F-4D97-AF65-F5344CB8AC3E}">
        <p14:creationId xmlns:p14="http://schemas.microsoft.com/office/powerpoint/2010/main" val="108987318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AR" dirty="0"/>
          </a:p>
        </p:txBody>
      </p:sp>
      <p:sp>
        <p:nvSpPr>
          <p:cNvPr id="4" name="Marcador de número de diapositiva 3"/>
          <p:cNvSpPr>
            <a:spLocks noGrp="1"/>
          </p:cNvSpPr>
          <p:nvPr>
            <p:ph type="sldNum" sz="quarter" idx="10"/>
          </p:nvPr>
        </p:nvSpPr>
        <p:spPr/>
        <p:txBody>
          <a:bodyPr/>
          <a:lstStyle/>
          <a:p>
            <a:fld id="{41F33BE2-4172-455C-A16B-67C41F62DCA6}" type="slidenum">
              <a:rPr lang="en-US" smtClean="0"/>
              <a:t>12</a:t>
            </a:fld>
            <a:endParaRPr lang="en-US"/>
          </a:p>
        </p:txBody>
      </p:sp>
    </p:spTree>
    <p:extLst>
      <p:ext uri="{BB962C8B-B14F-4D97-AF65-F5344CB8AC3E}">
        <p14:creationId xmlns:p14="http://schemas.microsoft.com/office/powerpoint/2010/main" val="319647987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AR" dirty="0"/>
          </a:p>
        </p:txBody>
      </p:sp>
      <p:sp>
        <p:nvSpPr>
          <p:cNvPr id="4" name="Marcador de número de diapositiva 3"/>
          <p:cNvSpPr>
            <a:spLocks noGrp="1"/>
          </p:cNvSpPr>
          <p:nvPr>
            <p:ph type="sldNum" sz="quarter" idx="10"/>
          </p:nvPr>
        </p:nvSpPr>
        <p:spPr/>
        <p:txBody>
          <a:bodyPr/>
          <a:lstStyle/>
          <a:p>
            <a:fld id="{41F33BE2-4172-455C-A16B-67C41F62DCA6}" type="slidenum">
              <a:rPr lang="en-US" smtClean="0"/>
              <a:t>13</a:t>
            </a:fld>
            <a:endParaRPr lang="en-US"/>
          </a:p>
        </p:txBody>
      </p:sp>
    </p:spTree>
    <p:extLst>
      <p:ext uri="{BB962C8B-B14F-4D97-AF65-F5344CB8AC3E}">
        <p14:creationId xmlns:p14="http://schemas.microsoft.com/office/powerpoint/2010/main" val="216923431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AR" dirty="0"/>
          </a:p>
        </p:txBody>
      </p:sp>
      <p:sp>
        <p:nvSpPr>
          <p:cNvPr id="4" name="Marcador de número de diapositiva 3"/>
          <p:cNvSpPr>
            <a:spLocks noGrp="1"/>
          </p:cNvSpPr>
          <p:nvPr>
            <p:ph type="sldNum" sz="quarter" idx="10"/>
          </p:nvPr>
        </p:nvSpPr>
        <p:spPr/>
        <p:txBody>
          <a:bodyPr/>
          <a:lstStyle/>
          <a:p>
            <a:fld id="{41F33BE2-4172-455C-A16B-67C41F62DCA6}" type="slidenum">
              <a:rPr lang="en-US" smtClean="0"/>
              <a:t>14</a:t>
            </a:fld>
            <a:endParaRPr lang="en-US"/>
          </a:p>
        </p:txBody>
      </p:sp>
    </p:spTree>
    <p:extLst>
      <p:ext uri="{BB962C8B-B14F-4D97-AF65-F5344CB8AC3E}">
        <p14:creationId xmlns:p14="http://schemas.microsoft.com/office/powerpoint/2010/main" val="16462320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AR" dirty="0"/>
          </a:p>
        </p:txBody>
      </p:sp>
      <p:sp>
        <p:nvSpPr>
          <p:cNvPr id="4" name="Marcador de número de diapositiva 3"/>
          <p:cNvSpPr>
            <a:spLocks noGrp="1"/>
          </p:cNvSpPr>
          <p:nvPr>
            <p:ph type="sldNum" sz="quarter" idx="10"/>
          </p:nvPr>
        </p:nvSpPr>
        <p:spPr/>
        <p:txBody>
          <a:bodyPr/>
          <a:lstStyle/>
          <a:p>
            <a:fld id="{41F33BE2-4172-455C-A16B-67C41F62DCA6}" type="slidenum">
              <a:rPr lang="en-US" smtClean="0"/>
              <a:t>15</a:t>
            </a:fld>
            <a:endParaRPr lang="en-US"/>
          </a:p>
        </p:txBody>
      </p:sp>
    </p:spTree>
    <p:extLst>
      <p:ext uri="{BB962C8B-B14F-4D97-AF65-F5344CB8AC3E}">
        <p14:creationId xmlns:p14="http://schemas.microsoft.com/office/powerpoint/2010/main" val="13715474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AR" dirty="0"/>
          </a:p>
        </p:txBody>
      </p:sp>
      <p:sp>
        <p:nvSpPr>
          <p:cNvPr id="4" name="Marcador de número de diapositiva 3"/>
          <p:cNvSpPr>
            <a:spLocks noGrp="1"/>
          </p:cNvSpPr>
          <p:nvPr>
            <p:ph type="sldNum" sz="quarter" idx="10"/>
          </p:nvPr>
        </p:nvSpPr>
        <p:spPr/>
        <p:txBody>
          <a:bodyPr/>
          <a:lstStyle/>
          <a:p>
            <a:fld id="{41F33BE2-4172-455C-A16B-67C41F62DCA6}" type="slidenum">
              <a:rPr lang="en-US" smtClean="0"/>
              <a:t>16</a:t>
            </a:fld>
            <a:endParaRPr lang="en-US"/>
          </a:p>
        </p:txBody>
      </p:sp>
    </p:spTree>
    <p:extLst>
      <p:ext uri="{BB962C8B-B14F-4D97-AF65-F5344CB8AC3E}">
        <p14:creationId xmlns:p14="http://schemas.microsoft.com/office/powerpoint/2010/main" val="173989114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AR" dirty="0"/>
          </a:p>
        </p:txBody>
      </p:sp>
      <p:sp>
        <p:nvSpPr>
          <p:cNvPr id="4" name="Marcador de número de diapositiva 3"/>
          <p:cNvSpPr>
            <a:spLocks noGrp="1"/>
          </p:cNvSpPr>
          <p:nvPr>
            <p:ph type="sldNum" sz="quarter" idx="10"/>
          </p:nvPr>
        </p:nvSpPr>
        <p:spPr/>
        <p:txBody>
          <a:bodyPr/>
          <a:lstStyle/>
          <a:p>
            <a:fld id="{41F33BE2-4172-455C-A16B-67C41F62DCA6}" type="slidenum">
              <a:rPr lang="en-US" smtClean="0"/>
              <a:t>17</a:t>
            </a:fld>
            <a:endParaRPr lang="en-US"/>
          </a:p>
        </p:txBody>
      </p:sp>
    </p:spTree>
    <p:extLst>
      <p:ext uri="{BB962C8B-B14F-4D97-AF65-F5344CB8AC3E}">
        <p14:creationId xmlns:p14="http://schemas.microsoft.com/office/powerpoint/2010/main" val="250527241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AR" dirty="0"/>
          </a:p>
        </p:txBody>
      </p:sp>
      <p:sp>
        <p:nvSpPr>
          <p:cNvPr id="4" name="Marcador de número de diapositiva 3"/>
          <p:cNvSpPr>
            <a:spLocks noGrp="1"/>
          </p:cNvSpPr>
          <p:nvPr>
            <p:ph type="sldNum" sz="quarter" idx="10"/>
          </p:nvPr>
        </p:nvSpPr>
        <p:spPr/>
        <p:txBody>
          <a:bodyPr/>
          <a:lstStyle/>
          <a:p>
            <a:fld id="{41F33BE2-4172-455C-A16B-67C41F62DCA6}" type="slidenum">
              <a:rPr lang="en-US" smtClean="0"/>
              <a:t>18</a:t>
            </a:fld>
            <a:endParaRPr lang="en-US"/>
          </a:p>
        </p:txBody>
      </p:sp>
    </p:spTree>
    <p:extLst>
      <p:ext uri="{BB962C8B-B14F-4D97-AF65-F5344CB8AC3E}">
        <p14:creationId xmlns:p14="http://schemas.microsoft.com/office/powerpoint/2010/main" val="5676174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AR" dirty="0"/>
          </a:p>
        </p:txBody>
      </p:sp>
      <p:sp>
        <p:nvSpPr>
          <p:cNvPr id="4" name="Marcador de número de diapositiva 3"/>
          <p:cNvSpPr>
            <a:spLocks noGrp="1"/>
          </p:cNvSpPr>
          <p:nvPr>
            <p:ph type="sldNum" sz="quarter" idx="10"/>
          </p:nvPr>
        </p:nvSpPr>
        <p:spPr/>
        <p:txBody>
          <a:bodyPr/>
          <a:lstStyle/>
          <a:p>
            <a:fld id="{41F33BE2-4172-455C-A16B-67C41F62DCA6}" type="slidenum">
              <a:rPr lang="en-US" smtClean="0"/>
              <a:t>19</a:t>
            </a:fld>
            <a:endParaRPr lang="en-US"/>
          </a:p>
        </p:txBody>
      </p:sp>
    </p:spTree>
    <p:extLst>
      <p:ext uri="{BB962C8B-B14F-4D97-AF65-F5344CB8AC3E}">
        <p14:creationId xmlns:p14="http://schemas.microsoft.com/office/powerpoint/2010/main" val="427201626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AR" dirty="0"/>
          </a:p>
        </p:txBody>
      </p:sp>
      <p:sp>
        <p:nvSpPr>
          <p:cNvPr id="4" name="Marcador de número de diapositiva 3"/>
          <p:cNvSpPr>
            <a:spLocks noGrp="1"/>
          </p:cNvSpPr>
          <p:nvPr>
            <p:ph type="sldNum" sz="quarter" idx="10"/>
          </p:nvPr>
        </p:nvSpPr>
        <p:spPr/>
        <p:txBody>
          <a:bodyPr/>
          <a:lstStyle/>
          <a:p>
            <a:fld id="{41F33BE2-4172-455C-A16B-67C41F62DCA6}" type="slidenum">
              <a:rPr lang="en-US" smtClean="0"/>
              <a:t>20</a:t>
            </a:fld>
            <a:endParaRPr lang="en-US"/>
          </a:p>
        </p:txBody>
      </p:sp>
    </p:spTree>
    <p:extLst>
      <p:ext uri="{BB962C8B-B14F-4D97-AF65-F5344CB8AC3E}">
        <p14:creationId xmlns:p14="http://schemas.microsoft.com/office/powerpoint/2010/main" val="429128063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AR" dirty="0"/>
          </a:p>
        </p:txBody>
      </p:sp>
      <p:sp>
        <p:nvSpPr>
          <p:cNvPr id="4" name="Marcador de número de diapositiva 3"/>
          <p:cNvSpPr>
            <a:spLocks noGrp="1"/>
          </p:cNvSpPr>
          <p:nvPr>
            <p:ph type="sldNum" sz="quarter" idx="10"/>
          </p:nvPr>
        </p:nvSpPr>
        <p:spPr/>
        <p:txBody>
          <a:bodyPr/>
          <a:lstStyle/>
          <a:p>
            <a:fld id="{41F33BE2-4172-455C-A16B-67C41F62DCA6}" type="slidenum">
              <a:rPr lang="en-US" smtClean="0"/>
              <a:t>3</a:t>
            </a:fld>
            <a:endParaRPr lang="en-US"/>
          </a:p>
        </p:txBody>
      </p:sp>
    </p:spTree>
    <p:extLst>
      <p:ext uri="{BB962C8B-B14F-4D97-AF65-F5344CB8AC3E}">
        <p14:creationId xmlns:p14="http://schemas.microsoft.com/office/powerpoint/2010/main" val="4971164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AR" dirty="0"/>
          </a:p>
        </p:txBody>
      </p:sp>
      <p:sp>
        <p:nvSpPr>
          <p:cNvPr id="4" name="Marcador de número de diapositiva 3"/>
          <p:cNvSpPr>
            <a:spLocks noGrp="1"/>
          </p:cNvSpPr>
          <p:nvPr>
            <p:ph type="sldNum" sz="quarter" idx="10"/>
          </p:nvPr>
        </p:nvSpPr>
        <p:spPr/>
        <p:txBody>
          <a:bodyPr/>
          <a:lstStyle/>
          <a:p>
            <a:fld id="{41F33BE2-4172-455C-A16B-67C41F62DCA6}" type="slidenum">
              <a:rPr lang="en-US" smtClean="0"/>
              <a:t>21</a:t>
            </a:fld>
            <a:endParaRPr lang="en-US"/>
          </a:p>
        </p:txBody>
      </p:sp>
    </p:spTree>
    <p:extLst>
      <p:ext uri="{BB962C8B-B14F-4D97-AF65-F5344CB8AC3E}">
        <p14:creationId xmlns:p14="http://schemas.microsoft.com/office/powerpoint/2010/main" val="149102401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AR" dirty="0"/>
          </a:p>
        </p:txBody>
      </p:sp>
      <p:sp>
        <p:nvSpPr>
          <p:cNvPr id="4" name="Marcador de número de diapositiva 3"/>
          <p:cNvSpPr>
            <a:spLocks noGrp="1"/>
          </p:cNvSpPr>
          <p:nvPr>
            <p:ph type="sldNum" sz="quarter" idx="10"/>
          </p:nvPr>
        </p:nvSpPr>
        <p:spPr/>
        <p:txBody>
          <a:bodyPr/>
          <a:lstStyle/>
          <a:p>
            <a:fld id="{41F33BE2-4172-455C-A16B-67C41F62DCA6}" type="slidenum">
              <a:rPr lang="en-US" smtClean="0"/>
              <a:t>22</a:t>
            </a:fld>
            <a:endParaRPr lang="en-US"/>
          </a:p>
        </p:txBody>
      </p:sp>
    </p:spTree>
    <p:extLst>
      <p:ext uri="{BB962C8B-B14F-4D97-AF65-F5344CB8AC3E}">
        <p14:creationId xmlns:p14="http://schemas.microsoft.com/office/powerpoint/2010/main" val="287696431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AR" dirty="0"/>
          </a:p>
        </p:txBody>
      </p:sp>
      <p:sp>
        <p:nvSpPr>
          <p:cNvPr id="4" name="Marcador de número de diapositiva 3"/>
          <p:cNvSpPr>
            <a:spLocks noGrp="1"/>
          </p:cNvSpPr>
          <p:nvPr>
            <p:ph type="sldNum" sz="quarter" idx="10"/>
          </p:nvPr>
        </p:nvSpPr>
        <p:spPr/>
        <p:txBody>
          <a:bodyPr/>
          <a:lstStyle/>
          <a:p>
            <a:fld id="{41F33BE2-4172-455C-A16B-67C41F62DCA6}" type="slidenum">
              <a:rPr lang="en-US" smtClean="0"/>
              <a:t>23</a:t>
            </a:fld>
            <a:endParaRPr lang="en-US"/>
          </a:p>
        </p:txBody>
      </p:sp>
    </p:spTree>
    <p:extLst>
      <p:ext uri="{BB962C8B-B14F-4D97-AF65-F5344CB8AC3E}">
        <p14:creationId xmlns:p14="http://schemas.microsoft.com/office/powerpoint/2010/main" val="274143889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AR" dirty="0"/>
          </a:p>
        </p:txBody>
      </p:sp>
      <p:sp>
        <p:nvSpPr>
          <p:cNvPr id="4" name="Marcador de número de diapositiva 3"/>
          <p:cNvSpPr>
            <a:spLocks noGrp="1"/>
          </p:cNvSpPr>
          <p:nvPr>
            <p:ph type="sldNum" sz="quarter" idx="10"/>
          </p:nvPr>
        </p:nvSpPr>
        <p:spPr/>
        <p:txBody>
          <a:bodyPr/>
          <a:lstStyle/>
          <a:p>
            <a:fld id="{41F33BE2-4172-455C-A16B-67C41F62DCA6}" type="slidenum">
              <a:rPr lang="en-US" smtClean="0"/>
              <a:t>24</a:t>
            </a:fld>
            <a:endParaRPr lang="en-US"/>
          </a:p>
        </p:txBody>
      </p:sp>
    </p:spTree>
    <p:extLst>
      <p:ext uri="{BB962C8B-B14F-4D97-AF65-F5344CB8AC3E}">
        <p14:creationId xmlns:p14="http://schemas.microsoft.com/office/powerpoint/2010/main" val="381913087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AR" dirty="0"/>
          </a:p>
        </p:txBody>
      </p:sp>
      <p:sp>
        <p:nvSpPr>
          <p:cNvPr id="4" name="Marcador de número de diapositiva 3"/>
          <p:cNvSpPr>
            <a:spLocks noGrp="1"/>
          </p:cNvSpPr>
          <p:nvPr>
            <p:ph type="sldNum" sz="quarter" idx="10"/>
          </p:nvPr>
        </p:nvSpPr>
        <p:spPr/>
        <p:txBody>
          <a:bodyPr/>
          <a:lstStyle/>
          <a:p>
            <a:fld id="{41F33BE2-4172-455C-A16B-67C41F62DCA6}" type="slidenum">
              <a:rPr lang="en-US" smtClean="0"/>
              <a:t>25</a:t>
            </a:fld>
            <a:endParaRPr lang="en-US"/>
          </a:p>
        </p:txBody>
      </p:sp>
    </p:spTree>
    <p:extLst>
      <p:ext uri="{BB962C8B-B14F-4D97-AF65-F5344CB8AC3E}">
        <p14:creationId xmlns:p14="http://schemas.microsoft.com/office/powerpoint/2010/main" val="298744401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AR" dirty="0"/>
          </a:p>
        </p:txBody>
      </p:sp>
      <p:sp>
        <p:nvSpPr>
          <p:cNvPr id="4" name="Marcador de número de diapositiva 3"/>
          <p:cNvSpPr>
            <a:spLocks noGrp="1"/>
          </p:cNvSpPr>
          <p:nvPr>
            <p:ph type="sldNum" sz="quarter" idx="10"/>
          </p:nvPr>
        </p:nvSpPr>
        <p:spPr/>
        <p:txBody>
          <a:bodyPr/>
          <a:lstStyle/>
          <a:p>
            <a:fld id="{41F33BE2-4172-455C-A16B-67C41F62DCA6}" type="slidenum">
              <a:rPr lang="en-US" smtClean="0"/>
              <a:t>26</a:t>
            </a:fld>
            <a:endParaRPr lang="en-US"/>
          </a:p>
        </p:txBody>
      </p:sp>
    </p:spTree>
    <p:extLst>
      <p:ext uri="{BB962C8B-B14F-4D97-AF65-F5344CB8AC3E}">
        <p14:creationId xmlns:p14="http://schemas.microsoft.com/office/powerpoint/2010/main" val="265562245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AR" dirty="0"/>
          </a:p>
        </p:txBody>
      </p:sp>
      <p:sp>
        <p:nvSpPr>
          <p:cNvPr id="4" name="Marcador de número de diapositiva 3"/>
          <p:cNvSpPr>
            <a:spLocks noGrp="1"/>
          </p:cNvSpPr>
          <p:nvPr>
            <p:ph type="sldNum" sz="quarter" idx="10"/>
          </p:nvPr>
        </p:nvSpPr>
        <p:spPr/>
        <p:txBody>
          <a:bodyPr/>
          <a:lstStyle/>
          <a:p>
            <a:fld id="{41F33BE2-4172-455C-A16B-67C41F62DCA6}" type="slidenum">
              <a:rPr lang="en-US" smtClean="0"/>
              <a:t>27</a:t>
            </a:fld>
            <a:endParaRPr lang="en-US"/>
          </a:p>
        </p:txBody>
      </p:sp>
    </p:spTree>
    <p:extLst>
      <p:ext uri="{BB962C8B-B14F-4D97-AF65-F5344CB8AC3E}">
        <p14:creationId xmlns:p14="http://schemas.microsoft.com/office/powerpoint/2010/main" val="404977320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AR" dirty="0"/>
          </a:p>
        </p:txBody>
      </p:sp>
      <p:sp>
        <p:nvSpPr>
          <p:cNvPr id="4" name="Marcador de número de diapositiva 3"/>
          <p:cNvSpPr>
            <a:spLocks noGrp="1"/>
          </p:cNvSpPr>
          <p:nvPr>
            <p:ph type="sldNum" sz="quarter" idx="10"/>
          </p:nvPr>
        </p:nvSpPr>
        <p:spPr/>
        <p:txBody>
          <a:bodyPr/>
          <a:lstStyle/>
          <a:p>
            <a:fld id="{41F33BE2-4172-455C-A16B-67C41F62DCA6}" type="slidenum">
              <a:rPr lang="en-US" smtClean="0"/>
              <a:t>28</a:t>
            </a:fld>
            <a:endParaRPr lang="en-US"/>
          </a:p>
        </p:txBody>
      </p:sp>
    </p:spTree>
    <p:extLst>
      <p:ext uri="{BB962C8B-B14F-4D97-AF65-F5344CB8AC3E}">
        <p14:creationId xmlns:p14="http://schemas.microsoft.com/office/powerpoint/2010/main" val="343572891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AR" dirty="0"/>
          </a:p>
        </p:txBody>
      </p:sp>
      <p:sp>
        <p:nvSpPr>
          <p:cNvPr id="4" name="Marcador de número de diapositiva 3"/>
          <p:cNvSpPr>
            <a:spLocks noGrp="1"/>
          </p:cNvSpPr>
          <p:nvPr>
            <p:ph type="sldNum" sz="quarter" idx="10"/>
          </p:nvPr>
        </p:nvSpPr>
        <p:spPr/>
        <p:txBody>
          <a:bodyPr/>
          <a:lstStyle/>
          <a:p>
            <a:fld id="{41F33BE2-4172-455C-A16B-67C41F62DCA6}" type="slidenum">
              <a:rPr lang="en-US" smtClean="0"/>
              <a:t>29</a:t>
            </a:fld>
            <a:endParaRPr lang="en-US"/>
          </a:p>
        </p:txBody>
      </p:sp>
    </p:spTree>
    <p:extLst>
      <p:ext uri="{BB962C8B-B14F-4D97-AF65-F5344CB8AC3E}">
        <p14:creationId xmlns:p14="http://schemas.microsoft.com/office/powerpoint/2010/main" val="228663140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AR" dirty="0"/>
          </a:p>
        </p:txBody>
      </p:sp>
      <p:sp>
        <p:nvSpPr>
          <p:cNvPr id="4" name="Marcador de número de diapositiva 3"/>
          <p:cNvSpPr>
            <a:spLocks noGrp="1"/>
          </p:cNvSpPr>
          <p:nvPr>
            <p:ph type="sldNum" sz="quarter" idx="10"/>
          </p:nvPr>
        </p:nvSpPr>
        <p:spPr/>
        <p:txBody>
          <a:bodyPr/>
          <a:lstStyle/>
          <a:p>
            <a:fld id="{41F33BE2-4172-455C-A16B-67C41F62DCA6}" type="slidenum">
              <a:rPr lang="en-US" smtClean="0"/>
              <a:t>30</a:t>
            </a:fld>
            <a:endParaRPr lang="en-US"/>
          </a:p>
        </p:txBody>
      </p:sp>
    </p:spTree>
    <p:extLst>
      <p:ext uri="{BB962C8B-B14F-4D97-AF65-F5344CB8AC3E}">
        <p14:creationId xmlns:p14="http://schemas.microsoft.com/office/powerpoint/2010/main" val="338931955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AR" dirty="0"/>
          </a:p>
        </p:txBody>
      </p:sp>
      <p:sp>
        <p:nvSpPr>
          <p:cNvPr id="4" name="Marcador de número de diapositiva 3"/>
          <p:cNvSpPr>
            <a:spLocks noGrp="1"/>
          </p:cNvSpPr>
          <p:nvPr>
            <p:ph type="sldNum" sz="quarter" idx="10"/>
          </p:nvPr>
        </p:nvSpPr>
        <p:spPr/>
        <p:txBody>
          <a:bodyPr/>
          <a:lstStyle/>
          <a:p>
            <a:fld id="{41F33BE2-4172-455C-A16B-67C41F62DCA6}" type="slidenum">
              <a:rPr lang="en-US" smtClean="0"/>
              <a:t>4</a:t>
            </a:fld>
            <a:endParaRPr lang="en-US"/>
          </a:p>
        </p:txBody>
      </p:sp>
    </p:spTree>
    <p:extLst>
      <p:ext uri="{BB962C8B-B14F-4D97-AF65-F5344CB8AC3E}">
        <p14:creationId xmlns:p14="http://schemas.microsoft.com/office/powerpoint/2010/main" val="142997842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AR" dirty="0"/>
          </a:p>
        </p:txBody>
      </p:sp>
      <p:sp>
        <p:nvSpPr>
          <p:cNvPr id="4" name="Marcador de número de diapositiva 3"/>
          <p:cNvSpPr>
            <a:spLocks noGrp="1"/>
          </p:cNvSpPr>
          <p:nvPr>
            <p:ph type="sldNum" sz="quarter" idx="10"/>
          </p:nvPr>
        </p:nvSpPr>
        <p:spPr/>
        <p:txBody>
          <a:bodyPr/>
          <a:lstStyle/>
          <a:p>
            <a:fld id="{41F33BE2-4172-455C-A16B-67C41F62DCA6}" type="slidenum">
              <a:rPr lang="en-US" smtClean="0"/>
              <a:t>31</a:t>
            </a:fld>
            <a:endParaRPr lang="en-US"/>
          </a:p>
        </p:txBody>
      </p:sp>
    </p:spTree>
    <p:extLst>
      <p:ext uri="{BB962C8B-B14F-4D97-AF65-F5344CB8AC3E}">
        <p14:creationId xmlns:p14="http://schemas.microsoft.com/office/powerpoint/2010/main" val="369694439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AR" dirty="0"/>
          </a:p>
        </p:txBody>
      </p:sp>
      <p:sp>
        <p:nvSpPr>
          <p:cNvPr id="4" name="Marcador de número de diapositiva 3"/>
          <p:cNvSpPr>
            <a:spLocks noGrp="1"/>
          </p:cNvSpPr>
          <p:nvPr>
            <p:ph type="sldNum" sz="quarter" idx="10"/>
          </p:nvPr>
        </p:nvSpPr>
        <p:spPr/>
        <p:txBody>
          <a:bodyPr/>
          <a:lstStyle/>
          <a:p>
            <a:fld id="{41F33BE2-4172-455C-A16B-67C41F62DCA6}" type="slidenum">
              <a:rPr lang="en-US" smtClean="0"/>
              <a:t>32</a:t>
            </a:fld>
            <a:endParaRPr lang="en-US"/>
          </a:p>
        </p:txBody>
      </p:sp>
    </p:spTree>
    <p:extLst>
      <p:ext uri="{BB962C8B-B14F-4D97-AF65-F5344CB8AC3E}">
        <p14:creationId xmlns:p14="http://schemas.microsoft.com/office/powerpoint/2010/main" val="349906626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AR" dirty="0"/>
          </a:p>
        </p:txBody>
      </p:sp>
      <p:sp>
        <p:nvSpPr>
          <p:cNvPr id="4" name="Marcador de número de diapositiva 3"/>
          <p:cNvSpPr>
            <a:spLocks noGrp="1"/>
          </p:cNvSpPr>
          <p:nvPr>
            <p:ph type="sldNum" sz="quarter" idx="10"/>
          </p:nvPr>
        </p:nvSpPr>
        <p:spPr/>
        <p:txBody>
          <a:bodyPr/>
          <a:lstStyle/>
          <a:p>
            <a:fld id="{41F33BE2-4172-455C-A16B-67C41F62DCA6}" type="slidenum">
              <a:rPr lang="en-US" smtClean="0"/>
              <a:t>33</a:t>
            </a:fld>
            <a:endParaRPr lang="en-US"/>
          </a:p>
        </p:txBody>
      </p:sp>
    </p:spTree>
    <p:extLst>
      <p:ext uri="{BB962C8B-B14F-4D97-AF65-F5344CB8AC3E}">
        <p14:creationId xmlns:p14="http://schemas.microsoft.com/office/powerpoint/2010/main" val="30412008"/>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AR" dirty="0"/>
          </a:p>
        </p:txBody>
      </p:sp>
      <p:sp>
        <p:nvSpPr>
          <p:cNvPr id="4" name="Marcador de número de diapositiva 3"/>
          <p:cNvSpPr>
            <a:spLocks noGrp="1"/>
          </p:cNvSpPr>
          <p:nvPr>
            <p:ph type="sldNum" sz="quarter" idx="10"/>
          </p:nvPr>
        </p:nvSpPr>
        <p:spPr/>
        <p:txBody>
          <a:bodyPr/>
          <a:lstStyle/>
          <a:p>
            <a:fld id="{41F33BE2-4172-455C-A16B-67C41F62DCA6}" type="slidenum">
              <a:rPr lang="en-US" smtClean="0"/>
              <a:t>34</a:t>
            </a:fld>
            <a:endParaRPr lang="en-US"/>
          </a:p>
        </p:txBody>
      </p:sp>
    </p:spTree>
    <p:extLst>
      <p:ext uri="{BB962C8B-B14F-4D97-AF65-F5344CB8AC3E}">
        <p14:creationId xmlns:p14="http://schemas.microsoft.com/office/powerpoint/2010/main" val="465311505"/>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AR" dirty="0"/>
          </a:p>
        </p:txBody>
      </p:sp>
      <p:sp>
        <p:nvSpPr>
          <p:cNvPr id="4" name="Marcador de número de diapositiva 3"/>
          <p:cNvSpPr>
            <a:spLocks noGrp="1"/>
          </p:cNvSpPr>
          <p:nvPr>
            <p:ph type="sldNum" sz="quarter" idx="10"/>
          </p:nvPr>
        </p:nvSpPr>
        <p:spPr/>
        <p:txBody>
          <a:bodyPr/>
          <a:lstStyle/>
          <a:p>
            <a:fld id="{41F33BE2-4172-455C-A16B-67C41F62DCA6}" type="slidenum">
              <a:rPr lang="en-US" smtClean="0"/>
              <a:t>35</a:t>
            </a:fld>
            <a:endParaRPr lang="en-US"/>
          </a:p>
        </p:txBody>
      </p:sp>
    </p:spTree>
    <p:extLst>
      <p:ext uri="{BB962C8B-B14F-4D97-AF65-F5344CB8AC3E}">
        <p14:creationId xmlns:p14="http://schemas.microsoft.com/office/powerpoint/2010/main" val="1854844186"/>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AR" dirty="0"/>
          </a:p>
        </p:txBody>
      </p:sp>
      <p:sp>
        <p:nvSpPr>
          <p:cNvPr id="4" name="Marcador de número de diapositiva 3"/>
          <p:cNvSpPr>
            <a:spLocks noGrp="1"/>
          </p:cNvSpPr>
          <p:nvPr>
            <p:ph type="sldNum" sz="quarter" idx="10"/>
          </p:nvPr>
        </p:nvSpPr>
        <p:spPr/>
        <p:txBody>
          <a:bodyPr/>
          <a:lstStyle/>
          <a:p>
            <a:fld id="{41F33BE2-4172-455C-A16B-67C41F62DCA6}" type="slidenum">
              <a:rPr lang="en-US" smtClean="0"/>
              <a:t>36</a:t>
            </a:fld>
            <a:endParaRPr lang="en-US"/>
          </a:p>
        </p:txBody>
      </p:sp>
    </p:spTree>
    <p:extLst>
      <p:ext uri="{BB962C8B-B14F-4D97-AF65-F5344CB8AC3E}">
        <p14:creationId xmlns:p14="http://schemas.microsoft.com/office/powerpoint/2010/main" val="4104488046"/>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AR" dirty="0"/>
          </a:p>
        </p:txBody>
      </p:sp>
      <p:sp>
        <p:nvSpPr>
          <p:cNvPr id="4" name="Marcador de número de diapositiva 3"/>
          <p:cNvSpPr>
            <a:spLocks noGrp="1"/>
          </p:cNvSpPr>
          <p:nvPr>
            <p:ph type="sldNum" sz="quarter" idx="10"/>
          </p:nvPr>
        </p:nvSpPr>
        <p:spPr/>
        <p:txBody>
          <a:bodyPr/>
          <a:lstStyle/>
          <a:p>
            <a:fld id="{41F33BE2-4172-455C-A16B-67C41F62DCA6}" type="slidenum">
              <a:rPr lang="en-US" smtClean="0"/>
              <a:t>37</a:t>
            </a:fld>
            <a:endParaRPr lang="en-US"/>
          </a:p>
        </p:txBody>
      </p:sp>
    </p:spTree>
    <p:extLst>
      <p:ext uri="{BB962C8B-B14F-4D97-AF65-F5344CB8AC3E}">
        <p14:creationId xmlns:p14="http://schemas.microsoft.com/office/powerpoint/2010/main" val="503010891"/>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AR" dirty="0"/>
          </a:p>
        </p:txBody>
      </p:sp>
      <p:sp>
        <p:nvSpPr>
          <p:cNvPr id="4" name="Marcador de número de diapositiva 3"/>
          <p:cNvSpPr>
            <a:spLocks noGrp="1"/>
          </p:cNvSpPr>
          <p:nvPr>
            <p:ph type="sldNum" sz="quarter" idx="10"/>
          </p:nvPr>
        </p:nvSpPr>
        <p:spPr/>
        <p:txBody>
          <a:bodyPr/>
          <a:lstStyle/>
          <a:p>
            <a:fld id="{41F33BE2-4172-455C-A16B-67C41F62DCA6}" type="slidenum">
              <a:rPr lang="en-US" smtClean="0"/>
              <a:t>38</a:t>
            </a:fld>
            <a:endParaRPr lang="en-US"/>
          </a:p>
        </p:txBody>
      </p:sp>
    </p:spTree>
    <p:extLst>
      <p:ext uri="{BB962C8B-B14F-4D97-AF65-F5344CB8AC3E}">
        <p14:creationId xmlns:p14="http://schemas.microsoft.com/office/powerpoint/2010/main" val="832926362"/>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AR" dirty="0"/>
          </a:p>
        </p:txBody>
      </p:sp>
      <p:sp>
        <p:nvSpPr>
          <p:cNvPr id="4" name="Marcador de número de diapositiva 3"/>
          <p:cNvSpPr>
            <a:spLocks noGrp="1"/>
          </p:cNvSpPr>
          <p:nvPr>
            <p:ph type="sldNum" sz="quarter" idx="10"/>
          </p:nvPr>
        </p:nvSpPr>
        <p:spPr/>
        <p:txBody>
          <a:bodyPr/>
          <a:lstStyle/>
          <a:p>
            <a:fld id="{41F33BE2-4172-455C-A16B-67C41F62DCA6}" type="slidenum">
              <a:rPr lang="en-US" smtClean="0"/>
              <a:t>39</a:t>
            </a:fld>
            <a:endParaRPr lang="en-US"/>
          </a:p>
        </p:txBody>
      </p:sp>
    </p:spTree>
    <p:extLst>
      <p:ext uri="{BB962C8B-B14F-4D97-AF65-F5344CB8AC3E}">
        <p14:creationId xmlns:p14="http://schemas.microsoft.com/office/powerpoint/2010/main" val="3666254140"/>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AR" dirty="0"/>
          </a:p>
        </p:txBody>
      </p:sp>
      <p:sp>
        <p:nvSpPr>
          <p:cNvPr id="4" name="Marcador de número de diapositiva 3"/>
          <p:cNvSpPr>
            <a:spLocks noGrp="1"/>
          </p:cNvSpPr>
          <p:nvPr>
            <p:ph type="sldNum" sz="quarter" idx="10"/>
          </p:nvPr>
        </p:nvSpPr>
        <p:spPr/>
        <p:txBody>
          <a:bodyPr/>
          <a:lstStyle/>
          <a:p>
            <a:fld id="{41F33BE2-4172-455C-A16B-67C41F62DCA6}" type="slidenum">
              <a:rPr lang="en-US" smtClean="0"/>
              <a:t>40</a:t>
            </a:fld>
            <a:endParaRPr lang="en-US" dirty="0"/>
          </a:p>
        </p:txBody>
      </p:sp>
    </p:spTree>
    <p:extLst>
      <p:ext uri="{BB962C8B-B14F-4D97-AF65-F5344CB8AC3E}">
        <p14:creationId xmlns:p14="http://schemas.microsoft.com/office/powerpoint/2010/main" val="16335779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AR" dirty="0"/>
          </a:p>
        </p:txBody>
      </p:sp>
      <p:sp>
        <p:nvSpPr>
          <p:cNvPr id="4" name="Marcador de número de diapositiva 3"/>
          <p:cNvSpPr>
            <a:spLocks noGrp="1"/>
          </p:cNvSpPr>
          <p:nvPr>
            <p:ph type="sldNum" sz="quarter" idx="10"/>
          </p:nvPr>
        </p:nvSpPr>
        <p:spPr/>
        <p:txBody>
          <a:bodyPr/>
          <a:lstStyle/>
          <a:p>
            <a:fld id="{41F33BE2-4172-455C-A16B-67C41F62DCA6}" type="slidenum">
              <a:rPr lang="en-US" smtClean="0"/>
              <a:t>5</a:t>
            </a:fld>
            <a:endParaRPr lang="en-US"/>
          </a:p>
        </p:txBody>
      </p:sp>
    </p:spTree>
    <p:extLst>
      <p:ext uri="{BB962C8B-B14F-4D97-AF65-F5344CB8AC3E}">
        <p14:creationId xmlns:p14="http://schemas.microsoft.com/office/powerpoint/2010/main" val="3122295923"/>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AR" dirty="0"/>
          </a:p>
        </p:txBody>
      </p:sp>
      <p:sp>
        <p:nvSpPr>
          <p:cNvPr id="4" name="Marcador de número de diapositiva 3"/>
          <p:cNvSpPr>
            <a:spLocks noGrp="1"/>
          </p:cNvSpPr>
          <p:nvPr>
            <p:ph type="sldNum" sz="quarter" idx="10"/>
          </p:nvPr>
        </p:nvSpPr>
        <p:spPr/>
        <p:txBody>
          <a:bodyPr/>
          <a:lstStyle/>
          <a:p>
            <a:fld id="{41F33BE2-4172-455C-A16B-67C41F62DCA6}" type="slidenum">
              <a:rPr lang="en-US" smtClean="0"/>
              <a:t>41</a:t>
            </a:fld>
            <a:endParaRPr lang="en-US" dirty="0"/>
          </a:p>
        </p:txBody>
      </p:sp>
    </p:spTree>
    <p:extLst>
      <p:ext uri="{BB962C8B-B14F-4D97-AF65-F5344CB8AC3E}">
        <p14:creationId xmlns:p14="http://schemas.microsoft.com/office/powerpoint/2010/main" val="211003869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AR" dirty="0"/>
          </a:p>
        </p:txBody>
      </p:sp>
      <p:sp>
        <p:nvSpPr>
          <p:cNvPr id="4" name="Marcador de número de diapositiva 3"/>
          <p:cNvSpPr>
            <a:spLocks noGrp="1"/>
          </p:cNvSpPr>
          <p:nvPr>
            <p:ph type="sldNum" sz="quarter" idx="10"/>
          </p:nvPr>
        </p:nvSpPr>
        <p:spPr/>
        <p:txBody>
          <a:bodyPr/>
          <a:lstStyle/>
          <a:p>
            <a:fld id="{41F33BE2-4172-455C-A16B-67C41F62DCA6}" type="slidenum">
              <a:rPr lang="en-US" smtClean="0"/>
              <a:t>6</a:t>
            </a:fld>
            <a:endParaRPr lang="en-US"/>
          </a:p>
        </p:txBody>
      </p:sp>
    </p:spTree>
    <p:extLst>
      <p:ext uri="{BB962C8B-B14F-4D97-AF65-F5344CB8AC3E}">
        <p14:creationId xmlns:p14="http://schemas.microsoft.com/office/powerpoint/2010/main" val="180900405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AR" dirty="0"/>
          </a:p>
        </p:txBody>
      </p:sp>
      <p:sp>
        <p:nvSpPr>
          <p:cNvPr id="4" name="Marcador de número de diapositiva 3"/>
          <p:cNvSpPr>
            <a:spLocks noGrp="1"/>
          </p:cNvSpPr>
          <p:nvPr>
            <p:ph type="sldNum" sz="quarter" idx="10"/>
          </p:nvPr>
        </p:nvSpPr>
        <p:spPr/>
        <p:txBody>
          <a:bodyPr/>
          <a:lstStyle/>
          <a:p>
            <a:fld id="{41F33BE2-4172-455C-A16B-67C41F62DCA6}" type="slidenum">
              <a:rPr lang="en-US" smtClean="0"/>
              <a:t>7</a:t>
            </a:fld>
            <a:endParaRPr lang="en-US"/>
          </a:p>
        </p:txBody>
      </p:sp>
    </p:spTree>
    <p:extLst>
      <p:ext uri="{BB962C8B-B14F-4D97-AF65-F5344CB8AC3E}">
        <p14:creationId xmlns:p14="http://schemas.microsoft.com/office/powerpoint/2010/main" val="250289867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AR" dirty="0"/>
          </a:p>
        </p:txBody>
      </p:sp>
      <p:sp>
        <p:nvSpPr>
          <p:cNvPr id="4" name="Marcador de número de diapositiva 3"/>
          <p:cNvSpPr>
            <a:spLocks noGrp="1"/>
          </p:cNvSpPr>
          <p:nvPr>
            <p:ph type="sldNum" sz="quarter" idx="10"/>
          </p:nvPr>
        </p:nvSpPr>
        <p:spPr/>
        <p:txBody>
          <a:bodyPr/>
          <a:lstStyle/>
          <a:p>
            <a:fld id="{41F33BE2-4172-455C-A16B-67C41F62DCA6}" type="slidenum">
              <a:rPr lang="en-US" smtClean="0"/>
              <a:t>8</a:t>
            </a:fld>
            <a:endParaRPr lang="en-US"/>
          </a:p>
        </p:txBody>
      </p:sp>
    </p:spTree>
    <p:extLst>
      <p:ext uri="{BB962C8B-B14F-4D97-AF65-F5344CB8AC3E}">
        <p14:creationId xmlns:p14="http://schemas.microsoft.com/office/powerpoint/2010/main" val="153951152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AR" dirty="0"/>
          </a:p>
        </p:txBody>
      </p:sp>
      <p:sp>
        <p:nvSpPr>
          <p:cNvPr id="4" name="Marcador de número de diapositiva 3"/>
          <p:cNvSpPr>
            <a:spLocks noGrp="1"/>
          </p:cNvSpPr>
          <p:nvPr>
            <p:ph type="sldNum" sz="quarter" idx="10"/>
          </p:nvPr>
        </p:nvSpPr>
        <p:spPr/>
        <p:txBody>
          <a:bodyPr/>
          <a:lstStyle/>
          <a:p>
            <a:fld id="{41F33BE2-4172-455C-A16B-67C41F62DCA6}" type="slidenum">
              <a:rPr lang="en-US" smtClean="0"/>
              <a:t>9</a:t>
            </a:fld>
            <a:endParaRPr lang="en-US"/>
          </a:p>
        </p:txBody>
      </p:sp>
    </p:spTree>
    <p:extLst>
      <p:ext uri="{BB962C8B-B14F-4D97-AF65-F5344CB8AC3E}">
        <p14:creationId xmlns:p14="http://schemas.microsoft.com/office/powerpoint/2010/main" val="168145761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AR" dirty="0"/>
          </a:p>
        </p:txBody>
      </p:sp>
      <p:sp>
        <p:nvSpPr>
          <p:cNvPr id="4" name="Marcador de número de diapositiva 3"/>
          <p:cNvSpPr>
            <a:spLocks noGrp="1"/>
          </p:cNvSpPr>
          <p:nvPr>
            <p:ph type="sldNum" sz="quarter" idx="10"/>
          </p:nvPr>
        </p:nvSpPr>
        <p:spPr/>
        <p:txBody>
          <a:bodyPr/>
          <a:lstStyle/>
          <a:p>
            <a:fld id="{41F33BE2-4172-455C-A16B-67C41F62DCA6}" type="slidenum">
              <a:rPr lang="en-US" smtClean="0"/>
              <a:t>10</a:t>
            </a:fld>
            <a:endParaRPr lang="en-US"/>
          </a:p>
        </p:txBody>
      </p:sp>
    </p:spTree>
    <p:extLst>
      <p:ext uri="{BB962C8B-B14F-4D97-AF65-F5344CB8AC3E}">
        <p14:creationId xmlns:p14="http://schemas.microsoft.com/office/powerpoint/2010/main" val="395511172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1524000" y="1122363"/>
            <a:ext cx="9144000" cy="2387600"/>
          </a:xfrm>
        </p:spPr>
        <p:txBody>
          <a:bodyPr anchor="b"/>
          <a:lstStyle>
            <a:lvl1pPr algn="ctr">
              <a:defRPr sz="6000"/>
            </a:lvl1pPr>
          </a:lstStyle>
          <a:p>
            <a:r>
              <a:rPr lang="es-ES" smtClean="0"/>
              <a:t>Haga clic para modificar el estilo de título del patrón</a:t>
            </a:r>
            <a:endParaRPr lang="en-US"/>
          </a:p>
        </p:txBody>
      </p:sp>
      <p:sp>
        <p:nvSpPr>
          <p:cNvPr id="3" name="Subtítulo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smtClean="0"/>
              <a:t>Haga clic para editar el estilo de subtítulo del patrón</a:t>
            </a:r>
            <a:endParaRPr lang="en-US"/>
          </a:p>
        </p:txBody>
      </p:sp>
      <p:sp>
        <p:nvSpPr>
          <p:cNvPr id="4" name="Marcador de fecha 3"/>
          <p:cNvSpPr>
            <a:spLocks noGrp="1"/>
          </p:cNvSpPr>
          <p:nvPr>
            <p:ph type="dt" sz="half" idx="10"/>
          </p:nvPr>
        </p:nvSpPr>
        <p:spPr/>
        <p:txBody>
          <a:bodyPr/>
          <a:lstStyle/>
          <a:p>
            <a:fld id="{944F41D0-32AF-452D-9186-76D7A8A168E4}" type="datetimeFigureOut">
              <a:rPr lang="en-US" smtClean="0"/>
              <a:t>8/21/2018</a:t>
            </a:fld>
            <a:endParaRPr lang="en-US" dirty="0"/>
          </a:p>
        </p:txBody>
      </p:sp>
      <p:sp>
        <p:nvSpPr>
          <p:cNvPr id="5" name="Marcador de pie de página 4"/>
          <p:cNvSpPr>
            <a:spLocks noGrp="1"/>
          </p:cNvSpPr>
          <p:nvPr>
            <p:ph type="ftr" sz="quarter" idx="11"/>
          </p:nvPr>
        </p:nvSpPr>
        <p:spPr/>
        <p:txBody>
          <a:bodyPr/>
          <a:lstStyle/>
          <a:p>
            <a:endParaRPr lang="en-US" dirty="0"/>
          </a:p>
        </p:txBody>
      </p:sp>
      <p:sp>
        <p:nvSpPr>
          <p:cNvPr id="6" name="Marcador de número de diapositiva 5"/>
          <p:cNvSpPr>
            <a:spLocks noGrp="1"/>
          </p:cNvSpPr>
          <p:nvPr>
            <p:ph type="sldNum" sz="quarter" idx="12"/>
          </p:nvPr>
        </p:nvSpPr>
        <p:spPr/>
        <p:txBody>
          <a:bodyPr/>
          <a:lstStyle/>
          <a:p>
            <a:fld id="{A112BBEC-6694-4CB5-AB61-F98E4D8B728F}" type="slidenum">
              <a:rPr lang="en-US" smtClean="0"/>
              <a:t>‹Nº›</a:t>
            </a:fld>
            <a:endParaRPr lang="en-US" dirty="0"/>
          </a:p>
        </p:txBody>
      </p:sp>
    </p:spTree>
    <p:extLst>
      <p:ext uri="{BB962C8B-B14F-4D97-AF65-F5344CB8AC3E}">
        <p14:creationId xmlns:p14="http://schemas.microsoft.com/office/powerpoint/2010/main" val="222001244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n-US"/>
          </a:p>
        </p:txBody>
      </p:sp>
      <p:sp>
        <p:nvSpPr>
          <p:cNvPr id="3" name="Marcador de texto vertical 2"/>
          <p:cNvSpPr>
            <a:spLocks noGrp="1"/>
          </p:cNvSpPr>
          <p:nvPr>
            <p:ph type="body" orient="vert" idx="1"/>
          </p:nvPr>
        </p:nvSpPr>
        <p:spPr/>
        <p:txBody>
          <a:bodyPr vert="eaVert"/>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Marcador de fecha 3"/>
          <p:cNvSpPr>
            <a:spLocks noGrp="1"/>
          </p:cNvSpPr>
          <p:nvPr>
            <p:ph type="dt" sz="half" idx="10"/>
          </p:nvPr>
        </p:nvSpPr>
        <p:spPr/>
        <p:txBody>
          <a:bodyPr/>
          <a:lstStyle/>
          <a:p>
            <a:fld id="{944F41D0-32AF-452D-9186-76D7A8A168E4}" type="datetimeFigureOut">
              <a:rPr lang="en-US" smtClean="0"/>
              <a:t>8/21/2018</a:t>
            </a:fld>
            <a:endParaRPr lang="en-US" dirty="0"/>
          </a:p>
        </p:txBody>
      </p:sp>
      <p:sp>
        <p:nvSpPr>
          <p:cNvPr id="5" name="Marcador de pie de página 4"/>
          <p:cNvSpPr>
            <a:spLocks noGrp="1"/>
          </p:cNvSpPr>
          <p:nvPr>
            <p:ph type="ftr" sz="quarter" idx="11"/>
          </p:nvPr>
        </p:nvSpPr>
        <p:spPr/>
        <p:txBody>
          <a:bodyPr/>
          <a:lstStyle/>
          <a:p>
            <a:endParaRPr lang="en-US" dirty="0"/>
          </a:p>
        </p:txBody>
      </p:sp>
      <p:sp>
        <p:nvSpPr>
          <p:cNvPr id="6" name="Marcador de número de diapositiva 5"/>
          <p:cNvSpPr>
            <a:spLocks noGrp="1"/>
          </p:cNvSpPr>
          <p:nvPr>
            <p:ph type="sldNum" sz="quarter" idx="12"/>
          </p:nvPr>
        </p:nvSpPr>
        <p:spPr/>
        <p:txBody>
          <a:bodyPr/>
          <a:lstStyle/>
          <a:p>
            <a:fld id="{A112BBEC-6694-4CB5-AB61-F98E4D8B728F}" type="slidenum">
              <a:rPr lang="en-US" smtClean="0"/>
              <a:t>‹Nº›</a:t>
            </a:fld>
            <a:endParaRPr lang="en-US" dirty="0"/>
          </a:p>
        </p:txBody>
      </p:sp>
    </p:spTree>
    <p:extLst>
      <p:ext uri="{BB962C8B-B14F-4D97-AF65-F5344CB8AC3E}">
        <p14:creationId xmlns:p14="http://schemas.microsoft.com/office/powerpoint/2010/main" val="63809447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8724900" y="365125"/>
            <a:ext cx="2628900" cy="5811838"/>
          </a:xfrm>
        </p:spPr>
        <p:txBody>
          <a:bodyPr vert="eaVert"/>
          <a:lstStyle/>
          <a:p>
            <a:r>
              <a:rPr lang="es-ES" smtClean="0"/>
              <a:t>Haga clic para modificar el estilo de título del patrón</a:t>
            </a:r>
            <a:endParaRPr lang="en-US"/>
          </a:p>
        </p:txBody>
      </p:sp>
      <p:sp>
        <p:nvSpPr>
          <p:cNvPr id="3" name="Marcador de texto vertical 2"/>
          <p:cNvSpPr>
            <a:spLocks noGrp="1"/>
          </p:cNvSpPr>
          <p:nvPr>
            <p:ph type="body" orient="vert" idx="1"/>
          </p:nvPr>
        </p:nvSpPr>
        <p:spPr>
          <a:xfrm>
            <a:off x="838200" y="365125"/>
            <a:ext cx="7734300" cy="5811838"/>
          </a:xfrm>
        </p:spPr>
        <p:txBody>
          <a:bodyPr vert="eaVert"/>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Marcador de fecha 3"/>
          <p:cNvSpPr>
            <a:spLocks noGrp="1"/>
          </p:cNvSpPr>
          <p:nvPr>
            <p:ph type="dt" sz="half" idx="10"/>
          </p:nvPr>
        </p:nvSpPr>
        <p:spPr/>
        <p:txBody>
          <a:bodyPr/>
          <a:lstStyle/>
          <a:p>
            <a:fld id="{944F41D0-32AF-452D-9186-76D7A8A168E4}" type="datetimeFigureOut">
              <a:rPr lang="en-US" smtClean="0"/>
              <a:t>8/21/2018</a:t>
            </a:fld>
            <a:endParaRPr lang="en-US" dirty="0"/>
          </a:p>
        </p:txBody>
      </p:sp>
      <p:sp>
        <p:nvSpPr>
          <p:cNvPr id="5" name="Marcador de pie de página 4"/>
          <p:cNvSpPr>
            <a:spLocks noGrp="1"/>
          </p:cNvSpPr>
          <p:nvPr>
            <p:ph type="ftr" sz="quarter" idx="11"/>
          </p:nvPr>
        </p:nvSpPr>
        <p:spPr/>
        <p:txBody>
          <a:bodyPr/>
          <a:lstStyle/>
          <a:p>
            <a:endParaRPr lang="en-US" dirty="0"/>
          </a:p>
        </p:txBody>
      </p:sp>
      <p:sp>
        <p:nvSpPr>
          <p:cNvPr id="6" name="Marcador de número de diapositiva 5"/>
          <p:cNvSpPr>
            <a:spLocks noGrp="1"/>
          </p:cNvSpPr>
          <p:nvPr>
            <p:ph type="sldNum" sz="quarter" idx="12"/>
          </p:nvPr>
        </p:nvSpPr>
        <p:spPr/>
        <p:txBody>
          <a:bodyPr/>
          <a:lstStyle/>
          <a:p>
            <a:fld id="{A112BBEC-6694-4CB5-AB61-F98E4D8B728F}" type="slidenum">
              <a:rPr lang="en-US" smtClean="0"/>
              <a:t>‹Nº›</a:t>
            </a:fld>
            <a:endParaRPr lang="en-US" dirty="0"/>
          </a:p>
        </p:txBody>
      </p:sp>
    </p:spTree>
    <p:extLst>
      <p:ext uri="{BB962C8B-B14F-4D97-AF65-F5344CB8AC3E}">
        <p14:creationId xmlns:p14="http://schemas.microsoft.com/office/powerpoint/2010/main" val="137014928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n-US"/>
          </a:p>
        </p:txBody>
      </p:sp>
      <p:sp>
        <p:nvSpPr>
          <p:cNvPr id="3" name="Marcador de contenido 2"/>
          <p:cNvSpPr>
            <a:spLocks noGrp="1"/>
          </p:cNvSpPr>
          <p:nvPr>
            <p:ph idx="1"/>
          </p:nvPr>
        </p:nvSpPr>
        <p:spPr/>
        <p:txBody>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Marcador de fecha 3"/>
          <p:cNvSpPr>
            <a:spLocks noGrp="1"/>
          </p:cNvSpPr>
          <p:nvPr>
            <p:ph type="dt" sz="half" idx="10"/>
          </p:nvPr>
        </p:nvSpPr>
        <p:spPr/>
        <p:txBody>
          <a:bodyPr/>
          <a:lstStyle/>
          <a:p>
            <a:fld id="{944F41D0-32AF-452D-9186-76D7A8A168E4}" type="datetimeFigureOut">
              <a:rPr lang="en-US" smtClean="0"/>
              <a:t>8/21/2018</a:t>
            </a:fld>
            <a:endParaRPr lang="en-US" dirty="0"/>
          </a:p>
        </p:txBody>
      </p:sp>
      <p:sp>
        <p:nvSpPr>
          <p:cNvPr id="5" name="Marcador de pie de página 4"/>
          <p:cNvSpPr>
            <a:spLocks noGrp="1"/>
          </p:cNvSpPr>
          <p:nvPr>
            <p:ph type="ftr" sz="quarter" idx="11"/>
          </p:nvPr>
        </p:nvSpPr>
        <p:spPr/>
        <p:txBody>
          <a:bodyPr/>
          <a:lstStyle/>
          <a:p>
            <a:endParaRPr lang="en-US" dirty="0"/>
          </a:p>
        </p:txBody>
      </p:sp>
      <p:sp>
        <p:nvSpPr>
          <p:cNvPr id="6" name="Marcador de número de diapositiva 5"/>
          <p:cNvSpPr>
            <a:spLocks noGrp="1"/>
          </p:cNvSpPr>
          <p:nvPr>
            <p:ph type="sldNum" sz="quarter" idx="12"/>
          </p:nvPr>
        </p:nvSpPr>
        <p:spPr/>
        <p:txBody>
          <a:bodyPr/>
          <a:lstStyle/>
          <a:p>
            <a:fld id="{A112BBEC-6694-4CB5-AB61-F98E4D8B728F}" type="slidenum">
              <a:rPr lang="en-US" smtClean="0"/>
              <a:t>‹Nº›</a:t>
            </a:fld>
            <a:endParaRPr lang="en-US" dirty="0"/>
          </a:p>
        </p:txBody>
      </p:sp>
    </p:spTree>
    <p:extLst>
      <p:ext uri="{BB962C8B-B14F-4D97-AF65-F5344CB8AC3E}">
        <p14:creationId xmlns:p14="http://schemas.microsoft.com/office/powerpoint/2010/main" val="63921624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p:cNvSpPr>
            <a:spLocks noGrp="1"/>
          </p:cNvSpPr>
          <p:nvPr>
            <p:ph type="title"/>
          </p:nvPr>
        </p:nvSpPr>
        <p:spPr>
          <a:xfrm>
            <a:off x="831850" y="1709738"/>
            <a:ext cx="10515600" cy="2852737"/>
          </a:xfrm>
        </p:spPr>
        <p:txBody>
          <a:bodyPr anchor="b"/>
          <a:lstStyle>
            <a:lvl1pPr>
              <a:defRPr sz="6000"/>
            </a:lvl1pPr>
          </a:lstStyle>
          <a:p>
            <a:r>
              <a:rPr lang="es-ES" smtClean="0"/>
              <a:t>Haga clic para modificar el estilo de título del patrón</a:t>
            </a:r>
            <a:endParaRPr lang="en-US"/>
          </a:p>
        </p:txBody>
      </p:sp>
      <p:sp>
        <p:nvSpPr>
          <p:cNvPr id="3" name="Marcador de texto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smtClean="0"/>
              <a:t>Editar el estilo de texto del patrón</a:t>
            </a:r>
          </a:p>
        </p:txBody>
      </p:sp>
      <p:sp>
        <p:nvSpPr>
          <p:cNvPr id="4" name="Marcador de fecha 3"/>
          <p:cNvSpPr>
            <a:spLocks noGrp="1"/>
          </p:cNvSpPr>
          <p:nvPr>
            <p:ph type="dt" sz="half" idx="10"/>
          </p:nvPr>
        </p:nvSpPr>
        <p:spPr/>
        <p:txBody>
          <a:bodyPr/>
          <a:lstStyle/>
          <a:p>
            <a:fld id="{944F41D0-32AF-452D-9186-76D7A8A168E4}" type="datetimeFigureOut">
              <a:rPr lang="en-US" smtClean="0"/>
              <a:t>8/21/2018</a:t>
            </a:fld>
            <a:endParaRPr lang="en-US" dirty="0"/>
          </a:p>
        </p:txBody>
      </p:sp>
      <p:sp>
        <p:nvSpPr>
          <p:cNvPr id="5" name="Marcador de pie de página 4"/>
          <p:cNvSpPr>
            <a:spLocks noGrp="1"/>
          </p:cNvSpPr>
          <p:nvPr>
            <p:ph type="ftr" sz="quarter" idx="11"/>
          </p:nvPr>
        </p:nvSpPr>
        <p:spPr/>
        <p:txBody>
          <a:bodyPr/>
          <a:lstStyle/>
          <a:p>
            <a:endParaRPr lang="en-US" dirty="0"/>
          </a:p>
        </p:txBody>
      </p:sp>
      <p:sp>
        <p:nvSpPr>
          <p:cNvPr id="6" name="Marcador de número de diapositiva 5"/>
          <p:cNvSpPr>
            <a:spLocks noGrp="1"/>
          </p:cNvSpPr>
          <p:nvPr>
            <p:ph type="sldNum" sz="quarter" idx="12"/>
          </p:nvPr>
        </p:nvSpPr>
        <p:spPr/>
        <p:txBody>
          <a:bodyPr/>
          <a:lstStyle/>
          <a:p>
            <a:fld id="{A112BBEC-6694-4CB5-AB61-F98E4D8B728F}" type="slidenum">
              <a:rPr lang="en-US" smtClean="0"/>
              <a:t>‹Nº›</a:t>
            </a:fld>
            <a:endParaRPr lang="en-US" dirty="0"/>
          </a:p>
        </p:txBody>
      </p:sp>
    </p:spTree>
    <p:extLst>
      <p:ext uri="{BB962C8B-B14F-4D97-AF65-F5344CB8AC3E}">
        <p14:creationId xmlns:p14="http://schemas.microsoft.com/office/powerpoint/2010/main" val="387231043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n-US"/>
          </a:p>
        </p:txBody>
      </p:sp>
      <p:sp>
        <p:nvSpPr>
          <p:cNvPr id="3" name="Marcador de contenido 2"/>
          <p:cNvSpPr>
            <a:spLocks noGrp="1"/>
          </p:cNvSpPr>
          <p:nvPr>
            <p:ph sz="half" idx="1"/>
          </p:nvPr>
        </p:nvSpPr>
        <p:spPr>
          <a:xfrm>
            <a:off x="838200" y="1825625"/>
            <a:ext cx="5181600" cy="4351338"/>
          </a:xfrm>
        </p:spPr>
        <p:txBody>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Marcador de contenido 3"/>
          <p:cNvSpPr>
            <a:spLocks noGrp="1"/>
          </p:cNvSpPr>
          <p:nvPr>
            <p:ph sz="half" idx="2"/>
          </p:nvPr>
        </p:nvSpPr>
        <p:spPr>
          <a:xfrm>
            <a:off x="6172200" y="1825625"/>
            <a:ext cx="5181600" cy="4351338"/>
          </a:xfrm>
        </p:spPr>
        <p:txBody>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5" name="Marcador de fecha 4"/>
          <p:cNvSpPr>
            <a:spLocks noGrp="1"/>
          </p:cNvSpPr>
          <p:nvPr>
            <p:ph type="dt" sz="half" idx="10"/>
          </p:nvPr>
        </p:nvSpPr>
        <p:spPr/>
        <p:txBody>
          <a:bodyPr/>
          <a:lstStyle/>
          <a:p>
            <a:fld id="{944F41D0-32AF-452D-9186-76D7A8A168E4}" type="datetimeFigureOut">
              <a:rPr lang="en-US" smtClean="0"/>
              <a:t>8/21/2018</a:t>
            </a:fld>
            <a:endParaRPr lang="en-US" dirty="0"/>
          </a:p>
        </p:txBody>
      </p:sp>
      <p:sp>
        <p:nvSpPr>
          <p:cNvPr id="6" name="Marcador de pie de página 5"/>
          <p:cNvSpPr>
            <a:spLocks noGrp="1"/>
          </p:cNvSpPr>
          <p:nvPr>
            <p:ph type="ftr" sz="quarter" idx="11"/>
          </p:nvPr>
        </p:nvSpPr>
        <p:spPr/>
        <p:txBody>
          <a:bodyPr/>
          <a:lstStyle/>
          <a:p>
            <a:endParaRPr lang="en-US" dirty="0"/>
          </a:p>
        </p:txBody>
      </p:sp>
      <p:sp>
        <p:nvSpPr>
          <p:cNvPr id="7" name="Marcador de número de diapositiva 6"/>
          <p:cNvSpPr>
            <a:spLocks noGrp="1"/>
          </p:cNvSpPr>
          <p:nvPr>
            <p:ph type="sldNum" sz="quarter" idx="12"/>
          </p:nvPr>
        </p:nvSpPr>
        <p:spPr/>
        <p:txBody>
          <a:bodyPr/>
          <a:lstStyle/>
          <a:p>
            <a:fld id="{A112BBEC-6694-4CB5-AB61-F98E4D8B728F}" type="slidenum">
              <a:rPr lang="en-US" smtClean="0"/>
              <a:t>‹Nº›</a:t>
            </a:fld>
            <a:endParaRPr lang="en-US" dirty="0"/>
          </a:p>
        </p:txBody>
      </p:sp>
    </p:spTree>
    <p:extLst>
      <p:ext uri="{BB962C8B-B14F-4D97-AF65-F5344CB8AC3E}">
        <p14:creationId xmlns:p14="http://schemas.microsoft.com/office/powerpoint/2010/main" val="390364855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p:cNvSpPr>
            <a:spLocks noGrp="1"/>
          </p:cNvSpPr>
          <p:nvPr>
            <p:ph type="title"/>
          </p:nvPr>
        </p:nvSpPr>
        <p:spPr>
          <a:xfrm>
            <a:off x="839788" y="365125"/>
            <a:ext cx="10515600" cy="1325563"/>
          </a:xfrm>
        </p:spPr>
        <p:txBody>
          <a:bodyPr/>
          <a:lstStyle/>
          <a:p>
            <a:r>
              <a:rPr lang="es-ES" smtClean="0"/>
              <a:t>Haga clic para modificar el estilo de título del patrón</a:t>
            </a:r>
            <a:endParaRPr lang="en-US"/>
          </a:p>
        </p:txBody>
      </p:sp>
      <p:sp>
        <p:nvSpPr>
          <p:cNvPr id="3" name="Marcador de texto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Editar el estilo de texto del patrón</a:t>
            </a:r>
          </a:p>
        </p:txBody>
      </p:sp>
      <p:sp>
        <p:nvSpPr>
          <p:cNvPr id="4" name="Marcador de contenido 3"/>
          <p:cNvSpPr>
            <a:spLocks noGrp="1"/>
          </p:cNvSpPr>
          <p:nvPr>
            <p:ph sz="half" idx="2"/>
          </p:nvPr>
        </p:nvSpPr>
        <p:spPr>
          <a:xfrm>
            <a:off x="839788" y="2505075"/>
            <a:ext cx="5157787" cy="3684588"/>
          </a:xfrm>
        </p:spPr>
        <p:txBody>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5" name="Marcador de texto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Editar el estilo de texto del patrón</a:t>
            </a:r>
          </a:p>
        </p:txBody>
      </p:sp>
      <p:sp>
        <p:nvSpPr>
          <p:cNvPr id="6" name="Marcador de contenido 5"/>
          <p:cNvSpPr>
            <a:spLocks noGrp="1"/>
          </p:cNvSpPr>
          <p:nvPr>
            <p:ph sz="quarter" idx="4"/>
          </p:nvPr>
        </p:nvSpPr>
        <p:spPr>
          <a:xfrm>
            <a:off x="6172200" y="2505075"/>
            <a:ext cx="5183188" cy="3684588"/>
          </a:xfrm>
        </p:spPr>
        <p:txBody>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7" name="Marcador de fecha 6"/>
          <p:cNvSpPr>
            <a:spLocks noGrp="1"/>
          </p:cNvSpPr>
          <p:nvPr>
            <p:ph type="dt" sz="half" idx="10"/>
          </p:nvPr>
        </p:nvSpPr>
        <p:spPr/>
        <p:txBody>
          <a:bodyPr/>
          <a:lstStyle/>
          <a:p>
            <a:fld id="{944F41D0-32AF-452D-9186-76D7A8A168E4}" type="datetimeFigureOut">
              <a:rPr lang="en-US" smtClean="0"/>
              <a:t>8/21/2018</a:t>
            </a:fld>
            <a:endParaRPr lang="en-US" dirty="0"/>
          </a:p>
        </p:txBody>
      </p:sp>
      <p:sp>
        <p:nvSpPr>
          <p:cNvPr id="8" name="Marcador de pie de página 7"/>
          <p:cNvSpPr>
            <a:spLocks noGrp="1"/>
          </p:cNvSpPr>
          <p:nvPr>
            <p:ph type="ftr" sz="quarter" idx="11"/>
          </p:nvPr>
        </p:nvSpPr>
        <p:spPr/>
        <p:txBody>
          <a:bodyPr/>
          <a:lstStyle/>
          <a:p>
            <a:endParaRPr lang="en-US" dirty="0"/>
          </a:p>
        </p:txBody>
      </p:sp>
      <p:sp>
        <p:nvSpPr>
          <p:cNvPr id="9" name="Marcador de número de diapositiva 8"/>
          <p:cNvSpPr>
            <a:spLocks noGrp="1"/>
          </p:cNvSpPr>
          <p:nvPr>
            <p:ph type="sldNum" sz="quarter" idx="12"/>
          </p:nvPr>
        </p:nvSpPr>
        <p:spPr/>
        <p:txBody>
          <a:bodyPr/>
          <a:lstStyle/>
          <a:p>
            <a:fld id="{A112BBEC-6694-4CB5-AB61-F98E4D8B728F}" type="slidenum">
              <a:rPr lang="en-US" smtClean="0"/>
              <a:t>‹Nº›</a:t>
            </a:fld>
            <a:endParaRPr lang="en-US" dirty="0"/>
          </a:p>
        </p:txBody>
      </p:sp>
    </p:spTree>
    <p:extLst>
      <p:ext uri="{BB962C8B-B14F-4D97-AF65-F5344CB8AC3E}">
        <p14:creationId xmlns:p14="http://schemas.microsoft.com/office/powerpoint/2010/main" val="189255401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n-US"/>
          </a:p>
        </p:txBody>
      </p:sp>
      <p:sp>
        <p:nvSpPr>
          <p:cNvPr id="3" name="Marcador de fecha 2"/>
          <p:cNvSpPr>
            <a:spLocks noGrp="1"/>
          </p:cNvSpPr>
          <p:nvPr>
            <p:ph type="dt" sz="half" idx="10"/>
          </p:nvPr>
        </p:nvSpPr>
        <p:spPr/>
        <p:txBody>
          <a:bodyPr/>
          <a:lstStyle/>
          <a:p>
            <a:fld id="{944F41D0-32AF-452D-9186-76D7A8A168E4}" type="datetimeFigureOut">
              <a:rPr lang="en-US" smtClean="0"/>
              <a:t>8/21/2018</a:t>
            </a:fld>
            <a:endParaRPr lang="en-US" dirty="0"/>
          </a:p>
        </p:txBody>
      </p:sp>
      <p:sp>
        <p:nvSpPr>
          <p:cNvPr id="4" name="Marcador de pie de página 3"/>
          <p:cNvSpPr>
            <a:spLocks noGrp="1"/>
          </p:cNvSpPr>
          <p:nvPr>
            <p:ph type="ftr" sz="quarter" idx="11"/>
          </p:nvPr>
        </p:nvSpPr>
        <p:spPr/>
        <p:txBody>
          <a:bodyPr/>
          <a:lstStyle/>
          <a:p>
            <a:endParaRPr lang="en-US" dirty="0"/>
          </a:p>
        </p:txBody>
      </p:sp>
      <p:sp>
        <p:nvSpPr>
          <p:cNvPr id="5" name="Marcador de número de diapositiva 4"/>
          <p:cNvSpPr>
            <a:spLocks noGrp="1"/>
          </p:cNvSpPr>
          <p:nvPr>
            <p:ph type="sldNum" sz="quarter" idx="12"/>
          </p:nvPr>
        </p:nvSpPr>
        <p:spPr/>
        <p:txBody>
          <a:bodyPr/>
          <a:lstStyle/>
          <a:p>
            <a:fld id="{A112BBEC-6694-4CB5-AB61-F98E4D8B728F}" type="slidenum">
              <a:rPr lang="en-US" smtClean="0"/>
              <a:t>‹Nº›</a:t>
            </a:fld>
            <a:endParaRPr lang="en-US" dirty="0"/>
          </a:p>
        </p:txBody>
      </p:sp>
    </p:spTree>
    <p:extLst>
      <p:ext uri="{BB962C8B-B14F-4D97-AF65-F5344CB8AC3E}">
        <p14:creationId xmlns:p14="http://schemas.microsoft.com/office/powerpoint/2010/main" val="18255284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p:cNvSpPr>
            <a:spLocks noGrp="1"/>
          </p:cNvSpPr>
          <p:nvPr>
            <p:ph type="dt" sz="half" idx="10"/>
          </p:nvPr>
        </p:nvSpPr>
        <p:spPr/>
        <p:txBody>
          <a:bodyPr/>
          <a:lstStyle/>
          <a:p>
            <a:fld id="{944F41D0-32AF-452D-9186-76D7A8A168E4}" type="datetimeFigureOut">
              <a:rPr lang="en-US" smtClean="0"/>
              <a:t>8/21/2018</a:t>
            </a:fld>
            <a:endParaRPr lang="en-US" dirty="0"/>
          </a:p>
        </p:txBody>
      </p:sp>
      <p:sp>
        <p:nvSpPr>
          <p:cNvPr id="3" name="Marcador de pie de página 2"/>
          <p:cNvSpPr>
            <a:spLocks noGrp="1"/>
          </p:cNvSpPr>
          <p:nvPr>
            <p:ph type="ftr" sz="quarter" idx="11"/>
          </p:nvPr>
        </p:nvSpPr>
        <p:spPr/>
        <p:txBody>
          <a:bodyPr/>
          <a:lstStyle/>
          <a:p>
            <a:endParaRPr lang="en-US" dirty="0"/>
          </a:p>
        </p:txBody>
      </p:sp>
      <p:sp>
        <p:nvSpPr>
          <p:cNvPr id="4" name="Marcador de número de diapositiva 3"/>
          <p:cNvSpPr>
            <a:spLocks noGrp="1"/>
          </p:cNvSpPr>
          <p:nvPr>
            <p:ph type="sldNum" sz="quarter" idx="12"/>
          </p:nvPr>
        </p:nvSpPr>
        <p:spPr/>
        <p:txBody>
          <a:bodyPr/>
          <a:lstStyle/>
          <a:p>
            <a:fld id="{A112BBEC-6694-4CB5-AB61-F98E4D8B728F}" type="slidenum">
              <a:rPr lang="en-US" smtClean="0"/>
              <a:t>‹Nº›</a:t>
            </a:fld>
            <a:endParaRPr lang="en-US" dirty="0"/>
          </a:p>
        </p:txBody>
      </p:sp>
    </p:spTree>
    <p:extLst>
      <p:ext uri="{BB962C8B-B14F-4D97-AF65-F5344CB8AC3E}">
        <p14:creationId xmlns:p14="http://schemas.microsoft.com/office/powerpoint/2010/main" val="336349800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es-ES" smtClean="0"/>
              <a:t>Haga clic para modificar el estilo de título del patrón</a:t>
            </a:r>
            <a:endParaRPr lang="en-US"/>
          </a:p>
        </p:txBody>
      </p:sp>
      <p:sp>
        <p:nvSpPr>
          <p:cNvPr id="3" name="Marcador de contenido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Marcador de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Editar el estilo de texto del patrón</a:t>
            </a:r>
          </a:p>
        </p:txBody>
      </p:sp>
      <p:sp>
        <p:nvSpPr>
          <p:cNvPr id="5" name="Marcador de fecha 4"/>
          <p:cNvSpPr>
            <a:spLocks noGrp="1"/>
          </p:cNvSpPr>
          <p:nvPr>
            <p:ph type="dt" sz="half" idx="10"/>
          </p:nvPr>
        </p:nvSpPr>
        <p:spPr/>
        <p:txBody>
          <a:bodyPr/>
          <a:lstStyle/>
          <a:p>
            <a:fld id="{944F41D0-32AF-452D-9186-76D7A8A168E4}" type="datetimeFigureOut">
              <a:rPr lang="en-US" smtClean="0"/>
              <a:t>8/21/2018</a:t>
            </a:fld>
            <a:endParaRPr lang="en-US" dirty="0"/>
          </a:p>
        </p:txBody>
      </p:sp>
      <p:sp>
        <p:nvSpPr>
          <p:cNvPr id="6" name="Marcador de pie de página 5"/>
          <p:cNvSpPr>
            <a:spLocks noGrp="1"/>
          </p:cNvSpPr>
          <p:nvPr>
            <p:ph type="ftr" sz="quarter" idx="11"/>
          </p:nvPr>
        </p:nvSpPr>
        <p:spPr/>
        <p:txBody>
          <a:bodyPr/>
          <a:lstStyle/>
          <a:p>
            <a:endParaRPr lang="en-US" dirty="0"/>
          </a:p>
        </p:txBody>
      </p:sp>
      <p:sp>
        <p:nvSpPr>
          <p:cNvPr id="7" name="Marcador de número de diapositiva 6"/>
          <p:cNvSpPr>
            <a:spLocks noGrp="1"/>
          </p:cNvSpPr>
          <p:nvPr>
            <p:ph type="sldNum" sz="quarter" idx="12"/>
          </p:nvPr>
        </p:nvSpPr>
        <p:spPr/>
        <p:txBody>
          <a:bodyPr/>
          <a:lstStyle/>
          <a:p>
            <a:fld id="{A112BBEC-6694-4CB5-AB61-F98E4D8B728F}" type="slidenum">
              <a:rPr lang="en-US" smtClean="0"/>
              <a:t>‹Nº›</a:t>
            </a:fld>
            <a:endParaRPr lang="en-US" dirty="0"/>
          </a:p>
        </p:txBody>
      </p:sp>
    </p:spTree>
    <p:extLst>
      <p:ext uri="{BB962C8B-B14F-4D97-AF65-F5344CB8AC3E}">
        <p14:creationId xmlns:p14="http://schemas.microsoft.com/office/powerpoint/2010/main" val="302936167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es-ES" smtClean="0"/>
              <a:t>Haga clic para modificar el estilo de título del patrón</a:t>
            </a:r>
            <a:endParaRPr lang="en-US"/>
          </a:p>
        </p:txBody>
      </p:sp>
      <p:sp>
        <p:nvSpPr>
          <p:cNvPr id="3" name="Marcador de posición de imagen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Marcador de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Editar el estilo de texto del patrón</a:t>
            </a:r>
          </a:p>
        </p:txBody>
      </p:sp>
      <p:sp>
        <p:nvSpPr>
          <p:cNvPr id="5" name="Marcador de fecha 4"/>
          <p:cNvSpPr>
            <a:spLocks noGrp="1"/>
          </p:cNvSpPr>
          <p:nvPr>
            <p:ph type="dt" sz="half" idx="10"/>
          </p:nvPr>
        </p:nvSpPr>
        <p:spPr/>
        <p:txBody>
          <a:bodyPr/>
          <a:lstStyle/>
          <a:p>
            <a:fld id="{944F41D0-32AF-452D-9186-76D7A8A168E4}" type="datetimeFigureOut">
              <a:rPr lang="en-US" smtClean="0"/>
              <a:t>8/21/2018</a:t>
            </a:fld>
            <a:endParaRPr lang="en-US" dirty="0"/>
          </a:p>
        </p:txBody>
      </p:sp>
      <p:sp>
        <p:nvSpPr>
          <p:cNvPr id="6" name="Marcador de pie de página 5"/>
          <p:cNvSpPr>
            <a:spLocks noGrp="1"/>
          </p:cNvSpPr>
          <p:nvPr>
            <p:ph type="ftr" sz="quarter" idx="11"/>
          </p:nvPr>
        </p:nvSpPr>
        <p:spPr/>
        <p:txBody>
          <a:bodyPr/>
          <a:lstStyle/>
          <a:p>
            <a:endParaRPr lang="en-US" dirty="0"/>
          </a:p>
        </p:txBody>
      </p:sp>
      <p:sp>
        <p:nvSpPr>
          <p:cNvPr id="7" name="Marcador de número de diapositiva 6"/>
          <p:cNvSpPr>
            <a:spLocks noGrp="1"/>
          </p:cNvSpPr>
          <p:nvPr>
            <p:ph type="sldNum" sz="quarter" idx="12"/>
          </p:nvPr>
        </p:nvSpPr>
        <p:spPr/>
        <p:txBody>
          <a:bodyPr/>
          <a:lstStyle/>
          <a:p>
            <a:fld id="{A112BBEC-6694-4CB5-AB61-F98E4D8B728F}" type="slidenum">
              <a:rPr lang="en-US" smtClean="0"/>
              <a:t>‹Nº›</a:t>
            </a:fld>
            <a:endParaRPr lang="en-US" dirty="0"/>
          </a:p>
        </p:txBody>
      </p:sp>
    </p:spTree>
    <p:extLst>
      <p:ext uri="{BB962C8B-B14F-4D97-AF65-F5344CB8AC3E}">
        <p14:creationId xmlns:p14="http://schemas.microsoft.com/office/powerpoint/2010/main" val="156237047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smtClean="0"/>
              <a:t>Haga clic para modificar el estilo de título del patrón</a:t>
            </a:r>
            <a:endParaRPr lang="en-US"/>
          </a:p>
        </p:txBody>
      </p:sp>
      <p:sp>
        <p:nvSpPr>
          <p:cNvPr id="3" name="Marcador de texto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Marcador de fecha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44F41D0-32AF-452D-9186-76D7A8A168E4}" type="datetimeFigureOut">
              <a:rPr lang="en-US" smtClean="0"/>
              <a:t>8/21/2018</a:t>
            </a:fld>
            <a:endParaRPr lang="en-US" dirty="0"/>
          </a:p>
        </p:txBody>
      </p:sp>
      <p:sp>
        <p:nvSpPr>
          <p:cNvPr id="5" name="Marcador de pie de página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Marcador de número de diapositiva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112BBEC-6694-4CB5-AB61-F98E4D8B728F}" type="slidenum">
              <a:rPr lang="en-US" smtClean="0"/>
              <a:t>‹Nº›</a:t>
            </a:fld>
            <a:endParaRPr lang="en-US" dirty="0"/>
          </a:p>
        </p:txBody>
      </p:sp>
    </p:spTree>
    <p:extLst>
      <p:ext uri="{BB962C8B-B14F-4D97-AF65-F5344CB8AC3E}">
        <p14:creationId xmlns:p14="http://schemas.microsoft.com/office/powerpoint/2010/main" val="72669461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1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8.xml"/><Relationship Id="rId1" Type="http://schemas.openxmlformats.org/officeDocument/2006/relationships/slideLayout" Target="../slideLayouts/slideLayout2.xml"/><Relationship Id="rId5" Type="http://schemas.openxmlformats.org/officeDocument/2006/relationships/image" Target="../media/image21.png"/><Relationship Id="rId4" Type="http://schemas.openxmlformats.org/officeDocument/2006/relationships/image" Target="../media/image20.pn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9.xml"/><Relationship Id="rId1" Type="http://schemas.openxmlformats.org/officeDocument/2006/relationships/slideLayout" Target="../slideLayouts/slideLayout2.xml"/><Relationship Id="rId5" Type="http://schemas.openxmlformats.org/officeDocument/2006/relationships/image" Target="../media/image23.png"/><Relationship Id="rId4" Type="http://schemas.openxmlformats.org/officeDocument/2006/relationships/image" Target="../media/image22.png"/></Relationships>
</file>

<file path=ppt/slides/_rels/slide2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24.png"/></Relationships>
</file>

<file path=ppt/slides/_rels/slide2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25.png"/></Relationships>
</file>

<file path=ppt/slides/_rels/slide2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image" Target="../media/image26.png"/></Relationships>
</file>

<file path=ppt/slides/_rels/slide24.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2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4.xml"/><Relationship Id="rId1" Type="http://schemas.openxmlformats.org/officeDocument/2006/relationships/slideLayout" Target="../slideLayouts/slideLayout2.xml"/><Relationship Id="rId4" Type="http://schemas.openxmlformats.org/officeDocument/2006/relationships/image" Target="../media/image28.png"/></Relationships>
</file>

<file path=ppt/slides/_rels/slide2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5.xml"/><Relationship Id="rId1" Type="http://schemas.openxmlformats.org/officeDocument/2006/relationships/slideLayout" Target="../slideLayouts/slideLayout2.xml"/><Relationship Id="rId4" Type="http://schemas.openxmlformats.org/officeDocument/2006/relationships/image" Target="../media/image29.png"/></Relationships>
</file>

<file path=ppt/slides/_rels/slide2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6.xml"/><Relationship Id="rId1" Type="http://schemas.openxmlformats.org/officeDocument/2006/relationships/slideLayout" Target="../slideLayouts/slideLayout2.xml"/><Relationship Id="rId4" Type="http://schemas.openxmlformats.org/officeDocument/2006/relationships/image" Target="../media/image29.png"/></Relationships>
</file>

<file path=ppt/slides/_rels/slide2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7.xml"/><Relationship Id="rId1" Type="http://schemas.openxmlformats.org/officeDocument/2006/relationships/slideLayout" Target="../slideLayouts/slideLayout2.xml"/><Relationship Id="rId4" Type="http://schemas.openxmlformats.org/officeDocument/2006/relationships/image" Target="../media/image30.png"/></Relationships>
</file>

<file path=ppt/slides/_rels/slide29.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28.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5.xml"/><Relationship Id="rId5" Type="http://schemas.openxmlformats.org/officeDocument/2006/relationships/image" Target="../media/image5.jpg"/><Relationship Id="rId4" Type="http://schemas.openxmlformats.org/officeDocument/2006/relationships/image" Target="../media/image4.jpg"/></Relationships>
</file>

<file path=ppt/slides/_rels/slide3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9.xml"/><Relationship Id="rId1" Type="http://schemas.openxmlformats.org/officeDocument/2006/relationships/slideLayout" Target="../slideLayouts/slideLayout2.xml"/><Relationship Id="rId4" Type="http://schemas.openxmlformats.org/officeDocument/2006/relationships/image" Target="../media/image32.png"/></Relationships>
</file>

<file path=ppt/slides/_rels/slide3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0.xml"/><Relationship Id="rId1" Type="http://schemas.openxmlformats.org/officeDocument/2006/relationships/slideLayout" Target="../slideLayouts/slideLayout2.xml"/><Relationship Id="rId4" Type="http://schemas.openxmlformats.org/officeDocument/2006/relationships/image" Target="../media/image33.png"/></Relationships>
</file>

<file path=ppt/slides/_rels/slide3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1.xml"/><Relationship Id="rId1" Type="http://schemas.openxmlformats.org/officeDocument/2006/relationships/slideLayout" Target="../slideLayouts/slideLayout2.xml"/><Relationship Id="rId4" Type="http://schemas.openxmlformats.org/officeDocument/2006/relationships/image" Target="../media/image34.png"/></Relationships>
</file>

<file path=ppt/slides/_rels/slide3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2.xml"/><Relationship Id="rId1" Type="http://schemas.openxmlformats.org/officeDocument/2006/relationships/slideLayout" Target="../slideLayouts/slideLayout2.xml"/><Relationship Id="rId4" Type="http://schemas.openxmlformats.org/officeDocument/2006/relationships/image" Target="../media/image35.png"/></Relationships>
</file>

<file path=ppt/slides/_rels/slide3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3.xml"/><Relationship Id="rId1" Type="http://schemas.openxmlformats.org/officeDocument/2006/relationships/slideLayout" Target="../slideLayouts/slideLayout2.xml"/><Relationship Id="rId4" Type="http://schemas.openxmlformats.org/officeDocument/2006/relationships/image" Target="../media/image36.png"/></Relationships>
</file>

<file path=ppt/slides/_rels/slide3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4.xml"/><Relationship Id="rId1" Type="http://schemas.openxmlformats.org/officeDocument/2006/relationships/slideLayout" Target="../slideLayouts/slideLayout2.xml"/><Relationship Id="rId4" Type="http://schemas.openxmlformats.org/officeDocument/2006/relationships/image" Target="../media/image37.png"/></Relationships>
</file>

<file path=ppt/slides/_rels/slide3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5.xml"/><Relationship Id="rId1" Type="http://schemas.openxmlformats.org/officeDocument/2006/relationships/slideLayout" Target="../slideLayouts/slideLayout2.xml"/><Relationship Id="rId4" Type="http://schemas.openxmlformats.org/officeDocument/2006/relationships/image" Target="../media/image38.png"/></Relationships>
</file>

<file path=ppt/slides/_rels/slide3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6.xml"/><Relationship Id="rId1" Type="http://schemas.openxmlformats.org/officeDocument/2006/relationships/slideLayout" Target="../slideLayouts/slideLayout2.xml"/><Relationship Id="rId4" Type="http://schemas.openxmlformats.org/officeDocument/2006/relationships/image" Target="../media/image39.png"/></Relationships>
</file>

<file path=ppt/slides/_rels/slide3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7.xml"/><Relationship Id="rId1" Type="http://schemas.openxmlformats.org/officeDocument/2006/relationships/slideLayout" Target="../slideLayouts/slideLayout2.xml"/><Relationship Id="rId4" Type="http://schemas.openxmlformats.org/officeDocument/2006/relationships/image" Target="../media/image39.png"/></Relationships>
</file>

<file path=ppt/slides/_rels/slide3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5.xml"/><Relationship Id="rId5" Type="http://schemas.openxmlformats.org/officeDocument/2006/relationships/image" Target="../media/image7.jpg"/><Relationship Id="rId4" Type="http://schemas.openxmlformats.org/officeDocument/2006/relationships/image" Target="../media/image6.jpg"/></Relationships>
</file>

<file path=ppt/slides/_rels/slide4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9.png"/><Relationship Id="rId4" Type="http://schemas.openxmlformats.org/officeDocument/2006/relationships/image" Target="../media/image8.png"/></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2" name="Título 1"/>
          <p:cNvSpPr>
            <a:spLocks noGrp="1"/>
          </p:cNvSpPr>
          <p:nvPr>
            <p:ph type="ctrTitle"/>
          </p:nvPr>
        </p:nvSpPr>
        <p:spPr/>
        <p:txBody>
          <a:bodyPr/>
          <a:lstStyle/>
          <a:p>
            <a:r>
              <a:rPr lang="en-US" dirty="0" smtClean="0">
                <a:solidFill>
                  <a:schemeClr val="bg1"/>
                </a:solidFill>
                <a:latin typeface="Calibri" panose="020F0502020204030204" pitchFamily="34" charset="0"/>
                <a:cs typeface="Calibri" panose="020F0502020204030204" pitchFamily="34" charset="0"/>
              </a:rPr>
              <a:t>Proyecto SAS</a:t>
            </a:r>
            <a:endParaRPr lang="en-US" dirty="0">
              <a:solidFill>
                <a:schemeClr val="bg1"/>
              </a:solidFill>
              <a:latin typeface="Calibri" panose="020F0502020204030204" pitchFamily="34" charset="0"/>
              <a:cs typeface="Calibri" panose="020F0502020204030204" pitchFamily="34" charset="0"/>
            </a:endParaRPr>
          </a:p>
        </p:txBody>
      </p:sp>
      <p:sp>
        <p:nvSpPr>
          <p:cNvPr id="3" name="Subtítulo 2"/>
          <p:cNvSpPr>
            <a:spLocks noGrp="1"/>
          </p:cNvSpPr>
          <p:nvPr>
            <p:ph type="subTitle" idx="1"/>
          </p:nvPr>
        </p:nvSpPr>
        <p:spPr>
          <a:xfrm>
            <a:off x="1524000" y="1069976"/>
            <a:ext cx="9144000" cy="1655762"/>
          </a:xfrm>
        </p:spPr>
        <p:txBody>
          <a:bodyPr>
            <a:normAutofit fontScale="85000" lnSpcReduction="20000"/>
          </a:bodyPr>
          <a:lstStyle/>
          <a:p>
            <a:r>
              <a:rPr lang="es-MX" sz="8000" b="1" dirty="0" smtClean="0">
                <a:solidFill>
                  <a:schemeClr val="bg1"/>
                </a:solidFill>
                <a:latin typeface="Calibri" panose="020F0502020204030204" pitchFamily="34" charset="0"/>
                <a:cs typeface="Calibri" panose="020F0502020204030204" pitchFamily="34" charset="0"/>
              </a:rPr>
              <a:t>Capacitación de Libros Digitales</a:t>
            </a:r>
            <a:endParaRPr lang="en-US" b="1" dirty="0">
              <a:solidFill>
                <a:schemeClr val="bg1"/>
              </a:solidFill>
              <a:latin typeface="Calibri" panose="020F0502020204030204" pitchFamily="34" charset="0"/>
              <a:cs typeface="Calibri" panose="020F0502020204030204" pitchFamily="34" charset="0"/>
            </a:endParaRPr>
          </a:p>
        </p:txBody>
      </p:sp>
      <p:sp>
        <p:nvSpPr>
          <p:cNvPr id="4" name="Rectángulo 3"/>
          <p:cNvSpPr/>
          <p:nvPr/>
        </p:nvSpPr>
        <p:spPr>
          <a:xfrm>
            <a:off x="0" y="5542672"/>
            <a:ext cx="12192000" cy="914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dirty="0"/>
          </a:p>
        </p:txBody>
      </p:sp>
      <p:pic>
        <p:nvPicPr>
          <p:cNvPr id="1027" name="Imagen 1" descr="https://ci5.googleusercontent.com/proxy/AKqITmDMAS0KWbA94HtRw95fITWe6pCjYTCfDE-o3XPZtZuzaaCprkJTTwlqLjEln5w_pw=s0-d-e1-ft#http://i.imgur.com/RZQEZUA.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625684" y="5705217"/>
            <a:ext cx="2569058" cy="504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Imagen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10962" y="5542672"/>
            <a:ext cx="1219200" cy="914400"/>
          </a:xfrm>
          <a:prstGeom prst="rect">
            <a:avLst/>
          </a:prstGeom>
        </p:spPr>
      </p:pic>
    </p:spTree>
    <p:extLst>
      <p:ext uri="{BB962C8B-B14F-4D97-AF65-F5344CB8AC3E}">
        <p14:creationId xmlns:p14="http://schemas.microsoft.com/office/powerpoint/2010/main" val="55178740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391795" y="713830"/>
            <a:ext cx="6246262" cy="954107"/>
          </a:xfrm>
          <a:prstGeom prst="rect">
            <a:avLst/>
          </a:prstGeom>
        </p:spPr>
        <p:txBody>
          <a:bodyPr wrap="none">
            <a:spAutoFit/>
          </a:bodyPr>
          <a:lstStyle/>
          <a:p>
            <a:r>
              <a:rPr lang="es-MX" sz="2800" b="1" dirty="0" smtClean="0">
                <a:solidFill>
                  <a:schemeClr val="accent1"/>
                </a:solidFill>
                <a:latin typeface="Calibri" panose="020F0502020204030204" pitchFamily="34" charset="0"/>
                <a:cs typeface="Calibri" panose="020F0502020204030204" pitchFamily="34" charset="0"/>
              </a:rPr>
              <a:t>Pasos para cargar un Libro Digital en TAD</a:t>
            </a:r>
          </a:p>
          <a:p>
            <a:pPr marL="514350" indent="-514350">
              <a:buFont typeface="+mj-lt"/>
              <a:buAutoNum type="arabicPeriod"/>
            </a:pPr>
            <a:endParaRPr lang="es-AR" sz="2800" b="1" dirty="0">
              <a:solidFill>
                <a:schemeClr val="accent1"/>
              </a:solidFill>
              <a:latin typeface="Calibri" panose="020F0502020204030204" pitchFamily="34" charset="0"/>
              <a:cs typeface="Calibri" panose="020F0502020204030204" pitchFamily="34" charset="0"/>
            </a:endParaRPr>
          </a:p>
        </p:txBody>
      </p:sp>
      <p:grpSp>
        <p:nvGrpSpPr>
          <p:cNvPr id="5" name="Grupo 4"/>
          <p:cNvGrpSpPr/>
          <p:nvPr/>
        </p:nvGrpSpPr>
        <p:grpSpPr>
          <a:xfrm>
            <a:off x="3849" y="-1"/>
            <a:ext cx="12184303" cy="6904480"/>
            <a:chOff x="0" y="-2"/>
            <a:chExt cx="20104100" cy="11392392"/>
          </a:xfrm>
        </p:grpSpPr>
        <p:sp>
          <p:nvSpPr>
            <p:cNvPr id="6" name="Shape 66"/>
            <p:cNvSpPr txBox="1"/>
            <p:nvPr/>
          </p:nvSpPr>
          <p:spPr>
            <a:xfrm>
              <a:off x="640111" y="10605881"/>
              <a:ext cx="5279173" cy="786509"/>
            </a:xfrm>
            <a:prstGeom prst="rect">
              <a:avLst/>
            </a:prstGeom>
            <a:noFill/>
            <a:ln>
              <a:noFill/>
            </a:ln>
          </p:spPr>
          <p:txBody>
            <a:bodyPr lIns="91425" tIns="91425" rIns="91425" bIns="91425" anchor="t" anchorCtr="0">
              <a:noAutofit/>
            </a:bodyPr>
            <a:lstStyle/>
            <a:p>
              <a:r>
                <a:rPr lang="en" sz="1200" dirty="0">
                  <a:solidFill>
                    <a:srgbClr val="858585"/>
                  </a:solidFill>
                  <a:latin typeface="Roboto"/>
                  <a:ea typeface="Roboto"/>
                  <a:cs typeface="Roboto"/>
                  <a:sym typeface="Roboto"/>
                </a:rPr>
                <a:t>Ministerio de Modernización de la Nación</a:t>
              </a:r>
            </a:p>
          </p:txBody>
        </p:sp>
        <p:pic>
          <p:nvPicPr>
            <p:cNvPr id="8" name="Shape 65"/>
            <p:cNvPicPr preferRelativeResize="0"/>
            <p:nvPr/>
          </p:nvPicPr>
          <p:blipFill>
            <a:blip r:embed="rId3" cstate="print">
              <a:alphaModFix/>
            </a:blip>
            <a:stretch>
              <a:fillRect/>
            </a:stretch>
          </p:blipFill>
          <p:spPr>
            <a:xfrm>
              <a:off x="16224250" y="10486573"/>
              <a:ext cx="3410220" cy="734248"/>
            </a:xfrm>
            <a:prstGeom prst="rect">
              <a:avLst/>
            </a:prstGeom>
            <a:noFill/>
            <a:ln>
              <a:noFill/>
            </a:ln>
          </p:spPr>
        </p:pic>
        <p:cxnSp>
          <p:nvCxnSpPr>
            <p:cNvPr id="9" name="Shape 64"/>
            <p:cNvCxnSpPr/>
            <p:nvPr/>
          </p:nvCxnSpPr>
          <p:spPr>
            <a:xfrm flipV="1">
              <a:off x="0" y="10486573"/>
              <a:ext cx="19958050" cy="42619"/>
            </a:xfrm>
            <a:prstGeom prst="straightConnector1">
              <a:avLst/>
            </a:prstGeom>
            <a:noFill/>
            <a:ln w="38100" cap="flat" cmpd="sng">
              <a:solidFill>
                <a:srgbClr val="00B0F0"/>
              </a:solidFill>
              <a:prstDash val="solid"/>
              <a:round/>
              <a:headEnd type="none" w="lg" len="lg"/>
              <a:tailEnd type="none" w="lg" len="lg"/>
            </a:ln>
          </p:spPr>
        </p:cxnSp>
        <p:sp>
          <p:nvSpPr>
            <p:cNvPr id="10" name="1 Rectángulo"/>
            <p:cNvSpPr/>
            <p:nvPr/>
          </p:nvSpPr>
          <p:spPr>
            <a:xfrm>
              <a:off x="0" y="-2"/>
              <a:ext cx="20104100" cy="88354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3600" b="1" dirty="0" smtClean="0">
                  <a:solidFill>
                    <a:schemeClr val="bg1"/>
                  </a:solidFill>
                  <a:latin typeface="Calibri" panose="020F0502020204030204" pitchFamily="34" charset="0"/>
                  <a:cs typeface="Calibri" panose="020F0502020204030204" pitchFamily="34" charset="0"/>
                </a:rPr>
                <a:t>Libros Digitales SAS</a:t>
              </a:r>
              <a:endParaRPr lang="es-AR" sz="3600" b="1" dirty="0">
                <a:solidFill>
                  <a:schemeClr val="bg1"/>
                </a:solidFill>
                <a:latin typeface="Calibri" pitchFamily="34" charset="0"/>
              </a:endParaRPr>
            </a:p>
          </p:txBody>
        </p:sp>
      </p:grpSp>
      <p:pic>
        <p:nvPicPr>
          <p:cNvPr id="11" name="Imagen 10"/>
          <p:cNvPicPr>
            <a:picLocks noChangeAspect="1"/>
          </p:cNvPicPr>
          <p:nvPr/>
        </p:nvPicPr>
        <p:blipFill>
          <a:blip r:embed="rId4"/>
          <a:stretch>
            <a:fillRect/>
          </a:stretch>
        </p:blipFill>
        <p:spPr>
          <a:xfrm>
            <a:off x="1991544" y="1770762"/>
            <a:ext cx="7759164" cy="3552272"/>
          </a:xfrm>
          <a:prstGeom prst="rect">
            <a:avLst/>
          </a:prstGeom>
        </p:spPr>
      </p:pic>
    </p:spTree>
    <p:extLst>
      <p:ext uri="{BB962C8B-B14F-4D97-AF65-F5344CB8AC3E}">
        <p14:creationId xmlns:p14="http://schemas.microsoft.com/office/powerpoint/2010/main" val="402662120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391795" y="713830"/>
            <a:ext cx="6246262" cy="954107"/>
          </a:xfrm>
          <a:prstGeom prst="rect">
            <a:avLst/>
          </a:prstGeom>
        </p:spPr>
        <p:txBody>
          <a:bodyPr wrap="none">
            <a:spAutoFit/>
          </a:bodyPr>
          <a:lstStyle/>
          <a:p>
            <a:r>
              <a:rPr lang="es-MX" sz="2800" b="1" dirty="0" smtClean="0">
                <a:solidFill>
                  <a:schemeClr val="accent1"/>
                </a:solidFill>
                <a:latin typeface="Calibri" panose="020F0502020204030204" pitchFamily="34" charset="0"/>
                <a:cs typeface="Calibri" panose="020F0502020204030204" pitchFamily="34" charset="0"/>
              </a:rPr>
              <a:t>Pasos para cargar un Libro Digital en TAD</a:t>
            </a:r>
          </a:p>
          <a:p>
            <a:pPr marL="514350" indent="-514350">
              <a:buFont typeface="+mj-lt"/>
              <a:buAutoNum type="arabicPeriod"/>
            </a:pPr>
            <a:endParaRPr lang="es-AR" sz="2800" b="1" dirty="0">
              <a:solidFill>
                <a:schemeClr val="accent1"/>
              </a:solidFill>
              <a:latin typeface="Calibri" panose="020F0502020204030204" pitchFamily="34" charset="0"/>
              <a:cs typeface="Calibri" panose="020F0502020204030204" pitchFamily="34" charset="0"/>
            </a:endParaRPr>
          </a:p>
        </p:txBody>
      </p:sp>
      <p:grpSp>
        <p:nvGrpSpPr>
          <p:cNvPr id="5" name="Grupo 4"/>
          <p:cNvGrpSpPr/>
          <p:nvPr/>
        </p:nvGrpSpPr>
        <p:grpSpPr>
          <a:xfrm>
            <a:off x="3849" y="-1"/>
            <a:ext cx="12184303" cy="6904480"/>
            <a:chOff x="0" y="-2"/>
            <a:chExt cx="20104100" cy="11392392"/>
          </a:xfrm>
        </p:grpSpPr>
        <p:sp>
          <p:nvSpPr>
            <p:cNvPr id="6" name="Shape 66"/>
            <p:cNvSpPr txBox="1"/>
            <p:nvPr/>
          </p:nvSpPr>
          <p:spPr>
            <a:xfrm>
              <a:off x="640111" y="10605881"/>
              <a:ext cx="5279173" cy="786509"/>
            </a:xfrm>
            <a:prstGeom prst="rect">
              <a:avLst/>
            </a:prstGeom>
            <a:noFill/>
            <a:ln>
              <a:noFill/>
            </a:ln>
          </p:spPr>
          <p:txBody>
            <a:bodyPr lIns="91425" tIns="91425" rIns="91425" bIns="91425" anchor="t" anchorCtr="0">
              <a:noAutofit/>
            </a:bodyPr>
            <a:lstStyle/>
            <a:p>
              <a:r>
                <a:rPr lang="en" sz="1200" dirty="0">
                  <a:solidFill>
                    <a:srgbClr val="858585"/>
                  </a:solidFill>
                  <a:latin typeface="Roboto"/>
                  <a:ea typeface="Roboto"/>
                  <a:cs typeface="Roboto"/>
                  <a:sym typeface="Roboto"/>
                </a:rPr>
                <a:t>Ministerio de Modernización de la Nación</a:t>
              </a:r>
            </a:p>
          </p:txBody>
        </p:sp>
        <p:pic>
          <p:nvPicPr>
            <p:cNvPr id="8" name="Shape 65"/>
            <p:cNvPicPr preferRelativeResize="0"/>
            <p:nvPr/>
          </p:nvPicPr>
          <p:blipFill>
            <a:blip r:embed="rId3" cstate="print">
              <a:alphaModFix/>
            </a:blip>
            <a:stretch>
              <a:fillRect/>
            </a:stretch>
          </p:blipFill>
          <p:spPr>
            <a:xfrm>
              <a:off x="16224250" y="10486573"/>
              <a:ext cx="3410220" cy="734248"/>
            </a:xfrm>
            <a:prstGeom prst="rect">
              <a:avLst/>
            </a:prstGeom>
            <a:noFill/>
            <a:ln>
              <a:noFill/>
            </a:ln>
          </p:spPr>
        </p:pic>
        <p:cxnSp>
          <p:nvCxnSpPr>
            <p:cNvPr id="9" name="Shape 64"/>
            <p:cNvCxnSpPr/>
            <p:nvPr/>
          </p:nvCxnSpPr>
          <p:spPr>
            <a:xfrm flipV="1">
              <a:off x="0" y="10486573"/>
              <a:ext cx="19958050" cy="42619"/>
            </a:xfrm>
            <a:prstGeom prst="straightConnector1">
              <a:avLst/>
            </a:prstGeom>
            <a:noFill/>
            <a:ln w="38100" cap="flat" cmpd="sng">
              <a:solidFill>
                <a:srgbClr val="00B0F0"/>
              </a:solidFill>
              <a:prstDash val="solid"/>
              <a:round/>
              <a:headEnd type="none" w="lg" len="lg"/>
              <a:tailEnd type="none" w="lg" len="lg"/>
            </a:ln>
          </p:spPr>
        </p:cxnSp>
        <p:sp>
          <p:nvSpPr>
            <p:cNvPr id="10" name="1 Rectángulo"/>
            <p:cNvSpPr/>
            <p:nvPr/>
          </p:nvSpPr>
          <p:spPr>
            <a:xfrm>
              <a:off x="0" y="-2"/>
              <a:ext cx="20104100" cy="88354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3600" b="1" dirty="0" smtClean="0">
                  <a:solidFill>
                    <a:schemeClr val="bg1"/>
                  </a:solidFill>
                  <a:latin typeface="Calibri" panose="020F0502020204030204" pitchFamily="34" charset="0"/>
                  <a:cs typeface="Calibri" panose="020F0502020204030204" pitchFamily="34" charset="0"/>
                </a:rPr>
                <a:t>Libros Digitales SAS</a:t>
              </a:r>
              <a:endParaRPr lang="es-AR" sz="3600" b="1" dirty="0">
                <a:solidFill>
                  <a:schemeClr val="bg1"/>
                </a:solidFill>
                <a:latin typeface="Calibri" pitchFamily="34" charset="0"/>
              </a:endParaRPr>
            </a:p>
          </p:txBody>
        </p:sp>
      </p:grpSp>
      <p:pic>
        <p:nvPicPr>
          <p:cNvPr id="3" name="Imagen 2"/>
          <p:cNvPicPr>
            <a:picLocks noChangeAspect="1"/>
          </p:cNvPicPr>
          <p:nvPr/>
        </p:nvPicPr>
        <p:blipFill rotWithShape="1">
          <a:blip r:embed="rId4"/>
          <a:srcRect l="-2328" r="19896" b="278"/>
          <a:stretch/>
        </p:blipFill>
        <p:spPr>
          <a:xfrm>
            <a:off x="2000557" y="1360690"/>
            <a:ext cx="7608264" cy="4575640"/>
          </a:xfrm>
          <a:prstGeom prst="rect">
            <a:avLst/>
          </a:prstGeom>
        </p:spPr>
      </p:pic>
      <p:sp>
        <p:nvSpPr>
          <p:cNvPr id="12" name="Rectángulo redondeado 11"/>
          <p:cNvSpPr/>
          <p:nvPr/>
        </p:nvSpPr>
        <p:spPr>
          <a:xfrm>
            <a:off x="2224220" y="5729394"/>
            <a:ext cx="930460" cy="206936"/>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p>
        </p:txBody>
      </p:sp>
      <p:sp>
        <p:nvSpPr>
          <p:cNvPr id="15" name="Flecha derecha 14"/>
          <p:cNvSpPr/>
          <p:nvPr/>
        </p:nvSpPr>
        <p:spPr>
          <a:xfrm>
            <a:off x="1334597" y="5468877"/>
            <a:ext cx="656947" cy="727969"/>
          </a:xfrm>
          <a:prstGeom prst="rightArrow">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s-AR"/>
          </a:p>
        </p:txBody>
      </p:sp>
    </p:spTree>
    <p:extLst>
      <p:ext uri="{BB962C8B-B14F-4D97-AF65-F5344CB8AC3E}">
        <p14:creationId xmlns:p14="http://schemas.microsoft.com/office/powerpoint/2010/main" val="109931934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391795" y="713830"/>
            <a:ext cx="6246262" cy="954107"/>
          </a:xfrm>
          <a:prstGeom prst="rect">
            <a:avLst/>
          </a:prstGeom>
        </p:spPr>
        <p:txBody>
          <a:bodyPr wrap="none">
            <a:spAutoFit/>
          </a:bodyPr>
          <a:lstStyle/>
          <a:p>
            <a:r>
              <a:rPr lang="es-MX" sz="2800" b="1" dirty="0" smtClean="0">
                <a:solidFill>
                  <a:schemeClr val="accent1"/>
                </a:solidFill>
                <a:latin typeface="Calibri" panose="020F0502020204030204" pitchFamily="34" charset="0"/>
                <a:cs typeface="Calibri" panose="020F0502020204030204" pitchFamily="34" charset="0"/>
              </a:rPr>
              <a:t>Pasos para cargar un Libro Digital en TAD</a:t>
            </a:r>
          </a:p>
          <a:p>
            <a:pPr marL="514350" indent="-514350">
              <a:buFont typeface="+mj-lt"/>
              <a:buAutoNum type="arabicPeriod"/>
            </a:pPr>
            <a:endParaRPr lang="es-AR" sz="2800" b="1" dirty="0">
              <a:solidFill>
                <a:schemeClr val="accent1"/>
              </a:solidFill>
              <a:latin typeface="Calibri" panose="020F0502020204030204" pitchFamily="34" charset="0"/>
              <a:cs typeface="Calibri" panose="020F0502020204030204" pitchFamily="34" charset="0"/>
            </a:endParaRPr>
          </a:p>
        </p:txBody>
      </p:sp>
      <p:grpSp>
        <p:nvGrpSpPr>
          <p:cNvPr id="5" name="Grupo 4"/>
          <p:cNvGrpSpPr/>
          <p:nvPr/>
        </p:nvGrpSpPr>
        <p:grpSpPr>
          <a:xfrm>
            <a:off x="3849" y="-1"/>
            <a:ext cx="12184303" cy="6904480"/>
            <a:chOff x="0" y="-2"/>
            <a:chExt cx="20104100" cy="11392392"/>
          </a:xfrm>
        </p:grpSpPr>
        <p:sp>
          <p:nvSpPr>
            <p:cNvPr id="6" name="Shape 66"/>
            <p:cNvSpPr txBox="1"/>
            <p:nvPr/>
          </p:nvSpPr>
          <p:spPr>
            <a:xfrm>
              <a:off x="640111" y="10605881"/>
              <a:ext cx="5279173" cy="786509"/>
            </a:xfrm>
            <a:prstGeom prst="rect">
              <a:avLst/>
            </a:prstGeom>
            <a:noFill/>
            <a:ln>
              <a:noFill/>
            </a:ln>
          </p:spPr>
          <p:txBody>
            <a:bodyPr lIns="91425" tIns="91425" rIns="91425" bIns="91425" anchor="t" anchorCtr="0">
              <a:noAutofit/>
            </a:bodyPr>
            <a:lstStyle/>
            <a:p>
              <a:r>
                <a:rPr lang="en" sz="1200" dirty="0">
                  <a:solidFill>
                    <a:srgbClr val="858585"/>
                  </a:solidFill>
                  <a:latin typeface="Roboto"/>
                  <a:ea typeface="Roboto"/>
                  <a:cs typeface="Roboto"/>
                  <a:sym typeface="Roboto"/>
                </a:rPr>
                <a:t>Ministerio de Modernización de la Nación</a:t>
              </a:r>
            </a:p>
          </p:txBody>
        </p:sp>
        <p:pic>
          <p:nvPicPr>
            <p:cNvPr id="8" name="Shape 65"/>
            <p:cNvPicPr preferRelativeResize="0"/>
            <p:nvPr/>
          </p:nvPicPr>
          <p:blipFill>
            <a:blip r:embed="rId3" cstate="print">
              <a:alphaModFix/>
            </a:blip>
            <a:stretch>
              <a:fillRect/>
            </a:stretch>
          </p:blipFill>
          <p:spPr>
            <a:xfrm>
              <a:off x="16224250" y="10486573"/>
              <a:ext cx="3410220" cy="734248"/>
            </a:xfrm>
            <a:prstGeom prst="rect">
              <a:avLst/>
            </a:prstGeom>
            <a:noFill/>
            <a:ln>
              <a:noFill/>
            </a:ln>
          </p:spPr>
        </p:pic>
        <p:cxnSp>
          <p:nvCxnSpPr>
            <p:cNvPr id="9" name="Shape 64"/>
            <p:cNvCxnSpPr/>
            <p:nvPr/>
          </p:nvCxnSpPr>
          <p:spPr>
            <a:xfrm flipV="1">
              <a:off x="0" y="10486573"/>
              <a:ext cx="19958050" cy="42619"/>
            </a:xfrm>
            <a:prstGeom prst="straightConnector1">
              <a:avLst/>
            </a:prstGeom>
            <a:noFill/>
            <a:ln w="38100" cap="flat" cmpd="sng">
              <a:solidFill>
                <a:srgbClr val="00B0F0"/>
              </a:solidFill>
              <a:prstDash val="solid"/>
              <a:round/>
              <a:headEnd type="none" w="lg" len="lg"/>
              <a:tailEnd type="none" w="lg" len="lg"/>
            </a:ln>
          </p:spPr>
        </p:cxnSp>
        <p:sp>
          <p:nvSpPr>
            <p:cNvPr id="10" name="1 Rectángulo"/>
            <p:cNvSpPr/>
            <p:nvPr/>
          </p:nvSpPr>
          <p:spPr>
            <a:xfrm>
              <a:off x="0" y="-2"/>
              <a:ext cx="20104100" cy="88354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3600" b="1" dirty="0" smtClean="0">
                  <a:solidFill>
                    <a:schemeClr val="bg1"/>
                  </a:solidFill>
                  <a:latin typeface="Calibri" panose="020F0502020204030204" pitchFamily="34" charset="0"/>
                  <a:cs typeface="Calibri" panose="020F0502020204030204" pitchFamily="34" charset="0"/>
                </a:rPr>
                <a:t>Libros Digitales SAS</a:t>
              </a:r>
              <a:endParaRPr lang="es-AR" sz="3600" b="1" dirty="0">
                <a:solidFill>
                  <a:schemeClr val="bg1"/>
                </a:solidFill>
                <a:latin typeface="Calibri" pitchFamily="34" charset="0"/>
              </a:endParaRPr>
            </a:p>
          </p:txBody>
        </p:sp>
      </p:grpSp>
      <p:pic>
        <p:nvPicPr>
          <p:cNvPr id="13" name="Imagen 12"/>
          <p:cNvPicPr>
            <a:picLocks noChangeAspect="1"/>
          </p:cNvPicPr>
          <p:nvPr/>
        </p:nvPicPr>
        <p:blipFill>
          <a:blip r:embed="rId4"/>
          <a:stretch>
            <a:fillRect/>
          </a:stretch>
        </p:blipFill>
        <p:spPr>
          <a:xfrm>
            <a:off x="1356360" y="1234458"/>
            <a:ext cx="8374380" cy="4316059"/>
          </a:xfrm>
          <a:prstGeom prst="rect">
            <a:avLst/>
          </a:prstGeom>
        </p:spPr>
      </p:pic>
      <p:sp>
        <p:nvSpPr>
          <p:cNvPr id="14" name="Rectángulo redondeado 13"/>
          <p:cNvSpPr/>
          <p:nvPr/>
        </p:nvSpPr>
        <p:spPr>
          <a:xfrm>
            <a:off x="4564430" y="5378440"/>
            <a:ext cx="195113" cy="130211"/>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p>
        </p:txBody>
      </p:sp>
      <p:sp>
        <p:nvSpPr>
          <p:cNvPr id="16" name="Flecha derecha 15"/>
          <p:cNvSpPr/>
          <p:nvPr/>
        </p:nvSpPr>
        <p:spPr>
          <a:xfrm rot="16200000">
            <a:off x="4489744" y="5549992"/>
            <a:ext cx="344487" cy="461542"/>
          </a:xfrm>
          <a:prstGeom prst="rightArrow">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s-AR"/>
          </a:p>
        </p:txBody>
      </p:sp>
    </p:spTree>
    <p:extLst>
      <p:ext uri="{BB962C8B-B14F-4D97-AF65-F5344CB8AC3E}">
        <p14:creationId xmlns:p14="http://schemas.microsoft.com/office/powerpoint/2010/main" val="948305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391795" y="713830"/>
            <a:ext cx="6246262" cy="954107"/>
          </a:xfrm>
          <a:prstGeom prst="rect">
            <a:avLst/>
          </a:prstGeom>
        </p:spPr>
        <p:txBody>
          <a:bodyPr wrap="none">
            <a:spAutoFit/>
          </a:bodyPr>
          <a:lstStyle/>
          <a:p>
            <a:r>
              <a:rPr lang="es-MX" sz="2800" b="1" dirty="0" smtClean="0">
                <a:solidFill>
                  <a:schemeClr val="accent1"/>
                </a:solidFill>
                <a:latin typeface="Calibri" panose="020F0502020204030204" pitchFamily="34" charset="0"/>
                <a:cs typeface="Calibri" panose="020F0502020204030204" pitchFamily="34" charset="0"/>
              </a:rPr>
              <a:t>Pasos para cargar un Libro Digital en TAD</a:t>
            </a:r>
          </a:p>
          <a:p>
            <a:pPr marL="514350" indent="-514350">
              <a:buFont typeface="+mj-lt"/>
              <a:buAutoNum type="arabicPeriod"/>
            </a:pPr>
            <a:endParaRPr lang="es-AR" sz="2800" b="1" dirty="0">
              <a:solidFill>
                <a:schemeClr val="accent1"/>
              </a:solidFill>
              <a:latin typeface="Calibri" panose="020F0502020204030204" pitchFamily="34" charset="0"/>
              <a:cs typeface="Calibri" panose="020F0502020204030204" pitchFamily="34" charset="0"/>
            </a:endParaRPr>
          </a:p>
        </p:txBody>
      </p:sp>
      <p:grpSp>
        <p:nvGrpSpPr>
          <p:cNvPr id="5" name="Grupo 4"/>
          <p:cNvGrpSpPr/>
          <p:nvPr/>
        </p:nvGrpSpPr>
        <p:grpSpPr>
          <a:xfrm>
            <a:off x="3849" y="-1"/>
            <a:ext cx="12184303" cy="6904480"/>
            <a:chOff x="0" y="-2"/>
            <a:chExt cx="20104100" cy="11392392"/>
          </a:xfrm>
        </p:grpSpPr>
        <p:sp>
          <p:nvSpPr>
            <p:cNvPr id="6" name="Shape 66"/>
            <p:cNvSpPr txBox="1"/>
            <p:nvPr/>
          </p:nvSpPr>
          <p:spPr>
            <a:xfrm>
              <a:off x="640111" y="10605881"/>
              <a:ext cx="5279173" cy="786509"/>
            </a:xfrm>
            <a:prstGeom prst="rect">
              <a:avLst/>
            </a:prstGeom>
            <a:noFill/>
            <a:ln>
              <a:noFill/>
            </a:ln>
          </p:spPr>
          <p:txBody>
            <a:bodyPr lIns="91425" tIns="91425" rIns="91425" bIns="91425" anchor="t" anchorCtr="0">
              <a:noAutofit/>
            </a:bodyPr>
            <a:lstStyle/>
            <a:p>
              <a:r>
                <a:rPr lang="en" sz="1200" dirty="0">
                  <a:solidFill>
                    <a:srgbClr val="858585"/>
                  </a:solidFill>
                  <a:latin typeface="Roboto"/>
                  <a:ea typeface="Roboto"/>
                  <a:cs typeface="Roboto"/>
                  <a:sym typeface="Roboto"/>
                </a:rPr>
                <a:t>Ministerio de Modernización de la Nación</a:t>
              </a:r>
            </a:p>
          </p:txBody>
        </p:sp>
        <p:pic>
          <p:nvPicPr>
            <p:cNvPr id="8" name="Shape 65"/>
            <p:cNvPicPr preferRelativeResize="0"/>
            <p:nvPr/>
          </p:nvPicPr>
          <p:blipFill>
            <a:blip r:embed="rId3" cstate="print">
              <a:alphaModFix/>
            </a:blip>
            <a:stretch>
              <a:fillRect/>
            </a:stretch>
          </p:blipFill>
          <p:spPr>
            <a:xfrm>
              <a:off x="16224250" y="10486573"/>
              <a:ext cx="3410220" cy="734248"/>
            </a:xfrm>
            <a:prstGeom prst="rect">
              <a:avLst/>
            </a:prstGeom>
            <a:noFill/>
            <a:ln>
              <a:noFill/>
            </a:ln>
          </p:spPr>
        </p:pic>
        <p:cxnSp>
          <p:nvCxnSpPr>
            <p:cNvPr id="9" name="Shape 64"/>
            <p:cNvCxnSpPr/>
            <p:nvPr/>
          </p:nvCxnSpPr>
          <p:spPr>
            <a:xfrm flipV="1">
              <a:off x="0" y="10486573"/>
              <a:ext cx="19958050" cy="42619"/>
            </a:xfrm>
            <a:prstGeom prst="straightConnector1">
              <a:avLst/>
            </a:prstGeom>
            <a:noFill/>
            <a:ln w="38100" cap="flat" cmpd="sng">
              <a:solidFill>
                <a:srgbClr val="00B0F0"/>
              </a:solidFill>
              <a:prstDash val="solid"/>
              <a:round/>
              <a:headEnd type="none" w="lg" len="lg"/>
              <a:tailEnd type="none" w="lg" len="lg"/>
            </a:ln>
          </p:spPr>
        </p:cxnSp>
        <p:sp>
          <p:nvSpPr>
            <p:cNvPr id="10" name="1 Rectángulo"/>
            <p:cNvSpPr/>
            <p:nvPr/>
          </p:nvSpPr>
          <p:spPr>
            <a:xfrm>
              <a:off x="0" y="-2"/>
              <a:ext cx="20104100" cy="88354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3600" b="1" dirty="0" smtClean="0">
                  <a:solidFill>
                    <a:schemeClr val="bg1"/>
                  </a:solidFill>
                  <a:latin typeface="Calibri" panose="020F0502020204030204" pitchFamily="34" charset="0"/>
                  <a:cs typeface="Calibri" panose="020F0502020204030204" pitchFamily="34" charset="0"/>
                </a:rPr>
                <a:t>Libros Digitales SAS</a:t>
              </a:r>
              <a:endParaRPr lang="es-AR" sz="3600" b="1" dirty="0">
                <a:solidFill>
                  <a:schemeClr val="bg1"/>
                </a:solidFill>
                <a:latin typeface="Calibri" pitchFamily="34" charset="0"/>
              </a:endParaRPr>
            </a:p>
          </p:txBody>
        </p:sp>
      </p:grpSp>
      <p:pic>
        <p:nvPicPr>
          <p:cNvPr id="2" name="Imagen 1"/>
          <p:cNvPicPr>
            <a:picLocks noChangeAspect="1"/>
          </p:cNvPicPr>
          <p:nvPr/>
        </p:nvPicPr>
        <p:blipFill rotWithShape="1">
          <a:blip r:embed="rId4"/>
          <a:srcRect l="18755" r="18280" b="42178"/>
          <a:stretch/>
        </p:blipFill>
        <p:spPr>
          <a:xfrm>
            <a:off x="2221940" y="1405577"/>
            <a:ext cx="6870003" cy="3548743"/>
          </a:xfrm>
          <a:prstGeom prst="rect">
            <a:avLst/>
          </a:prstGeom>
        </p:spPr>
      </p:pic>
      <p:sp>
        <p:nvSpPr>
          <p:cNvPr id="16" name="Flecha derecha 15"/>
          <p:cNvSpPr/>
          <p:nvPr/>
        </p:nvSpPr>
        <p:spPr>
          <a:xfrm>
            <a:off x="3058607" y="2081443"/>
            <a:ext cx="344487" cy="461542"/>
          </a:xfrm>
          <a:prstGeom prst="rightArrow">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s-AR"/>
          </a:p>
        </p:txBody>
      </p:sp>
      <p:sp>
        <p:nvSpPr>
          <p:cNvPr id="14" name="Rectángulo redondeado 13"/>
          <p:cNvSpPr/>
          <p:nvPr/>
        </p:nvSpPr>
        <p:spPr>
          <a:xfrm>
            <a:off x="3591294" y="2161322"/>
            <a:ext cx="456923" cy="198362"/>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p>
        </p:txBody>
      </p:sp>
    </p:spTree>
    <p:extLst>
      <p:ext uri="{BB962C8B-B14F-4D97-AF65-F5344CB8AC3E}">
        <p14:creationId xmlns:p14="http://schemas.microsoft.com/office/powerpoint/2010/main" val="302806436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486506" y="1325756"/>
            <a:ext cx="11218985" cy="2800767"/>
          </a:xfrm>
          <a:prstGeom prst="rect">
            <a:avLst/>
          </a:prstGeom>
          <a:noFill/>
        </p:spPr>
        <p:txBody>
          <a:bodyPr wrap="square" rtlCol="0">
            <a:spAutoFit/>
          </a:bodyPr>
          <a:lstStyle/>
          <a:p>
            <a:pPr algn="just"/>
            <a:r>
              <a:rPr lang="es-AR" sz="2200" dirty="0" smtClean="0">
                <a:cs typeface="Gotham Light" pitchFamily="50" charset="0"/>
              </a:rPr>
              <a:t>2. </a:t>
            </a:r>
            <a:r>
              <a:rPr lang="es-AR" sz="2200" dirty="0" err="1" smtClean="0">
                <a:cs typeface="Gotham Light" pitchFamily="50" charset="0"/>
              </a:rPr>
              <a:t>Guardá</a:t>
            </a:r>
            <a:r>
              <a:rPr lang="es-AR" sz="2200" dirty="0" smtClean="0">
                <a:cs typeface="Gotham Light" pitchFamily="50" charset="0"/>
              </a:rPr>
              <a:t> el archivo a rubricar </a:t>
            </a:r>
            <a:r>
              <a:rPr lang="es-AR" sz="2200" dirty="0">
                <a:cs typeface="Gotham Light" pitchFamily="50" charset="0"/>
              </a:rPr>
              <a:t>en un formato de archivo difícil de modificar (</a:t>
            </a:r>
            <a:r>
              <a:rPr lang="es-AR" sz="2200" dirty="0" err="1">
                <a:cs typeface="Gotham Light" pitchFamily="50" charset="0"/>
              </a:rPr>
              <a:t>ej</a:t>
            </a:r>
            <a:r>
              <a:rPr lang="es-AR" sz="2200" dirty="0">
                <a:cs typeface="Gotham Light" pitchFamily="50" charset="0"/>
              </a:rPr>
              <a:t>: </a:t>
            </a:r>
            <a:r>
              <a:rPr lang="es-AR" sz="2200" dirty="0" err="1">
                <a:cs typeface="Gotham Light" pitchFamily="50" charset="0"/>
              </a:rPr>
              <a:t>pdf</a:t>
            </a:r>
            <a:r>
              <a:rPr lang="es-AR" sz="2200" dirty="0">
                <a:cs typeface="Gotham Light" pitchFamily="50" charset="0"/>
              </a:rPr>
              <a:t>, </a:t>
            </a:r>
            <a:r>
              <a:rPr lang="es-AR" sz="2200" dirty="0" err="1">
                <a:cs typeface="Gotham Light" pitchFamily="50" charset="0"/>
              </a:rPr>
              <a:t>zip</a:t>
            </a:r>
            <a:r>
              <a:rPr lang="es-AR" sz="2200" dirty="0" smtClean="0">
                <a:cs typeface="Gotham Light" pitchFamily="50" charset="0"/>
              </a:rPr>
              <a:t>).</a:t>
            </a:r>
          </a:p>
          <a:p>
            <a:pPr algn="just"/>
            <a:r>
              <a:rPr lang="es-AR" sz="2200" dirty="0" err="1" smtClean="0">
                <a:cs typeface="Gotham Light" pitchFamily="50" charset="0"/>
              </a:rPr>
              <a:t>Considerá</a:t>
            </a:r>
            <a:r>
              <a:rPr lang="es-AR" sz="2200" dirty="0" smtClean="0">
                <a:cs typeface="Gotham Light" pitchFamily="50" charset="0"/>
              </a:rPr>
              <a:t> lo siguiente:</a:t>
            </a:r>
          </a:p>
          <a:p>
            <a:pPr algn="just"/>
            <a:endParaRPr lang="es-AR" sz="2200" dirty="0">
              <a:cs typeface="Gotham Light" pitchFamily="50" charset="0"/>
            </a:endParaRPr>
          </a:p>
          <a:p>
            <a:pPr marL="342900" indent="-342900" algn="just">
              <a:buFont typeface="Arial" panose="020B0604020202020204" pitchFamily="34" charset="0"/>
              <a:buChar char="•"/>
            </a:pPr>
            <a:r>
              <a:rPr lang="es-AR" sz="2200" dirty="0" smtClean="0">
                <a:cs typeface="Gotham Light" pitchFamily="50" charset="0"/>
              </a:rPr>
              <a:t>En el primer registro </a:t>
            </a:r>
            <a:r>
              <a:rPr lang="es-AR" sz="2200" dirty="0" err="1" smtClean="0">
                <a:cs typeface="Gotham Light" pitchFamily="50" charset="0"/>
              </a:rPr>
              <a:t>tenés</a:t>
            </a:r>
            <a:r>
              <a:rPr lang="es-AR" sz="2200" dirty="0" smtClean="0">
                <a:cs typeface="Gotham Light" pitchFamily="50" charset="0"/>
              </a:rPr>
              <a:t> que indicar los 3 lugares físicos en los que vas a guardar los archivos: sede social, en otra sede diferente a la anterior, y de forma virtual.</a:t>
            </a:r>
          </a:p>
          <a:p>
            <a:pPr marL="342900" indent="-342900" algn="just">
              <a:buFont typeface="Arial" panose="020B0604020202020204" pitchFamily="34" charset="0"/>
              <a:buChar char="•"/>
            </a:pPr>
            <a:r>
              <a:rPr lang="es-AR" sz="2200" dirty="0" smtClean="0">
                <a:cs typeface="Gotham Light" pitchFamily="50" charset="0"/>
              </a:rPr>
              <a:t>En los libros sucesivos </a:t>
            </a:r>
            <a:r>
              <a:rPr lang="es-AR" sz="2200" dirty="0" err="1" smtClean="0">
                <a:cs typeface="Gotham Light" pitchFamily="50" charset="0"/>
              </a:rPr>
              <a:t>debés</a:t>
            </a:r>
            <a:r>
              <a:rPr lang="es-AR" sz="2200" dirty="0" smtClean="0">
                <a:cs typeface="Gotham Light" pitchFamily="50" charset="0"/>
              </a:rPr>
              <a:t> encabezar cada documento con el hash del documento inmediato anterior.</a:t>
            </a:r>
          </a:p>
          <a:p>
            <a:pPr marL="457200" indent="-457200" algn="just">
              <a:buFont typeface="+mj-lt"/>
              <a:buAutoNum type="arabicPeriod"/>
            </a:pPr>
            <a:endParaRPr lang="es-AR" sz="2200" dirty="0">
              <a:cs typeface="Gotham Light" pitchFamily="50" charset="0"/>
            </a:endParaRPr>
          </a:p>
        </p:txBody>
      </p:sp>
      <p:sp>
        <p:nvSpPr>
          <p:cNvPr id="7" name="Rectangle 6"/>
          <p:cNvSpPr/>
          <p:nvPr/>
        </p:nvSpPr>
        <p:spPr>
          <a:xfrm>
            <a:off x="391795" y="713830"/>
            <a:ext cx="6246262" cy="954107"/>
          </a:xfrm>
          <a:prstGeom prst="rect">
            <a:avLst/>
          </a:prstGeom>
        </p:spPr>
        <p:txBody>
          <a:bodyPr wrap="none">
            <a:spAutoFit/>
          </a:bodyPr>
          <a:lstStyle/>
          <a:p>
            <a:r>
              <a:rPr lang="es-MX" sz="2800" b="1" dirty="0" smtClean="0">
                <a:solidFill>
                  <a:schemeClr val="accent1"/>
                </a:solidFill>
                <a:latin typeface="Calibri" panose="020F0502020204030204" pitchFamily="34" charset="0"/>
                <a:cs typeface="Calibri" panose="020F0502020204030204" pitchFamily="34" charset="0"/>
              </a:rPr>
              <a:t>Pasos para cargar un Libro Digital en TAD</a:t>
            </a:r>
          </a:p>
          <a:p>
            <a:pPr marL="514350" indent="-514350">
              <a:buFont typeface="+mj-lt"/>
              <a:buAutoNum type="arabicPeriod"/>
            </a:pPr>
            <a:endParaRPr lang="es-AR" sz="2800" b="1" dirty="0">
              <a:solidFill>
                <a:schemeClr val="accent1"/>
              </a:solidFill>
              <a:latin typeface="Calibri" panose="020F0502020204030204" pitchFamily="34" charset="0"/>
              <a:cs typeface="Calibri" panose="020F0502020204030204" pitchFamily="34" charset="0"/>
            </a:endParaRPr>
          </a:p>
        </p:txBody>
      </p:sp>
      <p:grpSp>
        <p:nvGrpSpPr>
          <p:cNvPr id="5" name="Grupo 4"/>
          <p:cNvGrpSpPr/>
          <p:nvPr/>
        </p:nvGrpSpPr>
        <p:grpSpPr>
          <a:xfrm>
            <a:off x="3849" y="-1"/>
            <a:ext cx="12184303" cy="6904480"/>
            <a:chOff x="0" y="-2"/>
            <a:chExt cx="20104100" cy="11392392"/>
          </a:xfrm>
        </p:grpSpPr>
        <p:sp>
          <p:nvSpPr>
            <p:cNvPr id="6" name="Shape 66"/>
            <p:cNvSpPr txBox="1"/>
            <p:nvPr/>
          </p:nvSpPr>
          <p:spPr>
            <a:xfrm>
              <a:off x="640111" y="10605881"/>
              <a:ext cx="5279173" cy="786509"/>
            </a:xfrm>
            <a:prstGeom prst="rect">
              <a:avLst/>
            </a:prstGeom>
            <a:noFill/>
            <a:ln>
              <a:noFill/>
            </a:ln>
          </p:spPr>
          <p:txBody>
            <a:bodyPr lIns="91425" tIns="91425" rIns="91425" bIns="91425" anchor="t" anchorCtr="0">
              <a:noAutofit/>
            </a:bodyPr>
            <a:lstStyle/>
            <a:p>
              <a:r>
                <a:rPr lang="en" sz="1200" dirty="0">
                  <a:solidFill>
                    <a:srgbClr val="858585"/>
                  </a:solidFill>
                  <a:latin typeface="Roboto"/>
                  <a:ea typeface="Roboto"/>
                  <a:cs typeface="Roboto"/>
                  <a:sym typeface="Roboto"/>
                </a:rPr>
                <a:t>Ministerio de Modernización de la Nación</a:t>
              </a:r>
            </a:p>
          </p:txBody>
        </p:sp>
        <p:pic>
          <p:nvPicPr>
            <p:cNvPr id="8" name="Shape 65"/>
            <p:cNvPicPr preferRelativeResize="0"/>
            <p:nvPr/>
          </p:nvPicPr>
          <p:blipFill>
            <a:blip r:embed="rId3" cstate="print">
              <a:alphaModFix/>
            </a:blip>
            <a:stretch>
              <a:fillRect/>
            </a:stretch>
          </p:blipFill>
          <p:spPr>
            <a:xfrm>
              <a:off x="16224250" y="10486573"/>
              <a:ext cx="3410220" cy="734248"/>
            </a:xfrm>
            <a:prstGeom prst="rect">
              <a:avLst/>
            </a:prstGeom>
            <a:noFill/>
            <a:ln>
              <a:noFill/>
            </a:ln>
          </p:spPr>
        </p:pic>
        <p:cxnSp>
          <p:nvCxnSpPr>
            <p:cNvPr id="9" name="Shape 64"/>
            <p:cNvCxnSpPr/>
            <p:nvPr/>
          </p:nvCxnSpPr>
          <p:spPr>
            <a:xfrm flipV="1">
              <a:off x="0" y="10486573"/>
              <a:ext cx="19958050" cy="42619"/>
            </a:xfrm>
            <a:prstGeom prst="straightConnector1">
              <a:avLst/>
            </a:prstGeom>
            <a:noFill/>
            <a:ln w="38100" cap="flat" cmpd="sng">
              <a:solidFill>
                <a:srgbClr val="00B0F0"/>
              </a:solidFill>
              <a:prstDash val="solid"/>
              <a:round/>
              <a:headEnd type="none" w="lg" len="lg"/>
              <a:tailEnd type="none" w="lg" len="lg"/>
            </a:ln>
          </p:spPr>
        </p:cxnSp>
        <p:sp>
          <p:nvSpPr>
            <p:cNvPr id="10" name="1 Rectángulo"/>
            <p:cNvSpPr/>
            <p:nvPr/>
          </p:nvSpPr>
          <p:spPr>
            <a:xfrm>
              <a:off x="0" y="-2"/>
              <a:ext cx="20104100" cy="88354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3600" b="1" dirty="0" smtClean="0">
                  <a:solidFill>
                    <a:schemeClr val="bg1"/>
                  </a:solidFill>
                  <a:latin typeface="Calibri" panose="020F0502020204030204" pitchFamily="34" charset="0"/>
                  <a:cs typeface="Calibri" panose="020F0502020204030204" pitchFamily="34" charset="0"/>
                </a:rPr>
                <a:t>Libros Digitales SAS</a:t>
              </a:r>
              <a:endParaRPr lang="es-AR" sz="3600" b="1" dirty="0">
                <a:solidFill>
                  <a:schemeClr val="bg1"/>
                </a:solidFill>
                <a:latin typeface="Calibri" pitchFamily="34" charset="0"/>
              </a:endParaRPr>
            </a:p>
          </p:txBody>
        </p:sp>
      </p:grpSp>
      <p:pic>
        <p:nvPicPr>
          <p:cNvPr id="3" name="Imagen 2"/>
          <p:cNvPicPr>
            <a:picLocks noChangeAspect="1"/>
          </p:cNvPicPr>
          <p:nvPr/>
        </p:nvPicPr>
        <p:blipFill>
          <a:blip r:embed="rId4"/>
          <a:stretch>
            <a:fillRect/>
          </a:stretch>
        </p:blipFill>
        <p:spPr>
          <a:xfrm>
            <a:off x="3233737" y="3797611"/>
            <a:ext cx="5724525" cy="2238375"/>
          </a:xfrm>
          <a:prstGeom prst="rect">
            <a:avLst/>
          </a:prstGeom>
        </p:spPr>
      </p:pic>
    </p:spTree>
    <p:extLst>
      <p:ext uri="{BB962C8B-B14F-4D97-AF65-F5344CB8AC3E}">
        <p14:creationId xmlns:p14="http://schemas.microsoft.com/office/powerpoint/2010/main" val="90874143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442250" y="1068762"/>
            <a:ext cx="11218985" cy="1446550"/>
          </a:xfrm>
          <a:prstGeom prst="rect">
            <a:avLst/>
          </a:prstGeom>
          <a:noFill/>
        </p:spPr>
        <p:txBody>
          <a:bodyPr wrap="square" rtlCol="0">
            <a:spAutoFit/>
          </a:bodyPr>
          <a:lstStyle/>
          <a:p>
            <a:pPr algn="just"/>
            <a:r>
              <a:rPr lang="es-AR" sz="2200" dirty="0" smtClean="0">
                <a:cs typeface="Gotham Light" pitchFamily="50" charset="0"/>
              </a:rPr>
              <a:t>3. </a:t>
            </a:r>
            <a:r>
              <a:rPr lang="es-AR" sz="2200" dirty="0" err="1" smtClean="0">
                <a:cs typeface="Gotham Light" pitchFamily="50" charset="0"/>
              </a:rPr>
              <a:t>Volvé</a:t>
            </a:r>
            <a:r>
              <a:rPr lang="es-AR" sz="2200" dirty="0" smtClean="0">
                <a:cs typeface="Gotham Light" pitchFamily="50" charset="0"/>
              </a:rPr>
              <a:t> al generador de HASH que descargaste desde TAD y </a:t>
            </a:r>
            <a:r>
              <a:rPr lang="es-AR" sz="2200" dirty="0" err="1" smtClean="0">
                <a:cs typeface="Gotham Light" pitchFamily="50" charset="0"/>
              </a:rPr>
              <a:t>adjuntá</a:t>
            </a:r>
            <a:r>
              <a:rPr lang="es-AR" sz="2200" dirty="0" smtClean="0">
                <a:cs typeface="Gotham Light" pitchFamily="50" charset="0"/>
              </a:rPr>
              <a:t> el archivo que </a:t>
            </a:r>
            <a:r>
              <a:rPr lang="es-AR" sz="2200" dirty="0" err="1" smtClean="0">
                <a:cs typeface="Gotham Light" pitchFamily="50" charset="0"/>
              </a:rPr>
              <a:t>querés</a:t>
            </a:r>
            <a:r>
              <a:rPr lang="es-AR" sz="2200" dirty="0" smtClean="0">
                <a:cs typeface="Gotham Light" pitchFamily="50" charset="0"/>
              </a:rPr>
              <a:t> rubricar, haciendo doble </a:t>
            </a:r>
            <a:r>
              <a:rPr lang="es-AR" sz="2200" dirty="0" err="1" smtClean="0">
                <a:cs typeface="Gotham Light" pitchFamily="50" charset="0"/>
              </a:rPr>
              <a:t>click</a:t>
            </a:r>
            <a:r>
              <a:rPr lang="es-AR" sz="2200" dirty="0" smtClean="0">
                <a:cs typeface="Gotham Light" pitchFamily="50" charset="0"/>
              </a:rPr>
              <a:t> sobre el mismo.</a:t>
            </a:r>
          </a:p>
          <a:p>
            <a:pPr algn="just"/>
            <a:endParaRPr lang="es-AR" sz="2200" dirty="0">
              <a:cs typeface="Gotham Light" pitchFamily="50" charset="0"/>
            </a:endParaRPr>
          </a:p>
          <a:p>
            <a:pPr marL="457200" indent="-457200" algn="just">
              <a:buFont typeface="+mj-lt"/>
              <a:buAutoNum type="arabicPeriod"/>
            </a:pPr>
            <a:endParaRPr lang="es-AR" sz="2200" dirty="0">
              <a:cs typeface="Gotham Light" pitchFamily="50" charset="0"/>
            </a:endParaRPr>
          </a:p>
        </p:txBody>
      </p:sp>
      <p:sp>
        <p:nvSpPr>
          <p:cNvPr id="7" name="Rectangle 6"/>
          <p:cNvSpPr/>
          <p:nvPr/>
        </p:nvSpPr>
        <p:spPr>
          <a:xfrm>
            <a:off x="391795" y="563087"/>
            <a:ext cx="6246262" cy="954107"/>
          </a:xfrm>
          <a:prstGeom prst="rect">
            <a:avLst/>
          </a:prstGeom>
        </p:spPr>
        <p:txBody>
          <a:bodyPr wrap="none">
            <a:spAutoFit/>
          </a:bodyPr>
          <a:lstStyle/>
          <a:p>
            <a:r>
              <a:rPr lang="es-MX" sz="2800" b="1" dirty="0" smtClean="0">
                <a:solidFill>
                  <a:schemeClr val="accent1"/>
                </a:solidFill>
                <a:latin typeface="Calibri" panose="020F0502020204030204" pitchFamily="34" charset="0"/>
                <a:cs typeface="Calibri" panose="020F0502020204030204" pitchFamily="34" charset="0"/>
              </a:rPr>
              <a:t>Pasos para cargar un Libro Digital en TAD</a:t>
            </a:r>
          </a:p>
          <a:p>
            <a:pPr marL="514350" indent="-514350">
              <a:buFont typeface="+mj-lt"/>
              <a:buAutoNum type="arabicPeriod"/>
            </a:pPr>
            <a:endParaRPr lang="es-AR" sz="2800" b="1" dirty="0">
              <a:solidFill>
                <a:schemeClr val="accent1"/>
              </a:solidFill>
              <a:latin typeface="Calibri" panose="020F0502020204030204" pitchFamily="34" charset="0"/>
              <a:cs typeface="Calibri" panose="020F0502020204030204" pitchFamily="34" charset="0"/>
            </a:endParaRPr>
          </a:p>
        </p:txBody>
      </p:sp>
      <p:grpSp>
        <p:nvGrpSpPr>
          <p:cNvPr id="5" name="Grupo 4"/>
          <p:cNvGrpSpPr/>
          <p:nvPr/>
        </p:nvGrpSpPr>
        <p:grpSpPr>
          <a:xfrm>
            <a:off x="3849" y="-1"/>
            <a:ext cx="12184303" cy="6904480"/>
            <a:chOff x="0" y="-2"/>
            <a:chExt cx="20104100" cy="11392392"/>
          </a:xfrm>
        </p:grpSpPr>
        <p:sp>
          <p:nvSpPr>
            <p:cNvPr id="6" name="Shape 66"/>
            <p:cNvSpPr txBox="1"/>
            <p:nvPr/>
          </p:nvSpPr>
          <p:spPr>
            <a:xfrm>
              <a:off x="640111" y="10605881"/>
              <a:ext cx="5279173" cy="786509"/>
            </a:xfrm>
            <a:prstGeom prst="rect">
              <a:avLst/>
            </a:prstGeom>
            <a:noFill/>
            <a:ln>
              <a:noFill/>
            </a:ln>
          </p:spPr>
          <p:txBody>
            <a:bodyPr lIns="91425" tIns="91425" rIns="91425" bIns="91425" anchor="t" anchorCtr="0">
              <a:noAutofit/>
            </a:bodyPr>
            <a:lstStyle/>
            <a:p>
              <a:r>
                <a:rPr lang="en" sz="1200" dirty="0">
                  <a:solidFill>
                    <a:srgbClr val="858585"/>
                  </a:solidFill>
                  <a:latin typeface="Roboto"/>
                  <a:ea typeface="Roboto"/>
                  <a:cs typeface="Roboto"/>
                  <a:sym typeface="Roboto"/>
                </a:rPr>
                <a:t>Ministerio de Modernización de la Nación</a:t>
              </a:r>
            </a:p>
          </p:txBody>
        </p:sp>
        <p:pic>
          <p:nvPicPr>
            <p:cNvPr id="8" name="Shape 65"/>
            <p:cNvPicPr preferRelativeResize="0"/>
            <p:nvPr/>
          </p:nvPicPr>
          <p:blipFill>
            <a:blip r:embed="rId3" cstate="print">
              <a:alphaModFix/>
            </a:blip>
            <a:stretch>
              <a:fillRect/>
            </a:stretch>
          </p:blipFill>
          <p:spPr>
            <a:xfrm>
              <a:off x="16224250" y="10486573"/>
              <a:ext cx="3410220" cy="734248"/>
            </a:xfrm>
            <a:prstGeom prst="rect">
              <a:avLst/>
            </a:prstGeom>
            <a:noFill/>
            <a:ln>
              <a:noFill/>
            </a:ln>
          </p:spPr>
        </p:pic>
        <p:cxnSp>
          <p:nvCxnSpPr>
            <p:cNvPr id="9" name="Shape 64"/>
            <p:cNvCxnSpPr/>
            <p:nvPr/>
          </p:nvCxnSpPr>
          <p:spPr>
            <a:xfrm flipV="1">
              <a:off x="0" y="10486573"/>
              <a:ext cx="19958050" cy="42619"/>
            </a:xfrm>
            <a:prstGeom prst="straightConnector1">
              <a:avLst/>
            </a:prstGeom>
            <a:noFill/>
            <a:ln w="38100" cap="flat" cmpd="sng">
              <a:solidFill>
                <a:srgbClr val="00B0F0"/>
              </a:solidFill>
              <a:prstDash val="solid"/>
              <a:round/>
              <a:headEnd type="none" w="lg" len="lg"/>
              <a:tailEnd type="none" w="lg" len="lg"/>
            </a:ln>
          </p:spPr>
        </p:cxnSp>
        <p:sp>
          <p:nvSpPr>
            <p:cNvPr id="10" name="1 Rectángulo"/>
            <p:cNvSpPr/>
            <p:nvPr/>
          </p:nvSpPr>
          <p:spPr>
            <a:xfrm>
              <a:off x="0" y="-2"/>
              <a:ext cx="20104100" cy="88354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3600" b="1" dirty="0" smtClean="0">
                  <a:solidFill>
                    <a:schemeClr val="bg1"/>
                  </a:solidFill>
                  <a:latin typeface="Calibri" panose="020F0502020204030204" pitchFamily="34" charset="0"/>
                  <a:cs typeface="Calibri" panose="020F0502020204030204" pitchFamily="34" charset="0"/>
                </a:rPr>
                <a:t>Libros Digitales SAS</a:t>
              </a:r>
              <a:endParaRPr lang="es-AR" sz="3600" b="1" dirty="0">
                <a:solidFill>
                  <a:schemeClr val="bg1"/>
                </a:solidFill>
                <a:latin typeface="Calibri" pitchFamily="34" charset="0"/>
              </a:endParaRPr>
            </a:p>
          </p:txBody>
        </p:sp>
      </p:grpSp>
      <p:pic>
        <p:nvPicPr>
          <p:cNvPr id="11" name="Imagen 10"/>
          <p:cNvPicPr>
            <a:picLocks noChangeAspect="1"/>
          </p:cNvPicPr>
          <p:nvPr/>
        </p:nvPicPr>
        <p:blipFill>
          <a:blip r:embed="rId4"/>
          <a:stretch>
            <a:fillRect/>
          </a:stretch>
        </p:blipFill>
        <p:spPr>
          <a:xfrm>
            <a:off x="2916410" y="2050476"/>
            <a:ext cx="6654309" cy="3873016"/>
          </a:xfrm>
          <a:prstGeom prst="rect">
            <a:avLst/>
          </a:prstGeom>
        </p:spPr>
      </p:pic>
    </p:spTree>
    <p:extLst>
      <p:ext uri="{BB962C8B-B14F-4D97-AF65-F5344CB8AC3E}">
        <p14:creationId xmlns:p14="http://schemas.microsoft.com/office/powerpoint/2010/main" val="334874046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442250" y="1068762"/>
            <a:ext cx="11218985" cy="769441"/>
          </a:xfrm>
          <a:prstGeom prst="rect">
            <a:avLst/>
          </a:prstGeom>
          <a:noFill/>
        </p:spPr>
        <p:txBody>
          <a:bodyPr wrap="square" rtlCol="0">
            <a:spAutoFit/>
          </a:bodyPr>
          <a:lstStyle/>
          <a:p>
            <a:pPr algn="just"/>
            <a:endParaRPr lang="es-AR" sz="2200" dirty="0">
              <a:cs typeface="Gotham Light" pitchFamily="50" charset="0"/>
            </a:endParaRPr>
          </a:p>
          <a:p>
            <a:pPr marL="457200" indent="-457200" algn="just">
              <a:buFont typeface="+mj-lt"/>
              <a:buAutoNum type="arabicPeriod"/>
            </a:pPr>
            <a:endParaRPr lang="es-AR" sz="2200" dirty="0">
              <a:cs typeface="Gotham Light" pitchFamily="50" charset="0"/>
            </a:endParaRPr>
          </a:p>
        </p:txBody>
      </p:sp>
      <p:sp>
        <p:nvSpPr>
          <p:cNvPr id="7" name="Rectangle 6"/>
          <p:cNvSpPr/>
          <p:nvPr/>
        </p:nvSpPr>
        <p:spPr>
          <a:xfrm>
            <a:off x="391795" y="563087"/>
            <a:ext cx="6246262" cy="954107"/>
          </a:xfrm>
          <a:prstGeom prst="rect">
            <a:avLst/>
          </a:prstGeom>
        </p:spPr>
        <p:txBody>
          <a:bodyPr wrap="none">
            <a:spAutoFit/>
          </a:bodyPr>
          <a:lstStyle/>
          <a:p>
            <a:r>
              <a:rPr lang="es-MX" sz="2800" b="1" dirty="0" smtClean="0">
                <a:solidFill>
                  <a:schemeClr val="accent1"/>
                </a:solidFill>
                <a:latin typeface="Calibri" panose="020F0502020204030204" pitchFamily="34" charset="0"/>
                <a:cs typeface="Calibri" panose="020F0502020204030204" pitchFamily="34" charset="0"/>
              </a:rPr>
              <a:t>Pasos para cargar un Libro Digital en TAD</a:t>
            </a:r>
          </a:p>
          <a:p>
            <a:pPr marL="514350" indent="-514350">
              <a:buFont typeface="+mj-lt"/>
              <a:buAutoNum type="arabicPeriod"/>
            </a:pPr>
            <a:endParaRPr lang="es-AR" sz="2800" b="1" dirty="0">
              <a:solidFill>
                <a:schemeClr val="accent1"/>
              </a:solidFill>
              <a:latin typeface="Calibri" panose="020F0502020204030204" pitchFamily="34" charset="0"/>
              <a:cs typeface="Calibri" panose="020F0502020204030204" pitchFamily="34" charset="0"/>
            </a:endParaRPr>
          </a:p>
        </p:txBody>
      </p:sp>
      <p:grpSp>
        <p:nvGrpSpPr>
          <p:cNvPr id="5" name="Grupo 4"/>
          <p:cNvGrpSpPr/>
          <p:nvPr/>
        </p:nvGrpSpPr>
        <p:grpSpPr>
          <a:xfrm>
            <a:off x="3849" y="-1"/>
            <a:ext cx="12184303" cy="6904480"/>
            <a:chOff x="0" y="-2"/>
            <a:chExt cx="20104100" cy="11392392"/>
          </a:xfrm>
        </p:grpSpPr>
        <p:sp>
          <p:nvSpPr>
            <p:cNvPr id="6" name="Shape 66"/>
            <p:cNvSpPr txBox="1"/>
            <p:nvPr/>
          </p:nvSpPr>
          <p:spPr>
            <a:xfrm>
              <a:off x="640111" y="10605881"/>
              <a:ext cx="5279173" cy="786509"/>
            </a:xfrm>
            <a:prstGeom prst="rect">
              <a:avLst/>
            </a:prstGeom>
            <a:noFill/>
            <a:ln>
              <a:noFill/>
            </a:ln>
          </p:spPr>
          <p:txBody>
            <a:bodyPr lIns="91425" tIns="91425" rIns="91425" bIns="91425" anchor="t" anchorCtr="0">
              <a:noAutofit/>
            </a:bodyPr>
            <a:lstStyle/>
            <a:p>
              <a:r>
                <a:rPr lang="en" sz="1200" dirty="0">
                  <a:solidFill>
                    <a:srgbClr val="858585"/>
                  </a:solidFill>
                  <a:latin typeface="Roboto"/>
                  <a:ea typeface="Roboto"/>
                  <a:cs typeface="Roboto"/>
                  <a:sym typeface="Roboto"/>
                </a:rPr>
                <a:t>Ministerio de Modernización de la Nación</a:t>
              </a:r>
            </a:p>
          </p:txBody>
        </p:sp>
        <p:pic>
          <p:nvPicPr>
            <p:cNvPr id="8" name="Shape 65"/>
            <p:cNvPicPr preferRelativeResize="0"/>
            <p:nvPr/>
          </p:nvPicPr>
          <p:blipFill>
            <a:blip r:embed="rId3" cstate="print">
              <a:alphaModFix/>
            </a:blip>
            <a:stretch>
              <a:fillRect/>
            </a:stretch>
          </p:blipFill>
          <p:spPr>
            <a:xfrm>
              <a:off x="16224250" y="10486573"/>
              <a:ext cx="3410220" cy="734248"/>
            </a:xfrm>
            <a:prstGeom prst="rect">
              <a:avLst/>
            </a:prstGeom>
            <a:noFill/>
            <a:ln>
              <a:noFill/>
            </a:ln>
          </p:spPr>
        </p:pic>
        <p:cxnSp>
          <p:nvCxnSpPr>
            <p:cNvPr id="9" name="Shape 64"/>
            <p:cNvCxnSpPr/>
            <p:nvPr/>
          </p:nvCxnSpPr>
          <p:spPr>
            <a:xfrm flipV="1">
              <a:off x="0" y="10486573"/>
              <a:ext cx="19958050" cy="42619"/>
            </a:xfrm>
            <a:prstGeom prst="straightConnector1">
              <a:avLst/>
            </a:prstGeom>
            <a:noFill/>
            <a:ln w="38100" cap="flat" cmpd="sng">
              <a:solidFill>
                <a:srgbClr val="00B0F0"/>
              </a:solidFill>
              <a:prstDash val="solid"/>
              <a:round/>
              <a:headEnd type="none" w="lg" len="lg"/>
              <a:tailEnd type="none" w="lg" len="lg"/>
            </a:ln>
          </p:spPr>
        </p:cxnSp>
        <p:sp>
          <p:nvSpPr>
            <p:cNvPr id="10" name="1 Rectángulo"/>
            <p:cNvSpPr/>
            <p:nvPr/>
          </p:nvSpPr>
          <p:spPr>
            <a:xfrm>
              <a:off x="0" y="-2"/>
              <a:ext cx="20104100" cy="88354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3600" b="1" dirty="0" smtClean="0">
                  <a:solidFill>
                    <a:schemeClr val="bg1"/>
                  </a:solidFill>
                  <a:latin typeface="Calibri" panose="020F0502020204030204" pitchFamily="34" charset="0"/>
                  <a:cs typeface="Calibri" panose="020F0502020204030204" pitchFamily="34" charset="0"/>
                </a:rPr>
                <a:t>Libros Digitales SAS</a:t>
              </a:r>
              <a:endParaRPr lang="es-AR" sz="3600" b="1" dirty="0">
                <a:solidFill>
                  <a:schemeClr val="bg1"/>
                </a:solidFill>
                <a:latin typeface="Calibri" pitchFamily="34" charset="0"/>
              </a:endParaRPr>
            </a:p>
          </p:txBody>
        </p:sp>
      </p:grpSp>
      <p:pic>
        <p:nvPicPr>
          <p:cNvPr id="12" name="Imagen 11"/>
          <p:cNvPicPr>
            <a:picLocks noChangeAspect="1"/>
          </p:cNvPicPr>
          <p:nvPr/>
        </p:nvPicPr>
        <p:blipFill>
          <a:blip r:embed="rId4"/>
          <a:stretch>
            <a:fillRect/>
          </a:stretch>
        </p:blipFill>
        <p:spPr>
          <a:xfrm>
            <a:off x="2083890" y="1713973"/>
            <a:ext cx="7106866" cy="4123737"/>
          </a:xfrm>
          <a:prstGeom prst="rect">
            <a:avLst/>
          </a:prstGeom>
        </p:spPr>
      </p:pic>
    </p:spTree>
    <p:extLst>
      <p:ext uri="{BB962C8B-B14F-4D97-AF65-F5344CB8AC3E}">
        <p14:creationId xmlns:p14="http://schemas.microsoft.com/office/powerpoint/2010/main" val="243247809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442250" y="1314452"/>
            <a:ext cx="11218985" cy="430887"/>
          </a:xfrm>
          <a:prstGeom prst="rect">
            <a:avLst/>
          </a:prstGeom>
          <a:noFill/>
        </p:spPr>
        <p:txBody>
          <a:bodyPr wrap="square" rtlCol="0">
            <a:spAutoFit/>
          </a:bodyPr>
          <a:lstStyle/>
          <a:p>
            <a:pPr algn="just"/>
            <a:r>
              <a:rPr lang="es-AR" sz="2200" dirty="0" smtClean="0">
                <a:cs typeface="Gotham Light" pitchFamily="50" charset="0"/>
              </a:rPr>
              <a:t>4. </a:t>
            </a:r>
            <a:r>
              <a:rPr lang="es-AR" sz="2200" dirty="0" err="1" smtClean="0">
                <a:cs typeface="Gotham Light" pitchFamily="50" charset="0"/>
              </a:rPr>
              <a:t>Seleccioná</a:t>
            </a:r>
            <a:r>
              <a:rPr lang="es-AR" sz="2200" dirty="0" smtClean="0">
                <a:cs typeface="Gotham Light" pitchFamily="50" charset="0"/>
              </a:rPr>
              <a:t> “Calcular” y verás el HASH generado</a:t>
            </a:r>
            <a:endParaRPr lang="es-AR" sz="2200" dirty="0">
              <a:cs typeface="Gotham Light" pitchFamily="50" charset="0"/>
            </a:endParaRPr>
          </a:p>
        </p:txBody>
      </p:sp>
      <p:sp>
        <p:nvSpPr>
          <p:cNvPr id="7" name="Rectangle 6"/>
          <p:cNvSpPr/>
          <p:nvPr/>
        </p:nvSpPr>
        <p:spPr>
          <a:xfrm>
            <a:off x="442249" y="535481"/>
            <a:ext cx="6195807" cy="954107"/>
          </a:xfrm>
          <a:prstGeom prst="rect">
            <a:avLst/>
          </a:prstGeom>
        </p:spPr>
        <p:txBody>
          <a:bodyPr wrap="square">
            <a:spAutoFit/>
          </a:bodyPr>
          <a:lstStyle/>
          <a:p>
            <a:r>
              <a:rPr lang="es-MX" sz="2800" b="1" dirty="0" smtClean="0">
                <a:solidFill>
                  <a:schemeClr val="accent1"/>
                </a:solidFill>
                <a:latin typeface="Calibri" panose="020F0502020204030204" pitchFamily="34" charset="0"/>
                <a:cs typeface="Calibri" panose="020F0502020204030204" pitchFamily="34" charset="0"/>
              </a:rPr>
              <a:t>Pasos para cargar un Libro Digital en TAD</a:t>
            </a:r>
          </a:p>
          <a:p>
            <a:endParaRPr lang="es-AR" sz="2800" b="1" dirty="0">
              <a:solidFill>
                <a:schemeClr val="accent1"/>
              </a:solidFill>
              <a:latin typeface="Calibri" panose="020F0502020204030204" pitchFamily="34" charset="0"/>
              <a:cs typeface="Calibri" panose="020F0502020204030204" pitchFamily="34" charset="0"/>
            </a:endParaRPr>
          </a:p>
        </p:txBody>
      </p:sp>
      <p:grpSp>
        <p:nvGrpSpPr>
          <p:cNvPr id="5" name="Grupo 4"/>
          <p:cNvGrpSpPr/>
          <p:nvPr/>
        </p:nvGrpSpPr>
        <p:grpSpPr>
          <a:xfrm>
            <a:off x="3849" y="-1"/>
            <a:ext cx="12184303" cy="6904480"/>
            <a:chOff x="0" y="-2"/>
            <a:chExt cx="20104100" cy="11392392"/>
          </a:xfrm>
        </p:grpSpPr>
        <p:sp>
          <p:nvSpPr>
            <p:cNvPr id="6" name="Shape 66"/>
            <p:cNvSpPr txBox="1"/>
            <p:nvPr/>
          </p:nvSpPr>
          <p:spPr>
            <a:xfrm>
              <a:off x="640111" y="10605881"/>
              <a:ext cx="5279173" cy="786509"/>
            </a:xfrm>
            <a:prstGeom prst="rect">
              <a:avLst/>
            </a:prstGeom>
            <a:noFill/>
            <a:ln>
              <a:noFill/>
            </a:ln>
          </p:spPr>
          <p:txBody>
            <a:bodyPr lIns="91425" tIns="91425" rIns="91425" bIns="91425" anchor="t" anchorCtr="0">
              <a:noAutofit/>
            </a:bodyPr>
            <a:lstStyle/>
            <a:p>
              <a:r>
                <a:rPr lang="en" sz="1200" dirty="0">
                  <a:solidFill>
                    <a:srgbClr val="858585"/>
                  </a:solidFill>
                  <a:latin typeface="Roboto"/>
                  <a:ea typeface="Roboto"/>
                  <a:cs typeface="Roboto"/>
                  <a:sym typeface="Roboto"/>
                </a:rPr>
                <a:t>Ministerio de Modernización de la Nación</a:t>
              </a:r>
            </a:p>
          </p:txBody>
        </p:sp>
        <p:pic>
          <p:nvPicPr>
            <p:cNvPr id="8" name="Shape 65"/>
            <p:cNvPicPr preferRelativeResize="0"/>
            <p:nvPr/>
          </p:nvPicPr>
          <p:blipFill>
            <a:blip r:embed="rId3" cstate="print">
              <a:alphaModFix/>
            </a:blip>
            <a:stretch>
              <a:fillRect/>
            </a:stretch>
          </p:blipFill>
          <p:spPr>
            <a:xfrm>
              <a:off x="16224250" y="10486573"/>
              <a:ext cx="3410220" cy="734248"/>
            </a:xfrm>
            <a:prstGeom prst="rect">
              <a:avLst/>
            </a:prstGeom>
            <a:noFill/>
            <a:ln>
              <a:noFill/>
            </a:ln>
          </p:spPr>
        </p:pic>
        <p:cxnSp>
          <p:nvCxnSpPr>
            <p:cNvPr id="9" name="Shape 64"/>
            <p:cNvCxnSpPr/>
            <p:nvPr/>
          </p:nvCxnSpPr>
          <p:spPr>
            <a:xfrm flipV="1">
              <a:off x="0" y="10486573"/>
              <a:ext cx="19958050" cy="42619"/>
            </a:xfrm>
            <a:prstGeom prst="straightConnector1">
              <a:avLst/>
            </a:prstGeom>
            <a:noFill/>
            <a:ln w="38100" cap="flat" cmpd="sng">
              <a:solidFill>
                <a:srgbClr val="00B0F0"/>
              </a:solidFill>
              <a:prstDash val="solid"/>
              <a:round/>
              <a:headEnd type="none" w="lg" len="lg"/>
              <a:tailEnd type="none" w="lg" len="lg"/>
            </a:ln>
          </p:spPr>
        </p:cxnSp>
        <p:sp>
          <p:nvSpPr>
            <p:cNvPr id="10" name="1 Rectángulo"/>
            <p:cNvSpPr/>
            <p:nvPr/>
          </p:nvSpPr>
          <p:spPr>
            <a:xfrm>
              <a:off x="0" y="-2"/>
              <a:ext cx="20104100" cy="88354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3600" b="1" dirty="0" smtClean="0">
                  <a:solidFill>
                    <a:schemeClr val="bg1"/>
                  </a:solidFill>
                  <a:latin typeface="Calibri" panose="020F0502020204030204" pitchFamily="34" charset="0"/>
                  <a:cs typeface="Calibri" panose="020F0502020204030204" pitchFamily="34" charset="0"/>
                </a:rPr>
                <a:t>Libros Digitales SAS</a:t>
              </a:r>
              <a:endParaRPr lang="es-AR" sz="3600" b="1" dirty="0">
                <a:solidFill>
                  <a:schemeClr val="bg1"/>
                </a:solidFill>
                <a:latin typeface="Calibri" pitchFamily="34" charset="0"/>
              </a:endParaRPr>
            </a:p>
          </p:txBody>
        </p:sp>
      </p:grpSp>
      <p:pic>
        <p:nvPicPr>
          <p:cNvPr id="13" name="Imagen 12"/>
          <p:cNvPicPr>
            <a:picLocks noChangeAspect="1"/>
          </p:cNvPicPr>
          <p:nvPr/>
        </p:nvPicPr>
        <p:blipFill>
          <a:blip r:embed="rId4"/>
          <a:stretch>
            <a:fillRect/>
          </a:stretch>
        </p:blipFill>
        <p:spPr>
          <a:xfrm>
            <a:off x="2636281" y="2008597"/>
            <a:ext cx="6355319" cy="3858141"/>
          </a:xfrm>
          <a:prstGeom prst="rect">
            <a:avLst/>
          </a:prstGeom>
        </p:spPr>
      </p:pic>
    </p:spTree>
    <p:extLst>
      <p:ext uri="{BB962C8B-B14F-4D97-AF65-F5344CB8AC3E}">
        <p14:creationId xmlns:p14="http://schemas.microsoft.com/office/powerpoint/2010/main" val="7228646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442250" y="1314452"/>
            <a:ext cx="11218985" cy="430887"/>
          </a:xfrm>
          <a:prstGeom prst="rect">
            <a:avLst/>
          </a:prstGeom>
          <a:noFill/>
        </p:spPr>
        <p:txBody>
          <a:bodyPr wrap="square" rtlCol="0">
            <a:spAutoFit/>
          </a:bodyPr>
          <a:lstStyle/>
          <a:p>
            <a:pPr algn="just"/>
            <a:r>
              <a:rPr lang="es-AR" sz="2200" dirty="0">
                <a:cs typeface="Gotham Light" pitchFamily="50" charset="0"/>
              </a:rPr>
              <a:t>5</a:t>
            </a:r>
            <a:r>
              <a:rPr lang="es-AR" sz="2200" dirty="0" smtClean="0">
                <a:cs typeface="Gotham Light" pitchFamily="50" charset="0"/>
              </a:rPr>
              <a:t>. </a:t>
            </a:r>
            <a:r>
              <a:rPr lang="es-AR" sz="2200" dirty="0" err="1" smtClean="0">
                <a:cs typeface="Gotham Light" pitchFamily="50" charset="0"/>
              </a:rPr>
              <a:t>Selecioná</a:t>
            </a:r>
            <a:r>
              <a:rPr lang="es-AR" sz="2200" dirty="0" smtClean="0">
                <a:cs typeface="Gotham Light" pitchFamily="50" charset="0"/>
              </a:rPr>
              <a:t> “Copiar al portapapeles”.</a:t>
            </a:r>
            <a:endParaRPr lang="es-AR" sz="2200" dirty="0">
              <a:cs typeface="Gotham Light" pitchFamily="50" charset="0"/>
            </a:endParaRPr>
          </a:p>
        </p:txBody>
      </p:sp>
      <p:sp>
        <p:nvSpPr>
          <p:cNvPr id="7" name="Rectangle 6"/>
          <p:cNvSpPr/>
          <p:nvPr/>
        </p:nvSpPr>
        <p:spPr>
          <a:xfrm>
            <a:off x="442249" y="535481"/>
            <a:ext cx="6195807" cy="954107"/>
          </a:xfrm>
          <a:prstGeom prst="rect">
            <a:avLst/>
          </a:prstGeom>
        </p:spPr>
        <p:txBody>
          <a:bodyPr wrap="square">
            <a:spAutoFit/>
          </a:bodyPr>
          <a:lstStyle/>
          <a:p>
            <a:r>
              <a:rPr lang="es-MX" sz="2800" b="1" dirty="0" smtClean="0">
                <a:solidFill>
                  <a:schemeClr val="accent1"/>
                </a:solidFill>
                <a:latin typeface="Calibri" panose="020F0502020204030204" pitchFamily="34" charset="0"/>
                <a:cs typeface="Calibri" panose="020F0502020204030204" pitchFamily="34" charset="0"/>
              </a:rPr>
              <a:t>Pasos para cargar un Libro Digital en TAD</a:t>
            </a:r>
          </a:p>
          <a:p>
            <a:endParaRPr lang="es-AR" sz="2800" b="1" dirty="0">
              <a:solidFill>
                <a:schemeClr val="accent1"/>
              </a:solidFill>
              <a:latin typeface="Calibri" panose="020F0502020204030204" pitchFamily="34" charset="0"/>
              <a:cs typeface="Calibri" panose="020F0502020204030204" pitchFamily="34" charset="0"/>
            </a:endParaRPr>
          </a:p>
        </p:txBody>
      </p:sp>
      <p:grpSp>
        <p:nvGrpSpPr>
          <p:cNvPr id="5" name="Grupo 4"/>
          <p:cNvGrpSpPr/>
          <p:nvPr/>
        </p:nvGrpSpPr>
        <p:grpSpPr>
          <a:xfrm>
            <a:off x="3849" y="-1"/>
            <a:ext cx="12184303" cy="6904480"/>
            <a:chOff x="0" y="-2"/>
            <a:chExt cx="20104100" cy="11392392"/>
          </a:xfrm>
        </p:grpSpPr>
        <p:sp>
          <p:nvSpPr>
            <p:cNvPr id="6" name="Shape 66"/>
            <p:cNvSpPr txBox="1"/>
            <p:nvPr/>
          </p:nvSpPr>
          <p:spPr>
            <a:xfrm>
              <a:off x="640111" y="10605881"/>
              <a:ext cx="5279173" cy="786509"/>
            </a:xfrm>
            <a:prstGeom prst="rect">
              <a:avLst/>
            </a:prstGeom>
            <a:noFill/>
            <a:ln>
              <a:noFill/>
            </a:ln>
          </p:spPr>
          <p:txBody>
            <a:bodyPr lIns="91425" tIns="91425" rIns="91425" bIns="91425" anchor="t" anchorCtr="0">
              <a:noAutofit/>
            </a:bodyPr>
            <a:lstStyle/>
            <a:p>
              <a:r>
                <a:rPr lang="en" sz="1200" dirty="0">
                  <a:solidFill>
                    <a:srgbClr val="858585"/>
                  </a:solidFill>
                  <a:latin typeface="Roboto"/>
                  <a:ea typeface="Roboto"/>
                  <a:cs typeface="Roboto"/>
                  <a:sym typeface="Roboto"/>
                </a:rPr>
                <a:t>Ministerio de Modernización de la Nación</a:t>
              </a:r>
            </a:p>
          </p:txBody>
        </p:sp>
        <p:pic>
          <p:nvPicPr>
            <p:cNvPr id="8" name="Shape 65"/>
            <p:cNvPicPr preferRelativeResize="0"/>
            <p:nvPr/>
          </p:nvPicPr>
          <p:blipFill>
            <a:blip r:embed="rId3" cstate="print">
              <a:alphaModFix/>
            </a:blip>
            <a:stretch>
              <a:fillRect/>
            </a:stretch>
          </p:blipFill>
          <p:spPr>
            <a:xfrm>
              <a:off x="16224250" y="10486573"/>
              <a:ext cx="3410220" cy="734248"/>
            </a:xfrm>
            <a:prstGeom prst="rect">
              <a:avLst/>
            </a:prstGeom>
            <a:noFill/>
            <a:ln>
              <a:noFill/>
            </a:ln>
          </p:spPr>
        </p:pic>
        <p:cxnSp>
          <p:nvCxnSpPr>
            <p:cNvPr id="9" name="Shape 64"/>
            <p:cNvCxnSpPr/>
            <p:nvPr/>
          </p:nvCxnSpPr>
          <p:spPr>
            <a:xfrm flipV="1">
              <a:off x="0" y="10486573"/>
              <a:ext cx="19958050" cy="42619"/>
            </a:xfrm>
            <a:prstGeom prst="straightConnector1">
              <a:avLst/>
            </a:prstGeom>
            <a:noFill/>
            <a:ln w="38100" cap="flat" cmpd="sng">
              <a:solidFill>
                <a:srgbClr val="00B0F0"/>
              </a:solidFill>
              <a:prstDash val="solid"/>
              <a:round/>
              <a:headEnd type="none" w="lg" len="lg"/>
              <a:tailEnd type="none" w="lg" len="lg"/>
            </a:ln>
          </p:spPr>
        </p:cxnSp>
        <p:sp>
          <p:nvSpPr>
            <p:cNvPr id="10" name="1 Rectángulo"/>
            <p:cNvSpPr/>
            <p:nvPr/>
          </p:nvSpPr>
          <p:spPr>
            <a:xfrm>
              <a:off x="0" y="-2"/>
              <a:ext cx="20104100" cy="88354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3600" b="1" dirty="0" smtClean="0">
                  <a:solidFill>
                    <a:schemeClr val="bg1"/>
                  </a:solidFill>
                  <a:latin typeface="Calibri" panose="020F0502020204030204" pitchFamily="34" charset="0"/>
                  <a:cs typeface="Calibri" panose="020F0502020204030204" pitchFamily="34" charset="0"/>
                </a:rPr>
                <a:t>Libros Digitales SAS</a:t>
              </a:r>
              <a:endParaRPr lang="es-AR" sz="3600" b="1" dirty="0">
                <a:solidFill>
                  <a:schemeClr val="bg1"/>
                </a:solidFill>
                <a:latin typeface="Calibri" pitchFamily="34" charset="0"/>
              </a:endParaRPr>
            </a:p>
          </p:txBody>
        </p:sp>
      </p:grpSp>
      <p:pic>
        <p:nvPicPr>
          <p:cNvPr id="4" name="Imagen 3"/>
          <p:cNvPicPr>
            <a:picLocks noChangeAspect="1"/>
          </p:cNvPicPr>
          <p:nvPr/>
        </p:nvPicPr>
        <p:blipFill rotWithShape="1">
          <a:blip r:embed="rId4"/>
          <a:srcRect l="6354" b="4356"/>
          <a:stretch/>
        </p:blipFill>
        <p:spPr>
          <a:xfrm>
            <a:off x="1828800" y="1881489"/>
            <a:ext cx="7414261" cy="3826357"/>
          </a:xfrm>
          <a:prstGeom prst="rect">
            <a:avLst/>
          </a:prstGeom>
        </p:spPr>
      </p:pic>
      <p:sp>
        <p:nvSpPr>
          <p:cNvPr id="3" name="Rectángulo 2"/>
          <p:cNvSpPr/>
          <p:nvPr/>
        </p:nvSpPr>
        <p:spPr>
          <a:xfrm>
            <a:off x="2904625" y="5401390"/>
            <a:ext cx="1400675" cy="214549"/>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noFill/>
            </a:endParaRPr>
          </a:p>
        </p:txBody>
      </p:sp>
    </p:spTree>
    <p:extLst>
      <p:ext uri="{BB962C8B-B14F-4D97-AF65-F5344CB8AC3E}">
        <p14:creationId xmlns:p14="http://schemas.microsoft.com/office/powerpoint/2010/main" val="288075126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486506" y="1325756"/>
            <a:ext cx="11218985" cy="1446550"/>
          </a:xfrm>
          <a:prstGeom prst="rect">
            <a:avLst/>
          </a:prstGeom>
          <a:noFill/>
        </p:spPr>
        <p:txBody>
          <a:bodyPr wrap="square" rtlCol="0">
            <a:spAutoFit/>
          </a:bodyPr>
          <a:lstStyle/>
          <a:p>
            <a:pPr algn="just"/>
            <a:r>
              <a:rPr lang="es-AR" sz="2200" dirty="0">
                <a:cs typeface="Gotham Light" pitchFamily="50" charset="0"/>
              </a:rPr>
              <a:t>6</a:t>
            </a:r>
            <a:r>
              <a:rPr lang="es-AR" sz="2200" dirty="0" smtClean="0">
                <a:cs typeface="Gotham Light" pitchFamily="50" charset="0"/>
              </a:rPr>
              <a:t>. </a:t>
            </a:r>
            <a:r>
              <a:rPr lang="es-AR" sz="2200" dirty="0" err="1" smtClean="0">
                <a:cs typeface="Gotham Light" pitchFamily="50" charset="0"/>
              </a:rPr>
              <a:t>Ingresá</a:t>
            </a:r>
            <a:r>
              <a:rPr lang="es-AR" sz="2200" dirty="0" smtClean="0">
                <a:cs typeface="Gotham Light" pitchFamily="50" charset="0"/>
              </a:rPr>
              <a:t> a TAD con el CUIT y clave del Administrador de Relaciones de la SAS y elegí operar por la misma. </a:t>
            </a:r>
            <a:r>
              <a:rPr lang="es-AR" sz="2200" dirty="0" err="1" smtClean="0">
                <a:cs typeface="Gotham Light" pitchFamily="50" charset="0"/>
              </a:rPr>
              <a:t>Buscá</a:t>
            </a:r>
            <a:r>
              <a:rPr lang="es-AR" sz="2200" dirty="0" smtClean="0">
                <a:cs typeface="Gotham Light" pitchFamily="50" charset="0"/>
              </a:rPr>
              <a:t> el trámite “Libros Digitales”</a:t>
            </a:r>
          </a:p>
          <a:p>
            <a:pPr algn="just"/>
            <a:endParaRPr lang="es-AR" sz="2200" dirty="0">
              <a:cs typeface="Gotham Light" pitchFamily="50" charset="0"/>
            </a:endParaRPr>
          </a:p>
          <a:p>
            <a:pPr marL="457200" indent="-457200" algn="just">
              <a:buFont typeface="+mj-lt"/>
              <a:buAutoNum type="arabicPeriod"/>
            </a:pPr>
            <a:endParaRPr lang="es-AR" sz="2200" dirty="0">
              <a:cs typeface="Gotham Light" pitchFamily="50" charset="0"/>
            </a:endParaRPr>
          </a:p>
        </p:txBody>
      </p:sp>
      <p:sp>
        <p:nvSpPr>
          <p:cNvPr id="7" name="Rectangle 6"/>
          <p:cNvSpPr/>
          <p:nvPr/>
        </p:nvSpPr>
        <p:spPr>
          <a:xfrm>
            <a:off x="391795" y="713830"/>
            <a:ext cx="6246262" cy="954107"/>
          </a:xfrm>
          <a:prstGeom prst="rect">
            <a:avLst/>
          </a:prstGeom>
        </p:spPr>
        <p:txBody>
          <a:bodyPr wrap="none">
            <a:spAutoFit/>
          </a:bodyPr>
          <a:lstStyle/>
          <a:p>
            <a:r>
              <a:rPr lang="es-MX" sz="2800" b="1" dirty="0" smtClean="0">
                <a:solidFill>
                  <a:schemeClr val="accent1"/>
                </a:solidFill>
                <a:latin typeface="Calibri" panose="020F0502020204030204" pitchFamily="34" charset="0"/>
                <a:cs typeface="Calibri" panose="020F0502020204030204" pitchFamily="34" charset="0"/>
              </a:rPr>
              <a:t>Pasos para cargar un Libro Digital en TAD</a:t>
            </a:r>
          </a:p>
          <a:p>
            <a:pPr marL="514350" indent="-514350">
              <a:buFont typeface="+mj-lt"/>
              <a:buAutoNum type="arabicPeriod"/>
            </a:pPr>
            <a:endParaRPr lang="es-AR" sz="2800" b="1" dirty="0">
              <a:solidFill>
                <a:schemeClr val="accent1"/>
              </a:solidFill>
              <a:latin typeface="Calibri" panose="020F0502020204030204" pitchFamily="34" charset="0"/>
              <a:cs typeface="Calibri" panose="020F0502020204030204" pitchFamily="34" charset="0"/>
            </a:endParaRPr>
          </a:p>
        </p:txBody>
      </p:sp>
      <p:grpSp>
        <p:nvGrpSpPr>
          <p:cNvPr id="5" name="Grupo 4"/>
          <p:cNvGrpSpPr/>
          <p:nvPr/>
        </p:nvGrpSpPr>
        <p:grpSpPr>
          <a:xfrm>
            <a:off x="3849" y="-1"/>
            <a:ext cx="12184303" cy="6904480"/>
            <a:chOff x="0" y="-2"/>
            <a:chExt cx="20104100" cy="11392392"/>
          </a:xfrm>
        </p:grpSpPr>
        <p:sp>
          <p:nvSpPr>
            <p:cNvPr id="6" name="Shape 66"/>
            <p:cNvSpPr txBox="1"/>
            <p:nvPr/>
          </p:nvSpPr>
          <p:spPr>
            <a:xfrm>
              <a:off x="640111" y="10605881"/>
              <a:ext cx="5279173" cy="786509"/>
            </a:xfrm>
            <a:prstGeom prst="rect">
              <a:avLst/>
            </a:prstGeom>
            <a:noFill/>
            <a:ln>
              <a:noFill/>
            </a:ln>
          </p:spPr>
          <p:txBody>
            <a:bodyPr lIns="91425" tIns="91425" rIns="91425" bIns="91425" anchor="t" anchorCtr="0">
              <a:noAutofit/>
            </a:bodyPr>
            <a:lstStyle/>
            <a:p>
              <a:r>
                <a:rPr lang="en" sz="1200" dirty="0">
                  <a:solidFill>
                    <a:srgbClr val="858585"/>
                  </a:solidFill>
                  <a:latin typeface="Roboto"/>
                  <a:ea typeface="Roboto"/>
                  <a:cs typeface="Roboto"/>
                  <a:sym typeface="Roboto"/>
                </a:rPr>
                <a:t>Ministerio de Modernización de la Nación</a:t>
              </a:r>
            </a:p>
          </p:txBody>
        </p:sp>
        <p:pic>
          <p:nvPicPr>
            <p:cNvPr id="8" name="Shape 65"/>
            <p:cNvPicPr preferRelativeResize="0"/>
            <p:nvPr/>
          </p:nvPicPr>
          <p:blipFill>
            <a:blip r:embed="rId3" cstate="print">
              <a:alphaModFix/>
            </a:blip>
            <a:stretch>
              <a:fillRect/>
            </a:stretch>
          </p:blipFill>
          <p:spPr>
            <a:xfrm>
              <a:off x="16224250" y="10486573"/>
              <a:ext cx="3410220" cy="734248"/>
            </a:xfrm>
            <a:prstGeom prst="rect">
              <a:avLst/>
            </a:prstGeom>
            <a:noFill/>
            <a:ln>
              <a:noFill/>
            </a:ln>
          </p:spPr>
        </p:pic>
        <p:cxnSp>
          <p:nvCxnSpPr>
            <p:cNvPr id="9" name="Shape 64"/>
            <p:cNvCxnSpPr/>
            <p:nvPr/>
          </p:nvCxnSpPr>
          <p:spPr>
            <a:xfrm flipV="1">
              <a:off x="0" y="10486573"/>
              <a:ext cx="19958050" cy="42619"/>
            </a:xfrm>
            <a:prstGeom prst="straightConnector1">
              <a:avLst/>
            </a:prstGeom>
            <a:noFill/>
            <a:ln w="38100" cap="flat" cmpd="sng">
              <a:solidFill>
                <a:srgbClr val="00B0F0"/>
              </a:solidFill>
              <a:prstDash val="solid"/>
              <a:round/>
              <a:headEnd type="none" w="lg" len="lg"/>
              <a:tailEnd type="none" w="lg" len="lg"/>
            </a:ln>
          </p:spPr>
        </p:cxnSp>
        <p:sp>
          <p:nvSpPr>
            <p:cNvPr id="10" name="1 Rectángulo"/>
            <p:cNvSpPr/>
            <p:nvPr/>
          </p:nvSpPr>
          <p:spPr>
            <a:xfrm>
              <a:off x="0" y="-2"/>
              <a:ext cx="20104100" cy="88354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3600" b="1" dirty="0" smtClean="0">
                  <a:solidFill>
                    <a:schemeClr val="bg1"/>
                  </a:solidFill>
                  <a:latin typeface="Calibri" panose="020F0502020204030204" pitchFamily="34" charset="0"/>
                  <a:cs typeface="Calibri" panose="020F0502020204030204" pitchFamily="34" charset="0"/>
                </a:rPr>
                <a:t>Libros Digitales SAS</a:t>
              </a:r>
              <a:endParaRPr lang="es-AR" sz="3600" b="1" dirty="0">
                <a:solidFill>
                  <a:schemeClr val="bg1"/>
                </a:solidFill>
                <a:latin typeface="Calibri" pitchFamily="34" charset="0"/>
              </a:endParaRPr>
            </a:p>
          </p:txBody>
        </p:sp>
      </p:grpSp>
      <p:pic>
        <p:nvPicPr>
          <p:cNvPr id="4" name="Imagen 3"/>
          <p:cNvPicPr>
            <a:picLocks noChangeAspect="1"/>
          </p:cNvPicPr>
          <p:nvPr/>
        </p:nvPicPr>
        <p:blipFill>
          <a:blip r:embed="rId4"/>
          <a:stretch>
            <a:fillRect/>
          </a:stretch>
        </p:blipFill>
        <p:spPr>
          <a:xfrm>
            <a:off x="232614" y="2412751"/>
            <a:ext cx="5946882" cy="2185881"/>
          </a:xfrm>
          <a:prstGeom prst="rect">
            <a:avLst/>
          </a:prstGeom>
        </p:spPr>
      </p:pic>
      <p:pic>
        <p:nvPicPr>
          <p:cNvPr id="11" name="Imagen 10"/>
          <p:cNvPicPr>
            <a:picLocks noChangeAspect="1"/>
          </p:cNvPicPr>
          <p:nvPr/>
        </p:nvPicPr>
        <p:blipFill>
          <a:blip r:embed="rId5"/>
          <a:stretch>
            <a:fillRect/>
          </a:stretch>
        </p:blipFill>
        <p:spPr>
          <a:xfrm>
            <a:off x="6276205" y="2318979"/>
            <a:ext cx="5627323" cy="2665202"/>
          </a:xfrm>
          <a:prstGeom prst="rect">
            <a:avLst/>
          </a:prstGeom>
        </p:spPr>
      </p:pic>
    </p:spTree>
    <p:extLst>
      <p:ext uri="{BB962C8B-B14F-4D97-AF65-F5344CB8AC3E}">
        <p14:creationId xmlns:p14="http://schemas.microsoft.com/office/powerpoint/2010/main" val="349174637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308208" y="1103482"/>
            <a:ext cx="11218985" cy="646331"/>
          </a:xfrm>
          <a:prstGeom prst="rect">
            <a:avLst/>
          </a:prstGeom>
          <a:noFill/>
        </p:spPr>
        <p:txBody>
          <a:bodyPr wrap="square" rtlCol="0">
            <a:spAutoFit/>
          </a:bodyPr>
          <a:lstStyle/>
          <a:p>
            <a:pPr algn="just"/>
            <a:r>
              <a:rPr lang="es-AR" dirty="0"/>
              <a:t>Dar luz a los pasos a seguir en la registración de libros digitales en IGJ para las Sociedades Anónimas Simplificadas (SAS) </a:t>
            </a:r>
          </a:p>
        </p:txBody>
      </p:sp>
      <p:sp>
        <p:nvSpPr>
          <p:cNvPr id="7" name="Rectangle 6"/>
          <p:cNvSpPr/>
          <p:nvPr/>
        </p:nvSpPr>
        <p:spPr>
          <a:xfrm>
            <a:off x="308208" y="641574"/>
            <a:ext cx="1461297" cy="523220"/>
          </a:xfrm>
          <a:prstGeom prst="rect">
            <a:avLst/>
          </a:prstGeom>
        </p:spPr>
        <p:txBody>
          <a:bodyPr wrap="none">
            <a:spAutoFit/>
          </a:bodyPr>
          <a:lstStyle/>
          <a:p>
            <a:r>
              <a:rPr lang="es-MX" sz="2800" b="1" dirty="0" smtClean="0">
                <a:latin typeface="Calibri" panose="020F0502020204030204" pitchFamily="34" charset="0"/>
                <a:cs typeface="Calibri" panose="020F0502020204030204" pitchFamily="34" charset="0"/>
              </a:rPr>
              <a:t>Objetivo</a:t>
            </a:r>
            <a:endParaRPr lang="es-AR" sz="2800" b="1" dirty="0">
              <a:latin typeface="Calibri" panose="020F0502020204030204" pitchFamily="34" charset="0"/>
              <a:cs typeface="Calibri" panose="020F0502020204030204" pitchFamily="34" charset="0"/>
            </a:endParaRPr>
          </a:p>
        </p:txBody>
      </p:sp>
      <p:grpSp>
        <p:nvGrpSpPr>
          <p:cNvPr id="5" name="Grupo 4"/>
          <p:cNvGrpSpPr/>
          <p:nvPr/>
        </p:nvGrpSpPr>
        <p:grpSpPr>
          <a:xfrm>
            <a:off x="3849" y="-1"/>
            <a:ext cx="12184303" cy="6904480"/>
            <a:chOff x="0" y="-2"/>
            <a:chExt cx="20104100" cy="11392392"/>
          </a:xfrm>
        </p:grpSpPr>
        <p:sp>
          <p:nvSpPr>
            <p:cNvPr id="6" name="Shape 66"/>
            <p:cNvSpPr txBox="1"/>
            <p:nvPr/>
          </p:nvSpPr>
          <p:spPr>
            <a:xfrm>
              <a:off x="640111" y="10605881"/>
              <a:ext cx="5279173" cy="786509"/>
            </a:xfrm>
            <a:prstGeom prst="rect">
              <a:avLst/>
            </a:prstGeom>
            <a:noFill/>
            <a:ln>
              <a:noFill/>
            </a:ln>
          </p:spPr>
          <p:txBody>
            <a:bodyPr lIns="91425" tIns="91425" rIns="91425" bIns="91425" anchor="t" anchorCtr="0">
              <a:noAutofit/>
            </a:bodyPr>
            <a:lstStyle/>
            <a:p>
              <a:r>
                <a:rPr lang="en" sz="1200" dirty="0">
                  <a:solidFill>
                    <a:srgbClr val="858585"/>
                  </a:solidFill>
                  <a:latin typeface="Roboto"/>
                  <a:ea typeface="Roboto"/>
                  <a:cs typeface="Roboto"/>
                  <a:sym typeface="Roboto"/>
                </a:rPr>
                <a:t>Ministerio de Modernización de la Nación</a:t>
              </a:r>
            </a:p>
          </p:txBody>
        </p:sp>
        <p:pic>
          <p:nvPicPr>
            <p:cNvPr id="8" name="Shape 65"/>
            <p:cNvPicPr preferRelativeResize="0"/>
            <p:nvPr/>
          </p:nvPicPr>
          <p:blipFill>
            <a:blip r:embed="rId3" cstate="print">
              <a:alphaModFix/>
            </a:blip>
            <a:stretch>
              <a:fillRect/>
            </a:stretch>
          </p:blipFill>
          <p:spPr>
            <a:xfrm>
              <a:off x="16224250" y="10486573"/>
              <a:ext cx="3410220" cy="734248"/>
            </a:xfrm>
            <a:prstGeom prst="rect">
              <a:avLst/>
            </a:prstGeom>
            <a:noFill/>
            <a:ln>
              <a:noFill/>
            </a:ln>
          </p:spPr>
        </p:pic>
        <p:cxnSp>
          <p:nvCxnSpPr>
            <p:cNvPr id="9" name="Shape 64"/>
            <p:cNvCxnSpPr/>
            <p:nvPr/>
          </p:nvCxnSpPr>
          <p:spPr>
            <a:xfrm flipV="1">
              <a:off x="0" y="10486573"/>
              <a:ext cx="19958050" cy="42619"/>
            </a:xfrm>
            <a:prstGeom prst="straightConnector1">
              <a:avLst/>
            </a:prstGeom>
            <a:noFill/>
            <a:ln w="38100" cap="flat" cmpd="sng">
              <a:solidFill>
                <a:srgbClr val="00B0F0"/>
              </a:solidFill>
              <a:prstDash val="solid"/>
              <a:round/>
              <a:headEnd type="none" w="lg" len="lg"/>
              <a:tailEnd type="none" w="lg" len="lg"/>
            </a:ln>
          </p:spPr>
        </p:cxnSp>
        <p:sp>
          <p:nvSpPr>
            <p:cNvPr id="10" name="1 Rectángulo"/>
            <p:cNvSpPr/>
            <p:nvPr/>
          </p:nvSpPr>
          <p:spPr>
            <a:xfrm>
              <a:off x="0" y="-2"/>
              <a:ext cx="20104100" cy="88354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3600" b="1" dirty="0" smtClean="0">
                  <a:solidFill>
                    <a:schemeClr val="bg1"/>
                  </a:solidFill>
                  <a:latin typeface="Calibri" panose="020F0502020204030204" pitchFamily="34" charset="0"/>
                  <a:cs typeface="Calibri" panose="020F0502020204030204" pitchFamily="34" charset="0"/>
                </a:rPr>
                <a:t>Libros Digitales SAS</a:t>
              </a:r>
              <a:endParaRPr lang="es-AR" sz="3600" b="1" dirty="0">
                <a:solidFill>
                  <a:schemeClr val="bg1"/>
                </a:solidFill>
                <a:latin typeface="Calibri" pitchFamily="34" charset="0"/>
              </a:endParaRPr>
            </a:p>
          </p:txBody>
        </p:sp>
      </p:grpSp>
      <p:sp>
        <p:nvSpPr>
          <p:cNvPr id="3" name="Rectángulo 2"/>
          <p:cNvSpPr/>
          <p:nvPr/>
        </p:nvSpPr>
        <p:spPr>
          <a:xfrm>
            <a:off x="237187" y="2576256"/>
            <a:ext cx="10810043" cy="646331"/>
          </a:xfrm>
          <a:prstGeom prst="rect">
            <a:avLst/>
          </a:prstGeom>
        </p:spPr>
        <p:txBody>
          <a:bodyPr wrap="square">
            <a:spAutoFit/>
          </a:bodyPr>
          <a:lstStyle/>
          <a:p>
            <a:pPr algn="just"/>
            <a:r>
              <a:rPr lang="es-AR" dirty="0" smtClean="0">
                <a:solidFill>
                  <a:srgbClr val="000000"/>
                </a:solidFill>
                <a:latin typeface="Calibri" panose="020F0502020204030204" pitchFamily="34" charset="0"/>
              </a:rPr>
              <a:t>“</a:t>
            </a:r>
            <a:r>
              <a:rPr lang="es-AR" dirty="0" smtClean="0"/>
              <a:t>Todos </a:t>
            </a:r>
            <a:r>
              <a:rPr lang="es-AR" dirty="0"/>
              <a:t>los registros que obligatoriamente deba llevar la SAS, se individualizarán por medios electrónicos ante el registro público.” </a:t>
            </a:r>
          </a:p>
        </p:txBody>
      </p:sp>
      <p:sp>
        <p:nvSpPr>
          <p:cNvPr id="13" name="Rectángulo 12"/>
          <p:cNvSpPr/>
          <p:nvPr/>
        </p:nvSpPr>
        <p:spPr>
          <a:xfrm>
            <a:off x="214256" y="1718968"/>
            <a:ext cx="1761893" cy="954107"/>
          </a:xfrm>
          <a:prstGeom prst="rect">
            <a:avLst/>
          </a:prstGeom>
        </p:spPr>
        <p:txBody>
          <a:bodyPr wrap="none">
            <a:spAutoFit/>
          </a:bodyPr>
          <a:lstStyle/>
          <a:p>
            <a:r>
              <a:rPr lang="es-AR" sz="2800" b="1" dirty="0">
                <a:latin typeface="Calibri" panose="020F0502020204030204" pitchFamily="34" charset="0"/>
                <a:cs typeface="Calibri" panose="020F0502020204030204" pitchFamily="34" charset="0"/>
              </a:rPr>
              <a:t> </a:t>
            </a:r>
            <a:r>
              <a:rPr lang="es-AR" sz="2800" b="1" dirty="0" smtClean="0">
                <a:latin typeface="Calibri" panose="020F0502020204030204" pitchFamily="34" charset="0"/>
                <a:cs typeface="Calibri" panose="020F0502020204030204" pitchFamily="34" charset="0"/>
              </a:rPr>
              <a:t>Ley 27349</a:t>
            </a:r>
          </a:p>
          <a:p>
            <a:r>
              <a:rPr lang="es-AR" sz="2800" b="1" dirty="0" smtClean="0">
                <a:latin typeface="Calibri" panose="020F0502020204030204" pitchFamily="34" charset="0"/>
                <a:cs typeface="Calibri" panose="020F0502020204030204" pitchFamily="34" charset="0"/>
              </a:rPr>
              <a:t> </a:t>
            </a:r>
            <a:r>
              <a:rPr lang="es-AR" dirty="0">
                <a:latin typeface="Calibri" panose="020F0502020204030204" pitchFamily="34" charset="0"/>
                <a:cs typeface="Calibri" panose="020F0502020204030204" pitchFamily="34" charset="0"/>
              </a:rPr>
              <a:t>A</a:t>
            </a:r>
            <a:r>
              <a:rPr lang="es-AR" dirty="0" smtClean="0">
                <a:latin typeface="Calibri" panose="020F0502020204030204" pitchFamily="34" charset="0"/>
                <a:cs typeface="Calibri" panose="020F0502020204030204" pitchFamily="34" charset="0"/>
              </a:rPr>
              <a:t>rt. </a:t>
            </a:r>
            <a:r>
              <a:rPr lang="es-AR" dirty="0">
                <a:latin typeface="Calibri" panose="020F0502020204030204" pitchFamily="34" charset="0"/>
                <a:cs typeface="Calibri" panose="020F0502020204030204" pitchFamily="34" charset="0"/>
              </a:rPr>
              <a:t>58 inciso 2 </a:t>
            </a:r>
          </a:p>
        </p:txBody>
      </p:sp>
      <p:sp>
        <p:nvSpPr>
          <p:cNvPr id="4" name="CuadroTexto 3"/>
          <p:cNvSpPr txBox="1"/>
          <p:nvPr/>
        </p:nvSpPr>
        <p:spPr>
          <a:xfrm>
            <a:off x="308208" y="5726025"/>
            <a:ext cx="11218985" cy="1107996"/>
          </a:xfrm>
          <a:prstGeom prst="rect">
            <a:avLst/>
          </a:prstGeom>
          <a:noFill/>
        </p:spPr>
        <p:txBody>
          <a:bodyPr wrap="square" rtlCol="0">
            <a:spAutoFit/>
          </a:bodyPr>
          <a:lstStyle/>
          <a:p>
            <a:r>
              <a:rPr lang="es-AR" dirty="0" smtClean="0"/>
              <a:t>Art. 329</a:t>
            </a:r>
            <a:endParaRPr lang="es-AR" dirty="0"/>
          </a:p>
          <a:p>
            <a:r>
              <a:rPr lang="es-AR" dirty="0" smtClean="0"/>
              <a:t>Actos </a:t>
            </a:r>
            <a:r>
              <a:rPr lang="es-AR" dirty="0"/>
              <a:t>sujetos a autorización. El titular puede, previa autorización del Registro Público de su </a:t>
            </a:r>
            <a:r>
              <a:rPr lang="es-AR" dirty="0" smtClean="0"/>
              <a:t>domicilio</a:t>
            </a:r>
            <a:r>
              <a:rPr lang="es-AR" sz="1200" dirty="0"/>
              <a:t/>
            </a:r>
            <a:br>
              <a:rPr lang="es-AR" sz="1200" dirty="0"/>
            </a:br>
            <a:r>
              <a:rPr lang="es-AR" sz="1200" dirty="0"/>
              <a:t/>
            </a:r>
            <a:br>
              <a:rPr lang="es-AR" sz="1200" dirty="0"/>
            </a:br>
            <a:endParaRPr lang="es-AR" dirty="0"/>
          </a:p>
        </p:txBody>
      </p:sp>
      <p:sp>
        <p:nvSpPr>
          <p:cNvPr id="12" name="Rectángulo 11"/>
          <p:cNvSpPr/>
          <p:nvPr/>
        </p:nvSpPr>
        <p:spPr>
          <a:xfrm>
            <a:off x="228117" y="5272030"/>
            <a:ext cx="3718582" cy="523220"/>
          </a:xfrm>
          <a:prstGeom prst="rect">
            <a:avLst/>
          </a:prstGeom>
        </p:spPr>
        <p:txBody>
          <a:bodyPr wrap="none">
            <a:spAutoFit/>
          </a:bodyPr>
          <a:lstStyle/>
          <a:p>
            <a:r>
              <a:rPr lang="es-AR" sz="2400" b="1" dirty="0">
                <a:latin typeface="Calibri" panose="020F0502020204030204" pitchFamily="34" charset="0"/>
                <a:cs typeface="Calibri" panose="020F0502020204030204" pitchFamily="34" charset="0"/>
              </a:rPr>
              <a:t> </a:t>
            </a:r>
            <a:r>
              <a:rPr lang="es-AR" sz="2800" b="1" dirty="0" smtClean="0">
                <a:latin typeface="Calibri" panose="020F0502020204030204" pitchFamily="34" charset="0"/>
                <a:cs typeface="Calibri" panose="020F0502020204030204" pitchFamily="34" charset="0"/>
              </a:rPr>
              <a:t>Código civil y comercial</a:t>
            </a:r>
            <a:endParaRPr lang="es-AR" sz="2800" b="1" dirty="0">
              <a:latin typeface="Calibri" panose="020F0502020204030204" pitchFamily="34" charset="0"/>
              <a:cs typeface="Calibri" panose="020F0502020204030204" pitchFamily="34" charset="0"/>
            </a:endParaRPr>
          </a:p>
        </p:txBody>
      </p:sp>
      <p:sp>
        <p:nvSpPr>
          <p:cNvPr id="11" name="Rectángulo 10"/>
          <p:cNvSpPr/>
          <p:nvPr/>
        </p:nvSpPr>
        <p:spPr>
          <a:xfrm>
            <a:off x="296009" y="4238445"/>
            <a:ext cx="1680140" cy="954107"/>
          </a:xfrm>
          <a:prstGeom prst="rect">
            <a:avLst/>
          </a:prstGeom>
        </p:spPr>
        <p:txBody>
          <a:bodyPr wrap="none">
            <a:spAutoFit/>
          </a:bodyPr>
          <a:lstStyle/>
          <a:p>
            <a:r>
              <a:rPr lang="es-AR" sz="2800" b="1" dirty="0"/>
              <a:t>Ley 19550</a:t>
            </a:r>
          </a:p>
          <a:p>
            <a:r>
              <a:rPr lang="es-AR" sz="2800" dirty="0" smtClean="0">
                <a:latin typeface="Calibri" panose="020F0502020204030204" pitchFamily="34" charset="0"/>
                <a:cs typeface="Calibri" panose="020F0502020204030204" pitchFamily="34" charset="0"/>
              </a:rPr>
              <a:t> </a:t>
            </a:r>
            <a:r>
              <a:rPr lang="es-AR" dirty="0">
                <a:latin typeface="Calibri" panose="020F0502020204030204" pitchFamily="34" charset="0"/>
                <a:cs typeface="Calibri" panose="020F0502020204030204" pitchFamily="34" charset="0"/>
              </a:rPr>
              <a:t>A</a:t>
            </a:r>
            <a:r>
              <a:rPr lang="es-AR" dirty="0" smtClean="0">
                <a:latin typeface="Calibri" panose="020F0502020204030204" pitchFamily="34" charset="0"/>
                <a:cs typeface="Calibri" panose="020F0502020204030204" pitchFamily="34" charset="0"/>
              </a:rPr>
              <a:t>rt. 61</a:t>
            </a:r>
            <a:endParaRPr lang="es-AR" dirty="0"/>
          </a:p>
        </p:txBody>
      </p:sp>
      <p:sp>
        <p:nvSpPr>
          <p:cNvPr id="14" name="Rectángulo 13"/>
          <p:cNvSpPr/>
          <p:nvPr/>
        </p:nvSpPr>
        <p:spPr>
          <a:xfrm>
            <a:off x="296009" y="3297687"/>
            <a:ext cx="4267194" cy="800219"/>
          </a:xfrm>
          <a:prstGeom prst="rect">
            <a:avLst/>
          </a:prstGeom>
        </p:spPr>
        <p:txBody>
          <a:bodyPr wrap="none">
            <a:spAutoFit/>
          </a:bodyPr>
          <a:lstStyle/>
          <a:p>
            <a:r>
              <a:rPr lang="es-AR" sz="2800" b="1" dirty="0" smtClean="0"/>
              <a:t>Resolución 6/2017 </a:t>
            </a:r>
          </a:p>
          <a:p>
            <a:r>
              <a:rPr lang="es-AR" dirty="0" smtClean="0"/>
              <a:t>IGJ Título IX. Registros Digitales art. 51 al 58</a:t>
            </a:r>
            <a:endParaRPr lang="es-AR" dirty="0"/>
          </a:p>
        </p:txBody>
      </p:sp>
    </p:spTree>
    <p:extLst>
      <p:ext uri="{BB962C8B-B14F-4D97-AF65-F5344CB8AC3E}">
        <p14:creationId xmlns:p14="http://schemas.microsoft.com/office/powerpoint/2010/main" val="79538302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486506" y="1325756"/>
            <a:ext cx="11218985" cy="769441"/>
          </a:xfrm>
          <a:prstGeom prst="rect">
            <a:avLst/>
          </a:prstGeom>
          <a:noFill/>
        </p:spPr>
        <p:txBody>
          <a:bodyPr wrap="square" rtlCol="0">
            <a:spAutoFit/>
          </a:bodyPr>
          <a:lstStyle/>
          <a:p>
            <a:pPr algn="just"/>
            <a:r>
              <a:rPr lang="es-AR" sz="2200" dirty="0">
                <a:cs typeface="Gotham Light" pitchFamily="50" charset="0"/>
              </a:rPr>
              <a:t>7</a:t>
            </a:r>
            <a:r>
              <a:rPr lang="es-AR" sz="2200" dirty="0" smtClean="0">
                <a:cs typeface="Gotham Light" pitchFamily="50" charset="0"/>
              </a:rPr>
              <a:t>. </a:t>
            </a:r>
            <a:r>
              <a:rPr lang="es-AR" sz="2200" dirty="0" err="1" smtClean="0">
                <a:cs typeface="Gotham Light" pitchFamily="50" charset="0"/>
              </a:rPr>
              <a:t>Completá</a:t>
            </a:r>
            <a:r>
              <a:rPr lang="es-AR" sz="2200" dirty="0" smtClean="0">
                <a:cs typeface="Gotham Light" pitchFamily="50" charset="0"/>
              </a:rPr>
              <a:t> el formulario online referido a la carga del trámite.</a:t>
            </a:r>
            <a:endParaRPr lang="es-AR" sz="2200" dirty="0">
              <a:cs typeface="Gotham Light" pitchFamily="50" charset="0"/>
            </a:endParaRPr>
          </a:p>
          <a:p>
            <a:pPr marL="457200" indent="-457200" algn="just">
              <a:buFont typeface="+mj-lt"/>
              <a:buAutoNum type="arabicPeriod"/>
            </a:pPr>
            <a:endParaRPr lang="es-AR" sz="2200" dirty="0">
              <a:cs typeface="Gotham Light" pitchFamily="50" charset="0"/>
            </a:endParaRPr>
          </a:p>
        </p:txBody>
      </p:sp>
      <p:sp>
        <p:nvSpPr>
          <p:cNvPr id="7" name="Rectangle 6"/>
          <p:cNvSpPr/>
          <p:nvPr/>
        </p:nvSpPr>
        <p:spPr>
          <a:xfrm>
            <a:off x="391795" y="713830"/>
            <a:ext cx="6246262" cy="954107"/>
          </a:xfrm>
          <a:prstGeom prst="rect">
            <a:avLst/>
          </a:prstGeom>
        </p:spPr>
        <p:txBody>
          <a:bodyPr wrap="none">
            <a:spAutoFit/>
          </a:bodyPr>
          <a:lstStyle/>
          <a:p>
            <a:r>
              <a:rPr lang="es-MX" sz="2800" b="1" dirty="0" smtClean="0">
                <a:solidFill>
                  <a:schemeClr val="accent1"/>
                </a:solidFill>
                <a:latin typeface="Calibri" panose="020F0502020204030204" pitchFamily="34" charset="0"/>
                <a:cs typeface="Calibri" panose="020F0502020204030204" pitchFamily="34" charset="0"/>
              </a:rPr>
              <a:t>Pasos para cargar un Libro Digital en TAD</a:t>
            </a:r>
          </a:p>
          <a:p>
            <a:pPr marL="514350" indent="-514350">
              <a:buFont typeface="+mj-lt"/>
              <a:buAutoNum type="arabicPeriod"/>
            </a:pPr>
            <a:endParaRPr lang="es-AR" sz="2800" b="1" dirty="0">
              <a:solidFill>
                <a:schemeClr val="accent1"/>
              </a:solidFill>
              <a:latin typeface="Calibri" panose="020F0502020204030204" pitchFamily="34" charset="0"/>
              <a:cs typeface="Calibri" panose="020F0502020204030204" pitchFamily="34" charset="0"/>
            </a:endParaRPr>
          </a:p>
        </p:txBody>
      </p:sp>
      <p:grpSp>
        <p:nvGrpSpPr>
          <p:cNvPr id="5" name="Grupo 4"/>
          <p:cNvGrpSpPr/>
          <p:nvPr/>
        </p:nvGrpSpPr>
        <p:grpSpPr>
          <a:xfrm>
            <a:off x="3849" y="-1"/>
            <a:ext cx="12184303" cy="6904480"/>
            <a:chOff x="0" y="-2"/>
            <a:chExt cx="20104100" cy="11392392"/>
          </a:xfrm>
        </p:grpSpPr>
        <p:sp>
          <p:nvSpPr>
            <p:cNvPr id="6" name="Shape 66"/>
            <p:cNvSpPr txBox="1"/>
            <p:nvPr/>
          </p:nvSpPr>
          <p:spPr>
            <a:xfrm>
              <a:off x="640111" y="10605881"/>
              <a:ext cx="5279173" cy="786509"/>
            </a:xfrm>
            <a:prstGeom prst="rect">
              <a:avLst/>
            </a:prstGeom>
            <a:noFill/>
            <a:ln>
              <a:noFill/>
            </a:ln>
          </p:spPr>
          <p:txBody>
            <a:bodyPr lIns="91425" tIns="91425" rIns="91425" bIns="91425" anchor="t" anchorCtr="0">
              <a:noAutofit/>
            </a:bodyPr>
            <a:lstStyle/>
            <a:p>
              <a:r>
                <a:rPr lang="en" sz="1200" dirty="0">
                  <a:solidFill>
                    <a:srgbClr val="858585"/>
                  </a:solidFill>
                  <a:latin typeface="Roboto"/>
                  <a:ea typeface="Roboto"/>
                  <a:cs typeface="Roboto"/>
                  <a:sym typeface="Roboto"/>
                </a:rPr>
                <a:t>Ministerio de Modernización de la Nación</a:t>
              </a:r>
            </a:p>
          </p:txBody>
        </p:sp>
        <p:pic>
          <p:nvPicPr>
            <p:cNvPr id="8" name="Shape 65"/>
            <p:cNvPicPr preferRelativeResize="0"/>
            <p:nvPr/>
          </p:nvPicPr>
          <p:blipFill>
            <a:blip r:embed="rId3" cstate="print">
              <a:alphaModFix/>
            </a:blip>
            <a:stretch>
              <a:fillRect/>
            </a:stretch>
          </p:blipFill>
          <p:spPr>
            <a:xfrm>
              <a:off x="16224250" y="10486573"/>
              <a:ext cx="3410220" cy="734248"/>
            </a:xfrm>
            <a:prstGeom prst="rect">
              <a:avLst/>
            </a:prstGeom>
            <a:noFill/>
            <a:ln>
              <a:noFill/>
            </a:ln>
          </p:spPr>
        </p:pic>
        <p:cxnSp>
          <p:nvCxnSpPr>
            <p:cNvPr id="9" name="Shape 64"/>
            <p:cNvCxnSpPr/>
            <p:nvPr/>
          </p:nvCxnSpPr>
          <p:spPr>
            <a:xfrm flipV="1">
              <a:off x="0" y="10486573"/>
              <a:ext cx="19958050" cy="42619"/>
            </a:xfrm>
            <a:prstGeom prst="straightConnector1">
              <a:avLst/>
            </a:prstGeom>
            <a:noFill/>
            <a:ln w="38100" cap="flat" cmpd="sng">
              <a:solidFill>
                <a:srgbClr val="00B0F0"/>
              </a:solidFill>
              <a:prstDash val="solid"/>
              <a:round/>
              <a:headEnd type="none" w="lg" len="lg"/>
              <a:tailEnd type="none" w="lg" len="lg"/>
            </a:ln>
          </p:spPr>
        </p:cxnSp>
        <p:sp>
          <p:nvSpPr>
            <p:cNvPr id="10" name="1 Rectángulo"/>
            <p:cNvSpPr/>
            <p:nvPr/>
          </p:nvSpPr>
          <p:spPr>
            <a:xfrm>
              <a:off x="0" y="-2"/>
              <a:ext cx="20104100" cy="88354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3600" b="1" dirty="0" smtClean="0">
                  <a:solidFill>
                    <a:schemeClr val="bg1"/>
                  </a:solidFill>
                  <a:latin typeface="Calibri" panose="020F0502020204030204" pitchFamily="34" charset="0"/>
                  <a:cs typeface="Calibri" panose="020F0502020204030204" pitchFamily="34" charset="0"/>
                </a:rPr>
                <a:t>Libros Digitales SAS</a:t>
              </a:r>
              <a:endParaRPr lang="es-AR" sz="3600" b="1" dirty="0">
                <a:solidFill>
                  <a:schemeClr val="bg1"/>
                </a:solidFill>
                <a:latin typeface="Calibri" pitchFamily="34" charset="0"/>
              </a:endParaRPr>
            </a:p>
          </p:txBody>
        </p:sp>
      </p:grpSp>
      <p:pic>
        <p:nvPicPr>
          <p:cNvPr id="4" name="Imagen 3"/>
          <p:cNvPicPr>
            <a:picLocks noChangeAspect="1"/>
          </p:cNvPicPr>
          <p:nvPr/>
        </p:nvPicPr>
        <p:blipFill rotWithShape="1">
          <a:blip r:embed="rId4"/>
          <a:srcRect l="24746" t="38643" r="43213" b="29930"/>
          <a:stretch/>
        </p:blipFill>
        <p:spPr>
          <a:xfrm>
            <a:off x="2358429" y="2153097"/>
            <a:ext cx="6282651" cy="3466291"/>
          </a:xfrm>
          <a:prstGeom prst="rect">
            <a:avLst/>
          </a:prstGeom>
        </p:spPr>
      </p:pic>
      <p:pic>
        <p:nvPicPr>
          <p:cNvPr id="3" name="Imagen 2"/>
          <p:cNvPicPr>
            <a:picLocks noChangeAspect="1"/>
          </p:cNvPicPr>
          <p:nvPr/>
        </p:nvPicPr>
        <p:blipFill rotWithShape="1">
          <a:blip r:embed="rId5"/>
          <a:srcRect l="53899" t="32978" b="2004"/>
          <a:stretch/>
        </p:blipFill>
        <p:spPr>
          <a:xfrm>
            <a:off x="8491860" y="2996854"/>
            <a:ext cx="3036219" cy="2029728"/>
          </a:xfrm>
          <a:prstGeom prst="rect">
            <a:avLst/>
          </a:prstGeom>
        </p:spPr>
      </p:pic>
    </p:spTree>
    <p:extLst>
      <p:ext uri="{BB962C8B-B14F-4D97-AF65-F5344CB8AC3E}">
        <p14:creationId xmlns:p14="http://schemas.microsoft.com/office/powerpoint/2010/main" val="391246229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391795" y="713830"/>
            <a:ext cx="6246262" cy="954107"/>
          </a:xfrm>
          <a:prstGeom prst="rect">
            <a:avLst/>
          </a:prstGeom>
        </p:spPr>
        <p:txBody>
          <a:bodyPr wrap="none">
            <a:spAutoFit/>
          </a:bodyPr>
          <a:lstStyle/>
          <a:p>
            <a:r>
              <a:rPr lang="es-MX" sz="2800" b="1" dirty="0" smtClean="0">
                <a:solidFill>
                  <a:schemeClr val="accent1"/>
                </a:solidFill>
                <a:latin typeface="Calibri" panose="020F0502020204030204" pitchFamily="34" charset="0"/>
                <a:cs typeface="Calibri" panose="020F0502020204030204" pitchFamily="34" charset="0"/>
              </a:rPr>
              <a:t>Pasos para cargar un Libro Digital en TAD</a:t>
            </a:r>
          </a:p>
          <a:p>
            <a:pPr marL="514350" indent="-514350">
              <a:buFont typeface="+mj-lt"/>
              <a:buAutoNum type="arabicPeriod"/>
            </a:pPr>
            <a:endParaRPr lang="es-AR" sz="2800" b="1" dirty="0">
              <a:solidFill>
                <a:schemeClr val="accent1"/>
              </a:solidFill>
              <a:latin typeface="Calibri" panose="020F0502020204030204" pitchFamily="34" charset="0"/>
              <a:cs typeface="Calibri" panose="020F0502020204030204" pitchFamily="34" charset="0"/>
            </a:endParaRPr>
          </a:p>
        </p:txBody>
      </p:sp>
      <p:grpSp>
        <p:nvGrpSpPr>
          <p:cNvPr id="5" name="Grupo 4"/>
          <p:cNvGrpSpPr/>
          <p:nvPr/>
        </p:nvGrpSpPr>
        <p:grpSpPr>
          <a:xfrm>
            <a:off x="3849" y="-1"/>
            <a:ext cx="12184303" cy="6904480"/>
            <a:chOff x="0" y="-2"/>
            <a:chExt cx="20104100" cy="11392392"/>
          </a:xfrm>
        </p:grpSpPr>
        <p:sp>
          <p:nvSpPr>
            <p:cNvPr id="6" name="Shape 66"/>
            <p:cNvSpPr txBox="1"/>
            <p:nvPr/>
          </p:nvSpPr>
          <p:spPr>
            <a:xfrm>
              <a:off x="640111" y="10605881"/>
              <a:ext cx="5279173" cy="786509"/>
            </a:xfrm>
            <a:prstGeom prst="rect">
              <a:avLst/>
            </a:prstGeom>
            <a:noFill/>
            <a:ln>
              <a:noFill/>
            </a:ln>
          </p:spPr>
          <p:txBody>
            <a:bodyPr lIns="91425" tIns="91425" rIns="91425" bIns="91425" anchor="t" anchorCtr="0">
              <a:noAutofit/>
            </a:bodyPr>
            <a:lstStyle/>
            <a:p>
              <a:r>
                <a:rPr lang="en" sz="1200" dirty="0">
                  <a:solidFill>
                    <a:srgbClr val="858585"/>
                  </a:solidFill>
                  <a:latin typeface="Roboto"/>
                  <a:ea typeface="Roboto"/>
                  <a:cs typeface="Roboto"/>
                  <a:sym typeface="Roboto"/>
                </a:rPr>
                <a:t>Ministerio de Modernización de la Nación</a:t>
              </a:r>
            </a:p>
          </p:txBody>
        </p:sp>
        <p:pic>
          <p:nvPicPr>
            <p:cNvPr id="8" name="Shape 65"/>
            <p:cNvPicPr preferRelativeResize="0"/>
            <p:nvPr/>
          </p:nvPicPr>
          <p:blipFill>
            <a:blip r:embed="rId3" cstate="print">
              <a:alphaModFix/>
            </a:blip>
            <a:stretch>
              <a:fillRect/>
            </a:stretch>
          </p:blipFill>
          <p:spPr>
            <a:xfrm>
              <a:off x="16224250" y="10486573"/>
              <a:ext cx="3410220" cy="734248"/>
            </a:xfrm>
            <a:prstGeom prst="rect">
              <a:avLst/>
            </a:prstGeom>
            <a:noFill/>
            <a:ln>
              <a:noFill/>
            </a:ln>
          </p:spPr>
        </p:pic>
        <p:cxnSp>
          <p:nvCxnSpPr>
            <p:cNvPr id="9" name="Shape 64"/>
            <p:cNvCxnSpPr/>
            <p:nvPr/>
          </p:nvCxnSpPr>
          <p:spPr>
            <a:xfrm flipV="1">
              <a:off x="0" y="10486573"/>
              <a:ext cx="19958050" cy="42619"/>
            </a:xfrm>
            <a:prstGeom prst="straightConnector1">
              <a:avLst/>
            </a:prstGeom>
            <a:noFill/>
            <a:ln w="38100" cap="flat" cmpd="sng">
              <a:solidFill>
                <a:srgbClr val="00B0F0"/>
              </a:solidFill>
              <a:prstDash val="solid"/>
              <a:round/>
              <a:headEnd type="none" w="lg" len="lg"/>
              <a:tailEnd type="none" w="lg" len="lg"/>
            </a:ln>
          </p:spPr>
        </p:cxnSp>
        <p:sp>
          <p:nvSpPr>
            <p:cNvPr id="10" name="1 Rectángulo"/>
            <p:cNvSpPr/>
            <p:nvPr/>
          </p:nvSpPr>
          <p:spPr>
            <a:xfrm>
              <a:off x="0" y="-2"/>
              <a:ext cx="20104100" cy="88354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3600" b="1" dirty="0" smtClean="0">
                  <a:solidFill>
                    <a:schemeClr val="bg1"/>
                  </a:solidFill>
                  <a:latin typeface="Calibri" panose="020F0502020204030204" pitchFamily="34" charset="0"/>
                  <a:cs typeface="Calibri" panose="020F0502020204030204" pitchFamily="34" charset="0"/>
                </a:rPr>
                <a:t>Libros Digitales SAS</a:t>
              </a:r>
              <a:endParaRPr lang="es-AR" sz="3600" b="1" dirty="0">
                <a:solidFill>
                  <a:schemeClr val="bg1"/>
                </a:solidFill>
                <a:latin typeface="Calibri" pitchFamily="34" charset="0"/>
              </a:endParaRPr>
            </a:p>
          </p:txBody>
        </p:sp>
      </p:grpSp>
      <p:pic>
        <p:nvPicPr>
          <p:cNvPr id="12" name="Imagen 11"/>
          <p:cNvPicPr>
            <a:picLocks noChangeAspect="1"/>
          </p:cNvPicPr>
          <p:nvPr/>
        </p:nvPicPr>
        <p:blipFill rotWithShape="1">
          <a:blip r:embed="rId4"/>
          <a:srcRect t="29424"/>
          <a:stretch/>
        </p:blipFill>
        <p:spPr>
          <a:xfrm>
            <a:off x="1882065" y="1611177"/>
            <a:ext cx="8531851" cy="3361899"/>
          </a:xfrm>
          <a:prstGeom prst="rect">
            <a:avLst/>
          </a:prstGeom>
        </p:spPr>
      </p:pic>
      <p:sp>
        <p:nvSpPr>
          <p:cNvPr id="22" name="Rectángulo redondeado 21"/>
          <p:cNvSpPr/>
          <p:nvPr/>
        </p:nvSpPr>
        <p:spPr>
          <a:xfrm>
            <a:off x="7785717" y="4359030"/>
            <a:ext cx="2181915" cy="110815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p>
        </p:txBody>
      </p:sp>
      <p:sp>
        <p:nvSpPr>
          <p:cNvPr id="15" name="CuadroTexto 14"/>
          <p:cNvSpPr txBox="1"/>
          <p:nvPr/>
        </p:nvSpPr>
        <p:spPr>
          <a:xfrm>
            <a:off x="7654046" y="4389962"/>
            <a:ext cx="2384876" cy="1077218"/>
          </a:xfrm>
          <a:prstGeom prst="rect">
            <a:avLst/>
          </a:prstGeom>
          <a:noFill/>
        </p:spPr>
        <p:txBody>
          <a:bodyPr wrap="square" rtlCol="0">
            <a:spAutoFit/>
          </a:bodyPr>
          <a:lstStyle/>
          <a:p>
            <a:pPr algn="ctr"/>
            <a:r>
              <a:rPr lang="es-AR" sz="1600" dirty="0" smtClean="0">
                <a:solidFill>
                  <a:schemeClr val="bg1"/>
                </a:solidFill>
              </a:rPr>
              <a:t>Nunca se sube el documento en sí, nadie verá el contenido. Sólo se pega el HASH.</a:t>
            </a:r>
            <a:endParaRPr lang="es-AR" sz="1600" dirty="0">
              <a:solidFill>
                <a:schemeClr val="bg1"/>
              </a:solidFill>
            </a:endParaRPr>
          </a:p>
        </p:txBody>
      </p:sp>
    </p:spTree>
    <p:extLst>
      <p:ext uri="{BB962C8B-B14F-4D97-AF65-F5344CB8AC3E}">
        <p14:creationId xmlns:p14="http://schemas.microsoft.com/office/powerpoint/2010/main" val="368880411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391795" y="713830"/>
            <a:ext cx="6246262" cy="954107"/>
          </a:xfrm>
          <a:prstGeom prst="rect">
            <a:avLst/>
          </a:prstGeom>
        </p:spPr>
        <p:txBody>
          <a:bodyPr wrap="none">
            <a:spAutoFit/>
          </a:bodyPr>
          <a:lstStyle/>
          <a:p>
            <a:r>
              <a:rPr lang="es-MX" sz="2800" b="1" dirty="0" smtClean="0">
                <a:solidFill>
                  <a:schemeClr val="accent1"/>
                </a:solidFill>
                <a:latin typeface="Calibri" panose="020F0502020204030204" pitchFamily="34" charset="0"/>
                <a:cs typeface="Calibri" panose="020F0502020204030204" pitchFamily="34" charset="0"/>
              </a:rPr>
              <a:t>Pasos para cargar un Libro Digital en TAD</a:t>
            </a:r>
          </a:p>
          <a:p>
            <a:pPr marL="514350" indent="-514350">
              <a:buFont typeface="+mj-lt"/>
              <a:buAutoNum type="arabicPeriod"/>
            </a:pPr>
            <a:endParaRPr lang="es-AR" sz="2800" b="1" dirty="0">
              <a:solidFill>
                <a:schemeClr val="accent1"/>
              </a:solidFill>
              <a:latin typeface="Calibri" panose="020F0502020204030204" pitchFamily="34" charset="0"/>
              <a:cs typeface="Calibri" panose="020F0502020204030204" pitchFamily="34" charset="0"/>
            </a:endParaRPr>
          </a:p>
        </p:txBody>
      </p:sp>
      <p:grpSp>
        <p:nvGrpSpPr>
          <p:cNvPr id="5" name="Grupo 4"/>
          <p:cNvGrpSpPr/>
          <p:nvPr/>
        </p:nvGrpSpPr>
        <p:grpSpPr>
          <a:xfrm>
            <a:off x="3849" y="-1"/>
            <a:ext cx="12184303" cy="6904480"/>
            <a:chOff x="0" y="-2"/>
            <a:chExt cx="20104100" cy="11392392"/>
          </a:xfrm>
        </p:grpSpPr>
        <p:sp>
          <p:nvSpPr>
            <p:cNvPr id="6" name="Shape 66"/>
            <p:cNvSpPr txBox="1"/>
            <p:nvPr/>
          </p:nvSpPr>
          <p:spPr>
            <a:xfrm>
              <a:off x="640111" y="10605881"/>
              <a:ext cx="5279173" cy="786509"/>
            </a:xfrm>
            <a:prstGeom prst="rect">
              <a:avLst/>
            </a:prstGeom>
            <a:noFill/>
            <a:ln>
              <a:noFill/>
            </a:ln>
          </p:spPr>
          <p:txBody>
            <a:bodyPr lIns="91425" tIns="91425" rIns="91425" bIns="91425" anchor="t" anchorCtr="0">
              <a:noAutofit/>
            </a:bodyPr>
            <a:lstStyle/>
            <a:p>
              <a:r>
                <a:rPr lang="en" sz="1200" dirty="0">
                  <a:solidFill>
                    <a:srgbClr val="858585"/>
                  </a:solidFill>
                  <a:latin typeface="Roboto"/>
                  <a:ea typeface="Roboto"/>
                  <a:cs typeface="Roboto"/>
                  <a:sym typeface="Roboto"/>
                </a:rPr>
                <a:t>Ministerio de Modernización de la Nación</a:t>
              </a:r>
            </a:p>
          </p:txBody>
        </p:sp>
        <p:pic>
          <p:nvPicPr>
            <p:cNvPr id="8" name="Shape 65"/>
            <p:cNvPicPr preferRelativeResize="0"/>
            <p:nvPr/>
          </p:nvPicPr>
          <p:blipFill>
            <a:blip r:embed="rId3" cstate="print">
              <a:alphaModFix/>
            </a:blip>
            <a:stretch>
              <a:fillRect/>
            </a:stretch>
          </p:blipFill>
          <p:spPr>
            <a:xfrm>
              <a:off x="16224250" y="10486573"/>
              <a:ext cx="3410220" cy="734248"/>
            </a:xfrm>
            <a:prstGeom prst="rect">
              <a:avLst/>
            </a:prstGeom>
            <a:noFill/>
            <a:ln>
              <a:noFill/>
            </a:ln>
          </p:spPr>
        </p:pic>
        <p:cxnSp>
          <p:nvCxnSpPr>
            <p:cNvPr id="9" name="Shape 64"/>
            <p:cNvCxnSpPr/>
            <p:nvPr/>
          </p:nvCxnSpPr>
          <p:spPr>
            <a:xfrm flipV="1">
              <a:off x="0" y="10486573"/>
              <a:ext cx="19958050" cy="42619"/>
            </a:xfrm>
            <a:prstGeom prst="straightConnector1">
              <a:avLst/>
            </a:prstGeom>
            <a:noFill/>
            <a:ln w="38100" cap="flat" cmpd="sng">
              <a:solidFill>
                <a:srgbClr val="00B0F0"/>
              </a:solidFill>
              <a:prstDash val="solid"/>
              <a:round/>
              <a:headEnd type="none" w="lg" len="lg"/>
              <a:tailEnd type="none" w="lg" len="lg"/>
            </a:ln>
          </p:spPr>
        </p:cxnSp>
        <p:sp>
          <p:nvSpPr>
            <p:cNvPr id="10" name="1 Rectángulo"/>
            <p:cNvSpPr/>
            <p:nvPr/>
          </p:nvSpPr>
          <p:spPr>
            <a:xfrm>
              <a:off x="0" y="-2"/>
              <a:ext cx="20104100" cy="88354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3600" b="1" dirty="0" smtClean="0">
                  <a:solidFill>
                    <a:schemeClr val="bg1"/>
                  </a:solidFill>
                  <a:latin typeface="Calibri" panose="020F0502020204030204" pitchFamily="34" charset="0"/>
                  <a:cs typeface="Calibri" panose="020F0502020204030204" pitchFamily="34" charset="0"/>
                </a:rPr>
                <a:t>Libros Digitales SAS</a:t>
              </a:r>
              <a:endParaRPr lang="es-AR" sz="3600" b="1" dirty="0">
                <a:solidFill>
                  <a:schemeClr val="bg1"/>
                </a:solidFill>
                <a:latin typeface="Calibri" pitchFamily="34" charset="0"/>
              </a:endParaRPr>
            </a:p>
          </p:txBody>
        </p:sp>
      </p:grpSp>
      <p:pic>
        <p:nvPicPr>
          <p:cNvPr id="2" name="Imagen 1"/>
          <p:cNvPicPr>
            <a:picLocks noChangeAspect="1"/>
          </p:cNvPicPr>
          <p:nvPr/>
        </p:nvPicPr>
        <p:blipFill>
          <a:blip r:embed="rId4"/>
          <a:stretch>
            <a:fillRect/>
          </a:stretch>
        </p:blipFill>
        <p:spPr>
          <a:xfrm>
            <a:off x="669824" y="1425843"/>
            <a:ext cx="10763837" cy="4929656"/>
          </a:xfrm>
          <a:prstGeom prst="rect">
            <a:avLst/>
          </a:prstGeom>
        </p:spPr>
      </p:pic>
    </p:spTree>
    <p:extLst>
      <p:ext uri="{BB962C8B-B14F-4D97-AF65-F5344CB8AC3E}">
        <p14:creationId xmlns:p14="http://schemas.microsoft.com/office/powerpoint/2010/main" val="334910236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391795" y="713830"/>
            <a:ext cx="6246262" cy="954107"/>
          </a:xfrm>
          <a:prstGeom prst="rect">
            <a:avLst/>
          </a:prstGeom>
        </p:spPr>
        <p:txBody>
          <a:bodyPr wrap="none">
            <a:spAutoFit/>
          </a:bodyPr>
          <a:lstStyle/>
          <a:p>
            <a:r>
              <a:rPr lang="es-MX" sz="2800" b="1" dirty="0" smtClean="0">
                <a:solidFill>
                  <a:schemeClr val="accent1"/>
                </a:solidFill>
                <a:latin typeface="Calibri" panose="020F0502020204030204" pitchFamily="34" charset="0"/>
                <a:cs typeface="Calibri" panose="020F0502020204030204" pitchFamily="34" charset="0"/>
              </a:rPr>
              <a:t>Pasos para cargar un Libro Digital en TAD</a:t>
            </a:r>
          </a:p>
          <a:p>
            <a:pPr marL="514350" indent="-514350">
              <a:buFont typeface="+mj-lt"/>
              <a:buAutoNum type="arabicPeriod"/>
            </a:pPr>
            <a:endParaRPr lang="es-AR" sz="2800" b="1" dirty="0">
              <a:solidFill>
                <a:schemeClr val="accent1"/>
              </a:solidFill>
              <a:latin typeface="Calibri" panose="020F0502020204030204" pitchFamily="34" charset="0"/>
              <a:cs typeface="Calibri" panose="020F0502020204030204" pitchFamily="34" charset="0"/>
            </a:endParaRPr>
          </a:p>
        </p:txBody>
      </p:sp>
      <p:grpSp>
        <p:nvGrpSpPr>
          <p:cNvPr id="5" name="Grupo 4"/>
          <p:cNvGrpSpPr/>
          <p:nvPr/>
        </p:nvGrpSpPr>
        <p:grpSpPr>
          <a:xfrm>
            <a:off x="3849" y="-1"/>
            <a:ext cx="12184303" cy="6904480"/>
            <a:chOff x="0" y="-2"/>
            <a:chExt cx="20104100" cy="11392392"/>
          </a:xfrm>
        </p:grpSpPr>
        <p:sp>
          <p:nvSpPr>
            <p:cNvPr id="6" name="Shape 66"/>
            <p:cNvSpPr txBox="1"/>
            <p:nvPr/>
          </p:nvSpPr>
          <p:spPr>
            <a:xfrm>
              <a:off x="640111" y="10605881"/>
              <a:ext cx="5279173" cy="786509"/>
            </a:xfrm>
            <a:prstGeom prst="rect">
              <a:avLst/>
            </a:prstGeom>
            <a:noFill/>
            <a:ln>
              <a:noFill/>
            </a:ln>
          </p:spPr>
          <p:txBody>
            <a:bodyPr lIns="91425" tIns="91425" rIns="91425" bIns="91425" anchor="t" anchorCtr="0">
              <a:noAutofit/>
            </a:bodyPr>
            <a:lstStyle/>
            <a:p>
              <a:r>
                <a:rPr lang="en" sz="1200" dirty="0">
                  <a:solidFill>
                    <a:srgbClr val="858585"/>
                  </a:solidFill>
                  <a:latin typeface="Roboto"/>
                  <a:ea typeface="Roboto"/>
                  <a:cs typeface="Roboto"/>
                  <a:sym typeface="Roboto"/>
                </a:rPr>
                <a:t>Ministerio de Modernización de la Nación</a:t>
              </a:r>
            </a:p>
          </p:txBody>
        </p:sp>
        <p:pic>
          <p:nvPicPr>
            <p:cNvPr id="8" name="Shape 65"/>
            <p:cNvPicPr preferRelativeResize="0"/>
            <p:nvPr/>
          </p:nvPicPr>
          <p:blipFill>
            <a:blip r:embed="rId3" cstate="print">
              <a:alphaModFix/>
            </a:blip>
            <a:stretch>
              <a:fillRect/>
            </a:stretch>
          </p:blipFill>
          <p:spPr>
            <a:xfrm>
              <a:off x="16224250" y="10486573"/>
              <a:ext cx="3410220" cy="734248"/>
            </a:xfrm>
            <a:prstGeom prst="rect">
              <a:avLst/>
            </a:prstGeom>
            <a:noFill/>
            <a:ln>
              <a:noFill/>
            </a:ln>
          </p:spPr>
        </p:pic>
        <p:cxnSp>
          <p:nvCxnSpPr>
            <p:cNvPr id="9" name="Shape 64"/>
            <p:cNvCxnSpPr/>
            <p:nvPr/>
          </p:nvCxnSpPr>
          <p:spPr>
            <a:xfrm flipV="1">
              <a:off x="0" y="10486573"/>
              <a:ext cx="19958050" cy="42619"/>
            </a:xfrm>
            <a:prstGeom prst="straightConnector1">
              <a:avLst/>
            </a:prstGeom>
            <a:noFill/>
            <a:ln w="38100" cap="flat" cmpd="sng">
              <a:solidFill>
                <a:srgbClr val="00B0F0"/>
              </a:solidFill>
              <a:prstDash val="solid"/>
              <a:round/>
              <a:headEnd type="none" w="lg" len="lg"/>
              <a:tailEnd type="none" w="lg" len="lg"/>
            </a:ln>
          </p:spPr>
        </p:cxnSp>
        <p:sp>
          <p:nvSpPr>
            <p:cNvPr id="10" name="1 Rectángulo"/>
            <p:cNvSpPr/>
            <p:nvPr/>
          </p:nvSpPr>
          <p:spPr>
            <a:xfrm>
              <a:off x="0" y="-2"/>
              <a:ext cx="20104100" cy="88354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3600" b="1" dirty="0" smtClean="0">
                  <a:solidFill>
                    <a:schemeClr val="bg1"/>
                  </a:solidFill>
                  <a:latin typeface="Calibri" panose="020F0502020204030204" pitchFamily="34" charset="0"/>
                  <a:cs typeface="Calibri" panose="020F0502020204030204" pitchFamily="34" charset="0"/>
                </a:rPr>
                <a:t>Libros Digitales SAS</a:t>
              </a:r>
              <a:endParaRPr lang="es-AR" sz="3600" b="1" dirty="0">
                <a:solidFill>
                  <a:schemeClr val="bg1"/>
                </a:solidFill>
                <a:latin typeface="Calibri" pitchFamily="34" charset="0"/>
              </a:endParaRPr>
            </a:p>
          </p:txBody>
        </p:sp>
      </p:grpSp>
      <p:pic>
        <p:nvPicPr>
          <p:cNvPr id="2" name="Imagen 1"/>
          <p:cNvPicPr>
            <a:picLocks noChangeAspect="1"/>
          </p:cNvPicPr>
          <p:nvPr/>
        </p:nvPicPr>
        <p:blipFill>
          <a:blip r:embed="rId4"/>
          <a:stretch>
            <a:fillRect/>
          </a:stretch>
        </p:blipFill>
        <p:spPr>
          <a:xfrm>
            <a:off x="391795" y="1504102"/>
            <a:ext cx="10804525" cy="4239750"/>
          </a:xfrm>
          <a:prstGeom prst="rect">
            <a:avLst/>
          </a:prstGeom>
        </p:spPr>
      </p:pic>
    </p:spTree>
    <p:extLst>
      <p:ext uri="{BB962C8B-B14F-4D97-AF65-F5344CB8AC3E}">
        <p14:creationId xmlns:p14="http://schemas.microsoft.com/office/powerpoint/2010/main" val="42064229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p:cNvPicPr>
            <a:picLocks noChangeAspect="1"/>
          </p:cNvPicPr>
          <p:nvPr/>
        </p:nvPicPr>
        <p:blipFill rotWithShape="1">
          <a:blip r:embed="rId3"/>
          <a:srcRect l="10517" t="38574"/>
          <a:stretch/>
        </p:blipFill>
        <p:spPr>
          <a:xfrm>
            <a:off x="1688204" y="2689860"/>
            <a:ext cx="8727077" cy="2453925"/>
          </a:xfrm>
          <a:prstGeom prst="rect">
            <a:avLst/>
          </a:prstGeom>
        </p:spPr>
      </p:pic>
      <p:sp>
        <p:nvSpPr>
          <p:cNvPr id="2" name="CuadroTexto 1"/>
          <p:cNvSpPr txBox="1"/>
          <p:nvPr/>
        </p:nvSpPr>
        <p:spPr>
          <a:xfrm>
            <a:off x="486507" y="1429304"/>
            <a:ext cx="10397516" cy="1109710"/>
          </a:xfrm>
          <a:prstGeom prst="rect">
            <a:avLst/>
          </a:prstGeom>
          <a:noFill/>
        </p:spPr>
        <p:txBody>
          <a:bodyPr wrap="square" rtlCol="0">
            <a:spAutoFit/>
          </a:bodyPr>
          <a:lstStyle/>
          <a:p>
            <a:pPr algn="just"/>
            <a:r>
              <a:rPr lang="es-AR" sz="2200" dirty="0" smtClean="0">
                <a:cs typeface="Gotham Light" pitchFamily="50" charset="0"/>
              </a:rPr>
              <a:t>8. </a:t>
            </a:r>
            <a:r>
              <a:rPr lang="es-AR" sz="2200" dirty="0" err="1" smtClean="0">
                <a:cs typeface="Gotham Light" pitchFamily="50" charset="0"/>
              </a:rPr>
              <a:t>Confirmá</a:t>
            </a:r>
            <a:r>
              <a:rPr lang="es-AR" sz="2200" dirty="0" smtClean="0">
                <a:cs typeface="Gotham Light" pitchFamily="50" charset="0"/>
              </a:rPr>
              <a:t> el trámite y luego recibirás una notificación de TAD con el Recibo de </a:t>
            </a:r>
            <a:r>
              <a:rPr lang="es-AR" sz="2200" dirty="0" err="1" smtClean="0">
                <a:cs typeface="Gotham Light" pitchFamily="50" charset="0"/>
              </a:rPr>
              <a:t>BlockChain</a:t>
            </a:r>
            <a:r>
              <a:rPr lang="es-AR" sz="2200" dirty="0" smtClean="0">
                <a:cs typeface="Gotham Light" pitchFamily="50" charset="0"/>
              </a:rPr>
              <a:t> que contiene el recibo digital por la subida de los libros digitales. </a:t>
            </a:r>
          </a:p>
          <a:p>
            <a:pPr algn="just"/>
            <a:endParaRPr lang="es-AR" sz="2200" dirty="0" smtClean="0">
              <a:cs typeface="Gotham Light" pitchFamily="50" charset="0"/>
            </a:endParaRPr>
          </a:p>
        </p:txBody>
      </p:sp>
      <p:sp>
        <p:nvSpPr>
          <p:cNvPr id="7" name="Rectangle 6"/>
          <p:cNvSpPr/>
          <p:nvPr/>
        </p:nvSpPr>
        <p:spPr>
          <a:xfrm>
            <a:off x="391795" y="713830"/>
            <a:ext cx="6246262" cy="954107"/>
          </a:xfrm>
          <a:prstGeom prst="rect">
            <a:avLst/>
          </a:prstGeom>
        </p:spPr>
        <p:txBody>
          <a:bodyPr wrap="none">
            <a:spAutoFit/>
          </a:bodyPr>
          <a:lstStyle/>
          <a:p>
            <a:r>
              <a:rPr lang="es-MX" sz="2800" b="1" dirty="0" smtClean="0">
                <a:solidFill>
                  <a:schemeClr val="accent1"/>
                </a:solidFill>
                <a:latin typeface="Calibri" panose="020F0502020204030204" pitchFamily="34" charset="0"/>
                <a:cs typeface="Calibri" panose="020F0502020204030204" pitchFamily="34" charset="0"/>
              </a:rPr>
              <a:t>Pasos para cargar un Libro Digital en TAD</a:t>
            </a:r>
          </a:p>
          <a:p>
            <a:endParaRPr lang="es-AR" sz="2800" b="1" dirty="0">
              <a:solidFill>
                <a:schemeClr val="accent1"/>
              </a:solidFill>
              <a:latin typeface="Calibri" panose="020F0502020204030204" pitchFamily="34" charset="0"/>
              <a:cs typeface="Calibri" panose="020F0502020204030204" pitchFamily="34" charset="0"/>
            </a:endParaRPr>
          </a:p>
        </p:txBody>
      </p:sp>
      <p:grpSp>
        <p:nvGrpSpPr>
          <p:cNvPr id="5" name="Grupo 4"/>
          <p:cNvGrpSpPr/>
          <p:nvPr/>
        </p:nvGrpSpPr>
        <p:grpSpPr>
          <a:xfrm>
            <a:off x="3849" y="-1"/>
            <a:ext cx="12184303" cy="6904480"/>
            <a:chOff x="0" y="-2"/>
            <a:chExt cx="20104100" cy="11392392"/>
          </a:xfrm>
        </p:grpSpPr>
        <p:sp>
          <p:nvSpPr>
            <p:cNvPr id="6" name="Shape 66"/>
            <p:cNvSpPr txBox="1"/>
            <p:nvPr/>
          </p:nvSpPr>
          <p:spPr>
            <a:xfrm>
              <a:off x="640111" y="10605881"/>
              <a:ext cx="5279173" cy="786509"/>
            </a:xfrm>
            <a:prstGeom prst="rect">
              <a:avLst/>
            </a:prstGeom>
            <a:noFill/>
            <a:ln>
              <a:noFill/>
            </a:ln>
          </p:spPr>
          <p:txBody>
            <a:bodyPr lIns="91425" tIns="91425" rIns="91425" bIns="91425" anchor="t" anchorCtr="0">
              <a:noAutofit/>
            </a:bodyPr>
            <a:lstStyle/>
            <a:p>
              <a:r>
                <a:rPr lang="en" sz="1200" dirty="0">
                  <a:solidFill>
                    <a:srgbClr val="858585"/>
                  </a:solidFill>
                  <a:latin typeface="Roboto"/>
                  <a:ea typeface="Roboto"/>
                  <a:cs typeface="Roboto"/>
                  <a:sym typeface="Roboto"/>
                </a:rPr>
                <a:t>Ministerio de Modernización de la Nación</a:t>
              </a:r>
            </a:p>
          </p:txBody>
        </p:sp>
        <p:pic>
          <p:nvPicPr>
            <p:cNvPr id="8" name="Shape 65"/>
            <p:cNvPicPr preferRelativeResize="0"/>
            <p:nvPr/>
          </p:nvPicPr>
          <p:blipFill>
            <a:blip r:embed="rId4" cstate="print">
              <a:alphaModFix/>
            </a:blip>
            <a:stretch>
              <a:fillRect/>
            </a:stretch>
          </p:blipFill>
          <p:spPr>
            <a:xfrm>
              <a:off x="16224250" y="10486573"/>
              <a:ext cx="3410220" cy="734248"/>
            </a:xfrm>
            <a:prstGeom prst="rect">
              <a:avLst/>
            </a:prstGeom>
            <a:noFill/>
            <a:ln>
              <a:noFill/>
            </a:ln>
          </p:spPr>
        </p:pic>
        <p:cxnSp>
          <p:nvCxnSpPr>
            <p:cNvPr id="9" name="Shape 64"/>
            <p:cNvCxnSpPr/>
            <p:nvPr/>
          </p:nvCxnSpPr>
          <p:spPr>
            <a:xfrm flipV="1">
              <a:off x="0" y="10486573"/>
              <a:ext cx="19958050" cy="42619"/>
            </a:xfrm>
            <a:prstGeom prst="straightConnector1">
              <a:avLst/>
            </a:prstGeom>
            <a:noFill/>
            <a:ln w="38100" cap="flat" cmpd="sng">
              <a:solidFill>
                <a:srgbClr val="00B0F0"/>
              </a:solidFill>
              <a:prstDash val="solid"/>
              <a:round/>
              <a:headEnd type="none" w="lg" len="lg"/>
              <a:tailEnd type="none" w="lg" len="lg"/>
            </a:ln>
          </p:spPr>
        </p:cxnSp>
        <p:sp>
          <p:nvSpPr>
            <p:cNvPr id="10" name="1 Rectángulo"/>
            <p:cNvSpPr/>
            <p:nvPr/>
          </p:nvSpPr>
          <p:spPr>
            <a:xfrm>
              <a:off x="0" y="-2"/>
              <a:ext cx="20104100" cy="88354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3600" b="1" dirty="0" smtClean="0">
                  <a:solidFill>
                    <a:schemeClr val="bg1"/>
                  </a:solidFill>
                  <a:latin typeface="Calibri" panose="020F0502020204030204" pitchFamily="34" charset="0"/>
                  <a:cs typeface="Calibri" panose="020F0502020204030204" pitchFamily="34" charset="0"/>
                </a:rPr>
                <a:t>Libros Digitales SAS</a:t>
              </a:r>
              <a:endParaRPr lang="es-AR" sz="3600" b="1" dirty="0">
                <a:solidFill>
                  <a:schemeClr val="bg1"/>
                </a:solidFill>
                <a:latin typeface="Calibri" pitchFamily="34" charset="0"/>
              </a:endParaRPr>
            </a:p>
          </p:txBody>
        </p:sp>
      </p:grpSp>
    </p:spTree>
    <p:extLst>
      <p:ext uri="{BB962C8B-B14F-4D97-AF65-F5344CB8AC3E}">
        <p14:creationId xmlns:p14="http://schemas.microsoft.com/office/powerpoint/2010/main" val="1360114882"/>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486506" y="1429304"/>
            <a:ext cx="9989144" cy="1107996"/>
          </a:xfrm>
          <a:prstGeom prst="rect">
            <a:avLst/>
          </a:prstGeom>
          <a:noFill/>
        </p:spPr>
        <p:txBody>
          <a:bodyPr wrap="square" rtlCol="0">
            <a:spAutoFit/>
          </a:bodyPr>
          <a:lstStyle/>
          <a:p>
            <a:pPr algn="just"/>
            <a:r>
              <a:rPr lang="es-AR" sz="2200" dirty="0">
                <a:cs typeface="Gotham Light" pitchFamily="50" charset="0"/>
              </a:rPr>
              <a:t>9</a:t>
            </a:r>
            <a:r>
              <a:rPr lang="es-AR" sz="2200" dirty="0" smtClean="0">
                <a:cs typeface="Gotham Light" pitchFamily="50" charset="0"/>
              </a:rPr>
              <a:t>. En la solapa “Notificaciones” encontrarás el Recibo de </a:t>
            </a:r>
            <a:r>
              <a:rPr lang="es-AR" sz="2200" dirty="0" err="1" smtClean="0">
                <a:cs typeface="Gotham Light" pitchFamily="50" charset="0"/>
              </a:rPr>
              <a:t>BlockChain</a:t>
            </a:r>
            <a:r>
              <a:rPr lang="es-AR" sz="2200" dirty="0" smtClean="0">
                <a:cs typeface="Gotham Light" pitchFamily="50" charset="0"/>
              </a:rPr>
              <a:t> del archivo registrado. Esta operación tiene una demora dependiendo de la congestión de las bases de </a:t>
            </a:r>
            <a:r>
              <a:rPr lang="es-AR" sz="2200" dirty="0" err="1" smtClean="0">
                <a:cs typeface="Gotham Light" pitchFamily="50" charset="0"/>
              </a:rPr>
              <a:t>BlockChain</a:t>
            </a:r>
            <a:r>
              <a:rPr lang="es-AR" sz="2200" dirty="0" smtClean="0">
                <a:cs typeface="Gotham Light" pitchFamily="50" charset="0"/>
              </a:rPr>
              <a:t>.</a:t>
            </a:r>
          </a:p>
        </p:txBody>
      </p:sp>
      <p:sp>
        <p:nvSpPr>
          <p:cNvPr id="7" name="Rectangle 6"/>
          <p:cNvSpPr/>
          <p:nvPr/>
        </p:nvSpPr>
        <p:spPr>
          <a:xfrm>
            <a:off x="391795" y="713830"/>
            <a:ext cx="6246262" cy="954107"/>
          </a:xfrm>
          <a:prstGeom prst="rect">
            <a:avLst/>
          </a:prstGeom>
        </p:spPr>
        <p:txBody>
          <a:bodyPr wrap="none">
            <a:spAutoFit/>
          </a:bodyPr>
          <a:lstStyle/>
          <a:p>
            <a:r>
              <a:rPr lang="es-MX" sz="2800" b="1" dirty="0" smtClean="0">
                <a:solidFill>
                  <a:schemeClr val="accent1"/>
                </a:solidFill>
                <a:latin typeface="Calibri" panose="020F0502020204030204" pitchFamily="34" charset="0"/>
                <a:cs typeface="Calibri" panose="020F0502020204030204" pitchFamily="34" charset="0"/>
              </a:rPr>
              <a:t>Pasos para cargar un Libro Digital en TAD</a:t>
            </a:r>
          </a:p>
          <a:p>
            <a:endParaRPr lang="es-AR" sz="2800" b="1" dirty="0">
              <a:solidFill>
                <a:schemeClr val="accent1"/>
              </a:solidFill>
              <a:latin typeface="Calibri" panose="020F0502020204030204" pitchFamily="34" charset="0"/>
              <a:cs typeface="Calibri" panose="020F0502020204030204" pitchFamily="34" charset="0"/>
            </a:endParaRPr>
          </a:p>
        </p:txBody>
      </p:sp>
      <p:grpSp>
        <p:nvGrpSpPr>
          <p:cNvPr id="5" name="Grupo 4"/>
          <p:cNvGrpSpPr/>
          <p:nvPr/>
        </p:nvGrpSpPr>
        <p:grpSpPr>
          <a:xfrm>
            <a:off x="3849" y="-1"/>
            <a:ext cx="12184303" cy="6904480"/>
            <a:chOff x="0" y="-2"/>
            <a:chExt cx="20104100" cy="11392392"/>
          </a:xfrm>
        </p:grpSpPr>
        <p:sp>
          <p:nvSpPr>
            <p:cNvPr id="6" name="Shape 66"/>
            <p:cNvSpPr txBox="1"/>
            <p:nvPr/>
          </p:nvSpPr>
          <p:spPr>
            <a:xfrm>
              <a:off x="640111" y="10605881"/>
              <a:ext cx="5279173" cy="786509"/>
            </a:xfrm>
            <a:prstGeom prst="rect">
              <a:avLst/>
            </a:prstGeom>
            <a:noFill/>
            <a:ln>
              <a:noFill/>
            </a:ln>
          </p:spPr>
          <p:txBody>
            <a:bodyPr lIns="91425" tIns="91425" rIns="91425" bIns="91425" anchor="t" anchorCtr="0">
              <a:noAutofit/>
            </a:bodyPr>
            <a:lstStyle/>
            <a:p>
              <a:r>
                <a:rPr lang="en" sz="1200" dirty="0">
                  <a:solidFill>
                    <a:srgbClr val="858585"/>
                  </a:solidFill>
                  <a:latin typeface="Roboto"/>
                  <a:ea typeface="Roboto"/>
                  <a:cs typeface="Roboto"/>
                  <a:sym typeface="Roboto"/>
                </a:rPr>
                <a:t>Ministerio de Modernización de la Nación</a:t>
              </a:r>
            </a:p>
          </p:txBody>
        </p:sp>
        <p:pic>
          <p:nvPicPr>
            <p:cNvPr id="8" name="Shape 65"/>
            <p:cNvPicPr preferRelativeResize="0"/>
            <p:nvPr/>
          </p:nvPicPr>
          <p:blipFill>
            <a:blip r:embed="rId3" cstate="print">
              <a:alphaModFix/>
            </a:blip>
            <a:stretch>
              <a:fillRect/>
            </a:stretch>
          </p:blipFill>
          <p:spPr>
            <a:xfrm>
              <a:off x="16224250" y="10486573"/>
              <a:ext cx="3410220" cy="734248"/>
            </a:xfrm>
            <a:prstGeom prst="rect">
              <a:avLst/>
            </a:prstGeom>
            <a:noFill/>
            <a:ln>
              <a:noFill/>
            </a:ln>
          </p:spPr>
        </p:pic>
        <p:cxnSp>
          <p:nvCxnSpPr>
            <p:cNvPr id="9" name="Shape 64"/>
            <p:cNvCxnSpPr/>
            <p:nvPr/>
          </p:nvCxnSpPr>
          <p:spPr>
            <a:xfrm flipV="1">
              <a:off x="0" y="10486573"/>
              <a:ext cx="19958050" cy="42619"/>
            </a:xfrm>
            <a:prstGeom prst="straightConnector1">
              <a:avLst/>
            </a:prstGeom>
            <a:noFill/>
            <a:ln w="38100" cap="flat" cmpd="sng">
              <a:solidFill>
                <a:srgbClr val="00B0F0"/>
              </a:solidFill>
              <a:prstDash val="solid"/>
              <a:round/>
              <a:headEnd type="none" w="lg" len="lg"/>
              <a:tailEnd type="none" w="lg" len="lg"/>
            </a:ln>
          </p:spPr>
        </p:cxnSp>
        <p:sp>
          <p:nvSpPr>
            <p:cNvPr id="10" name="1 Rectángulo"/>
            <p:cNvSpPr/>
            <p:nvPr/>
          </p:nvSpPr>
          <p:spPr>
            <a:xfrm>
              <a:off x="0" y="-2"/>
              <a:ext cx="20104100" cy="88354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3600" b="1" dirty="0" smtClean="0">
                  <a:solidFill>
                    <a:schemeClr val="bg1"/>
                  </a:solidFill>
                  <a:latin typeface="Calibri" panose="020F0502020204030204" pitchFamily="34" charset="0"/>
                  <a:cs typeface="Calibri" panose="020F0502020204030204" pitchFamily="34" charset="0"/>
                </a:rPr>
                <a:t>Libros Digitales SAS</a:t>
              </a:r>
              <a:endParaRPr lang="es-AR" sz="3600" b="1" dirty="0">
                <a:solidFill>
                  <a:schemeClr val="bg1"/>
                </a:solidFill>
                <a:latin typeface="Calibri" pitchFamily="34" charset="0"/>
              </a:endParaRPr>
            </a:p>
          </p:txBody>
        </p:sp>
      </p:grpSp>
      <p:pic>
        <p:nvPicPr>
          <p:cNvPr id="12" name="Imagen 11"/>
          <p:cNvPicPr>
            <a:picLocks noChangeAspect="1"/>
          </p:cNvPicPr>
          <p:nvPr/>
        </p:nvPicPr>
        <p:blipFill rotWithShape="1">
          <a:blip r:embed="rId4"/>
          <a:srcRect r="1364" b="4666"/>
          <a:stretch/>
        </p:blipFill>
        <p:spPr>
          <a:xfrm>
            <a:off x="1605059" y="2922332"/>
            <a:ext cx="8479973" cy="2974487"/>
          </a:xfrm>
          <a:prstGeom prst="rect">
            <a:avLst/>
          </a:prstGeom>
        </p:spPr>
      </p:pic>
    </p:spTree>
    <p:extLst>
      <p:ext uri="{BB962C8B-B14F-4D97-AF65-F5344CB8AC3E}">
        <p14:creationId xmlns:p14="http://schemas.microsoft.com/office/powerpoint/2010/main" val="28105092"/>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486507" y="1455937"/>
            <a:ext cx="3547883" cy="3139321"/>
          </a:xfrm>
          <a:prstGeom prst="rect">
            <a:avLst/>
          </a:prstGeom>
          <a:noFill/>
        </p:spPr>
        <p:txBody>
          <a:bodyPr wrap="square" rtlCol="0">
            <a:spAutoFit/>
          </a:bodyPr>
          <a:lstStyle/>
          <a:p>
            <a:pPr algn="just"/>
            <a:r>
              <a:rPr lang="es-AR" sz="2200" dirty="0" err="1" smtClean="0">
                <a:cs typeface="Gotham Light" pitchFamily="50" charset="0"/>
              </a:rPr>
              <a:t>Recordá</a:t>
            </a:r>
            <a:r>
              <a:rPr lang="es-AR" sz="2200" dirty="0" smtClean="0">
                <a:cs typeface="Gotham Light" pitchFamily="50" charset="0"/>
              </a:rPr>
              <a:t> lo siguiente:</a:t>
            </a:r>
          </a:p>
          <a:p>
            <a:pPr algn="just"/>
            <a:endParaRPr lang="es-AR" sz="2200" dirty="0">
              <a:cs typeface="Gotham Light" pitchFamily="50" charset="0"/>
            </a:endParaRPr>
          </a:p>
          <a:p>
            <a:pPr marL="342900" indent="-342900">
              <a:buFont typeface="Arial" panose="020B0604020202020204" pitchFamily="34" charset="0"/>
              <a:buChar char="•"/>
            </a:pPr>
            <a:r>
              <a:rPr lang="es-AR" sz="2200" dirty="0" smtClean="0">
                <a:cs typeface="Gotham Light" pitchFamily="50" charset="0"/>
              </a:rPr>
              <a:t>Una vez abierto el “Recibo </a:t>
            </a:r>
            <a:r>
              <a:rPr lang="es-AR" sz="2200" dirty="0" err="1" smtClean="0">
                <a:cs typeface="Gotham Light" pitchFamily="50" charset="0"/>
              </a:rPr>
              <a:t>Blockchain</a:t>
            </a:r>
            <a:r>
              <a:rPr lang="es-AR" sz="2200" dirty="0" smtClean="0">
                <a:cs typeface="Gotham Light" pitchFamily="50" charset="0"/>
              </a:rPr>
              <a:t>, </a:t>
            </a:r>
            <a:r>
              <a:rPr lang="es-AR" sz="2200" dirty="0" err="1" smtClean="0">
                <a:cs typeface="Gotham Light" pitchFamily="50" charset="0"/>
              </a:rPr>
              <a:t>debés</a:t>
            </a:r>
            <a:r>
              <a:rPr lang="es-AR" sz="2200" dirty="0" smtClean="0">
                <a:cs typeface="Gotham Light" pitchFamily="50" charset="0"/>
              </a:rPr>
              <a:t> hacer </a:t>
            </a:r>
            <a:r>
              <a:rPr lang="es-AR" sz="2200" dirty="0" err="1" smtClean="0">
                <a:cs typeface="Gotham Light" pitchFamily="50" charset="0"/>
              </a:rPr>
              <a:t>click</a:t>
            </a:r>
            <a:r>
              <a:rPr lang="es-AR" sz="2200" dirty="0" smtClean="0">
                <a:cs typeface="Gotham Light" pitchFamily="50" charset="0"/>
              </a:rPr>
              <a:t> sobre el “OTS </a:t>
            </a:r>
            <a:r>
              <a:rPr lang="es-AR" sz="2200" dirty="0" err="1" smtClean="0">
                <a:cs typeface="Gotham Light" pitchFamily="50" charset="0"/>
              </a:rPr>
              <a:t>Blockchain</a:t>
            </a:r>
            <a:r>
              <a:rPr lang="es-AR" sz="2200" dirty="0" smtClean="0">
                <a:cs typeface="Gotham Light" pitchFamily="50" charset="0"/>
              </a:rPr>
              <a:t>” y se descargará automáticamente el Recibo Digital.</a:t>
            </a:r>
          </a:p>
        </p:txBody>
      </p:sp>
      <p:sp>
        <p:nvSpPr>
          <p:cNvPr id="7" name="Rectangle 6"/>
          <p:cNvSpPr/>
          <p:nvPr/>
        </p:nvSpPr>
        <p:spPr>
          <a:xfrm>
            <a:off x="391795" y="713830"/>
            <a:ext cx="6246262" cy="954107"/>
          </a:xfrm>
          <a:prstGeom prst="rect">
            <a:avLst/>
          </a:prstGeom>
        </p:spPr>
        <p:txBody>
          <a:bodyPr wrap="none">
            <a:spAutoFit/>
          </a:bodyPr>
          <a:lstStyle/>
          <a:p>
            <a:r>
              <a:rPr lang="es-MX" sz="2800" b="1" dirty="0" smtClean="0">
                <a:solidFill>
                  <a:schemeClr val="accent1"/>
                </a:solidFill>
                <a:latin typeface="Calibri" panose="020F0502020204030204" pitchFamily="34" charset="0"/>
                <a:cs typeface="Calibri" panose="020F0502020204030204" pitchFamily="34" charset="0"/>
              </a:rPr>
              <a:t>Pasos para cargar un Libro Digital en TAD</a:t>
            </a:r>
          </a:p>
          <a:p>
            <a:endParaRPr lang="es-AR" sz="2800" b="1" dirty="0">
              <a:solidFill>
                <a:schemeClr val="accent1"/>
              </a:solidFill>
              <a:latin typeface="Calibri" panose="020F0502020204030204" pitchFamily="34" charset="0"/>
              <a:cs typeface="Calibri" panose="020F0502020204030204" pitchFamily="34" charset="0"/>
            </a:endParaRPr>
          </a:p>
        </p:txBody>
      </p:sp>
      <p:grpSp>
        <p:nvGrpSpPr>
          <p:cNvPr id="5" name="Grupo 4"/>
          <p:cNvGrpSpPr/>
          <p:nvPr/>
        </p:nvGrpSpPr>
        <p:grpSpPr>
          <a:xfrm>
            <a:off x="3849" y="-1"/>
            <a:ext cx="12184303" cy="6904480"/>
            <a:chOff x="0" y="-2"/>
            <a:chExt cx="20104100" cy="11392392"/>
          </a:xfrm>
        </p:grpSpPr>
        <p:sp>
          <p:nvSpPr>
            <p:cNvPr id="6" name="Shape 66"/>
            <p:cNvSpPr txBox="1"/>
            <p:nvPr/>
          </p:nvSpPr>
          <p:spPr>
            <a:xfrm>
              <a:off x="640111" y="10605881"/>
              <a:ext cx="5279173" cy="786509"/>
            </a:xfrm>
            <a:prstGeom prst="rect">
              <a:avLst/>
            </a:prstGeom>
            <a:noFill/>
            <a:ln>
              <a:noFill/>
            </a:ln>
          </p:spPr>
          <p:txBody>
            <a:bodyPr lIns="91425" tIns="91425" rIns="91425" bIns="91425" anchor="t" anchorCtr="0">
              <a:noAutofit/>
            </a:bodyPr>
            <a:lstStyle/>
            <a:p>
              <a:r>
                <a:rPr lang="en" sz="1200" dirty="0">
                  <a:solidFill>
                    <a:srgbClr val="858585"/>
                  </a:solidFill>
                  <a:latin typeface="Roboto"/>
                  <a:ea typeface="Roboto"/>
                  <a:cs typeface="Roboto"/>
                  <a:sym typeface="Roboto"/>
                </a:rPr>
                <a:t>Ministerio de Modernización de la Nación</a:t>
              </a:r>
            </a:p>
          </p:txBody>
        </p:sp>
        <p:pic>
          <p:nvPicPr>
            <p:cNvPr id="8" name="Shape 65"/>
            <p:cNvPicPr preferRelativeResize="0"/>
            <p:nvPr/>
          </p:nvPicPr>
          <p:blipFill>
            <a:blip r:embed="rId3" cstate="print">
              <a:alphaModFix/>
            </a:blip>
            <a:stretch>
              <a:fillRect/>
            </a:stretch>
          </p:blipFill>
          <p:spPr>
            <a:xfrm>
              <a:off x="16224250" y="10486573"/>
              <a:ext cx="3410220" cy="734248"/>
            </a:xfrm>
            <a:prstGeom prst="rect">
              <a:avLst/>
            </a:prstGeom>
            <a:noFill/>
            <a:ln>
              <a:noFill/>
            </a:ln>
          </p:spPr>
        </p:pic>
        <p:cxnSp>
          <p:nvCxnSpPr>
            <p:cNvPr id="9" name="Shape 64"/>
            <p:cNvCxnSpPr/>
            <p:nvPr/>
          </p:nvCxnSpPr>
          <p:spPr>
            <a:xfrm flipV="1">
              <a:off x="0" y="10486573"/>
              <a:ext cx="19958050" cy="42619"/>
            </a:xfrm>
            <a:prstGeom prst="straightConnector1">
              <a:avLst/>
            </a:prstGeom>
            <a:noFill/>
            <a:ln w="38100" cap="flat" cmpd="sng">
              <a:solidFill>
                <a:srgbClr val="00B0F0"/>
              </a:solidFill>
              <a:prstDash val="solid"/>
              <a:round/>
              <a:headEnd type="none" w="lg" len="lg"/>
              <a:tailEnd type="none" w="lg" len="lg"/>
            </a:ln>
          </p:spPr>
        </p:cxnSp>
        <p:sp>
          <p:nvSpPr>
            <p:cNvPr id="10" name="1 Rectángulo"/>
            <p:cNvSpPr/>
            <p:nvPr/>
          </p:nvSpPr>
          <p:spPr>
            <a:xfrm>
              <a:off x="0" y="-2"/>
              <a:ext cx="20104100" cy="88354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3600" b="1" dirty="0" smtClean="0">
                  <a:solidFill>
                    <a:schemeClr val="bg1"/>
                  </a:solidFill>
                  <a:latin typeface="Calibri" panose="020F0502020204030204" pitchFamily="34" charset="0"/>
                  <a:cs typeface="Calibri" panose="020F0502020204030204" pitchFamily="34" charset="0"/>
                </a:rPr>
                <a:t>Libros Digitales SAS</a:t>
              </a:r>
              <a:endParaRPr lang="es-AR" sz="3600" b="1" dirty="0">
                <a:solidFill>
                  <a:schemeClr val="bg1"/>
                </a:solidFill>
                <a:latin typeface="Calibri" pitchFamily="34" charset="0"/>
              </a:endParaRPr>
            </a:p>
          </p:txBody>
        </p:sp>
      </p:grpSp>
      <p:pic>
        <p:nvPicPr>
          <p:cNvPr id="14" name="Imagen 13"/>
          <p:cNvPicPr>
            <a:picLocks noChangeAspect="1"/>
          </p:cNvPicPr>
          <p:nvPr/>
        </p:nvPicPr>
        <p:blipFill rotWithShape="1">
          <a:blip r:embed="rId4"/>
          <a:srcRect t="1" r="25837" b="-94"/>
          <a:stretch/>
        </p:blipFill>
        <p:spPr>
          <a:xfrm>
            <a:off x="4126439" y="1597981"/>
            <a:ext cx="7869136" cy="4306271"/>
          </a:xfrm>
          <a:prstGeom prst="rect">
            <a:avLst/>
          </a:prstGeom>
        </p:spPr>
      </p:pic>
      <p:sp>
        <p:nvSpPr>
          <p:cNvPr id="11" name="Rectángulo 10"/>
          <p:cNvSpPr/>
          <p:nvPr/>
        </p:nvSpPr>
        <p:spPr>
          <a:xfrm>
            <a:off x="5157925" y="4998127"/>
            <a:ext cx="6745601" cy="292963"/>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p>
        </p:txBody>
      </p:sp>
    </p:spTree>
    <p:extLst>
      <p:ext uri="{BB962C8B-B14F-4D97-AF65-F5344CB8AC3E}">
        <p14:creationId xmlns:p14="http://schemas.microsoft.com/office/powerpoint/2010/main" val="2492901233"/>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486507" y="1451849"/>
            <a:ext cx="3104787" cy="2800767"/>
          </a:xfrm>
          <a:prstGeom prst="rect">
            <a:avLst/>
          </a:prstGeom>
          <a:noFill/>
        </p:spPr>
        <p:txBody>
          <a:bodyPr wrap="square" rtlCol="0">
            <a:spAutoFit/>
          </a:bodyPr>
          <a:lstStyle/>
          <a:p>
            <a:pPr algn="just"/>
            <a:r>
              <a:rPr lang="es-AR" sz="2200" dirty="0" err="1" smtClean="0">
                <a:cs typeface="Gotham Light" pitchFamily="50" charset="0"/>
              </a:rPr>
              <a:t>Recordá</a:t>
            </a:r>
            <a:r>
              <a:rPr lang="es-AR" sz="2200" dirty="0" smtClean="0">
                <a:cs typeface="Gotham Light" pitchFamily="50" charset="0"/>
              </a:rPr>
              <a:t> lo siguiente:</a:t>
            </a:r>
          </a:p>
          <a:p>
            <a:pPr algn="just"/>
            <a:endParaRPr lang="es-AR" sz="2200" dirty="0">
              <a:cs typeface="Gotham Light" pitchFamily="50" charset="0"/>
            </a:endParaRPr>
          </a:p>
          <a:p>
            <a:pPr marL="342900" indent="-342900">
              <a:buFont typeface="Arial" panose="020B0604020202020204" pitchFamily="34" charset="0"/>
              <a:buChar char="•"/>
            </a:pPr>
            <a:r>
              <a:rPr lang="es-AR" sz="2200" dirty="0" smtClean="0">
                <a:cs typeface="Gotham Light" pitchFamily="50" charset="0"/>
              </a:rPr>
              <a:t>En los libros siguientes, </a:t>
            </a:r>
            <a:r>
              <a:rPr lang="es-AR" sz="2200" dirty="0" err="1" smtClean="0">
                <a:cs typeface="Gotham Light" pitchFamily="50" charset="0"/>
              </a:rPr>
              <a:t>tenés</a:t>
            </a:r>
            <a:r>
              <a:rPr lang="es-AR" sz="2200" dirty="0" smtClean="0">
                <a:cs typeface="Gotham Light" pitchFamily="50" charset="0"/>
              </a:rPr>
              <a:t> que consignar el HASH del acta inmediata anterior.</a:t>
            </a:r>
          </a:p>
          <a:p>
            <a:pPr marL="342900" indent="-342900" algn="just">
              <a:buFont typeface="Arial" panose="020B0604020202020204" pitchFamily="34" charset="0"/>
              <a:buChar char="•"/>
            </a:pPr>
            <a:endParaRPr lang="es-AR" sz="2200" dirty="0" smtClean="0">
              <a:cs typeface="Gotham Light" pitchFamily="50" charset="0"/>
            </a:endParaRPr>
          </a:p>
        </p:txBody>
      </p:sp>
      <p:sp>
        <p:nvSpPr>
          <p:cNvPr id="7" name="Rectangle 6"/>
          <p:cNvSpPr/>
          <p:nvPr/>
        </p:nvSpPr>
        <p:spPr>
          <a:xfrm>
            <a:off x="391795" y="713830"/>
            <a:ext cx="6246262" cy="954107"/>
          </a:xfrm>
          <a:prstGeom prst="rect">
            <a:avLst/>
          </a:prstGeom>
        </p:spPr>
        <p:txBody>
          <a:bodyPr wrap="none">
            <a:spAutoFit/>
          </a:bodyPr>
          <a:lstStyle/>
          <a:p>
            <a:r>
              <a:rPr lang="es-MX" sz="2800" b="1" dirty="0" smtClean="0">
                <a:solidFill>
                  <a:schemeClr val="accent1"/>
                </a:solidFill>
                <a:latin typeface="Calibri" panose="020F0502020204030204" pitchFamily="34" charset="0"/>
                <a:cs typeface="Calibri" panose="020F0502020204030204" pitchFamily="34" charset="0"/>
              </a:rPr>
              <a:t>Pasos para cargar un Libro Digital en TAD</a:t>
            </a:r>
          </a:p>
          <a:p>
            <a:endParaRPr lang="es-AR" sz="2800" b="1" dirty="0">
              <a:solidFill>
                <a:schemeClr val="accent1"/>
              </a:solidFill>
              <a:latin typeface="Calibri" panose="020F0502020204030204" pitchFamily="34" charset="0"/>
              <a:cs typeface="Calibri" panose="020F0502020204030204" pitchFamily="34" charset="0"/>
            </a:endParaRPr>
          </a:p>
        </p:txBody>
      </p:sp>
      <p:grpSp>
        <p:nvGrpSpPr>
          <p:cNvPr id="5" name="Grupo 4"/>
          <p:cNvGrpSpPr/>
          <p:nvPr/>
        </p:nvGrpSpPr>
        <p:grpSpPr>
          <a:xfrm>
            <a:off x="3849" y="-1"/>
            <a:ext cx="12184303" cy="6904480"/>
            <a:chOff x="0" y="-2"/>
            <a:chExt cx="20104100" cy="11392392"/>
          </a:xfrm>
        </p:grpSpPr>
        <p:sp>
          <p:nvSpPr>
            <p:cNvPr id="6" name="Shape 66"/>
            <p:cNvSpPr txBox="1"/>
            <p:nvPr/>
          </p:nvSpPr>
          <p:spPr>
            <a:xfrm>
              <a:off x="640111" y="10605881"/>
              <a:ext cx="5279173" cy="786509"/>
            </a:xfrm>
            <a:prstGeom prst="rect">
              <a:avLst/>
            </a:prstGeom>
            <a:noFill/>
            <a:ln>
              <a:noFill/>
            </a:ln>
          </p:spPr>
          <p:txBody>
            <a:bodyPr lIns="91425" tIns="91425" rIns="91425" bIns="91425" anchor="t" anchorCtr="0">
              <a:noAutofit/>
            </a:bodyPr>
            <a:lstStyle/>
            <a:p>
              <a:r>
                <a:rPr lang="en" sz="1200" dirty="0">
                  <a:solidFill>
                    <a:srgbClr val="858585"/>
                  </a:solidFill>
                  <a:latin typeface="Roboto"/>
                  <a:ea typeface="Roboto"/>
                  <a:cs typeface="Roboto"/>
                  <a:sym typeface="Roboto"/>
                </a:rPr>
                <a:t>Ministerio de Modernización de la Nación</a:t>
              </a:r>
            </a:p>
          </p:txBody>
        </p:sp>
        <p:pic>
          <p:nvPicPr>
            <p:cNvPr id="8" name="Shape 65"/>
            <p:cNvPicPr preferRelativeResize="0"/>
            <p:nvPr/>
          </p:nvPicPr>
          <p:blipFill>
            <a:blip r:embed="rId3" cstate="print">
              <a:alphaModFix/>
            </a:blip>
            <a:stretch>
              <a:fillRect/>
            </a:stretch>
          </p:blipFill>
          <p:spPr>
            <a:xfrm>
              <a:off x="16224250" y="10486573"/>
              <a:ext cx="3410220" cy="734248"/>
            </a:xfrm>
            <a:prstGeom prst="rect">
              <a:avLst/>
            </a:prstGeom>
            <a:noFill/>
            <a:ln>
              <a:noFill/>
            </a:ln>
          </p:spPr>
        </p:pic>
        <p:cxnSp>
          <p:nvCxnSpPr>
            <p:cNvPr id="9" name="Shape 64"/>
            <p:cNvCxnSpPr/>
            <p:nvPr/>
          </p:nvCxnSpPr>
          <p:spPr>
            <a:xfrm flipV="1">
              <a:off x="0" y="10486573"/>
              <a:ext cx="19958050" cy="42619"/>
            </a:xfrm>
            <a:prstGeom prst="straightConnector1">
              <a:avLst/>
            </a:prstGeom>
            <a:noFill/>
            <a:ln w="38100" cap="flat" cmpd="sng">
              <a:solidFill>
                <a:srgbClr val="00B0F0"/>
              </a:solidFill>
              <a:prstDash val="solid"/>
              <a:round/>
              <a:headEnd type="none" w="lg" len="lg"/>
              <a:tailEnd type="none" w="lg" len="lg"/>
            </a:ln>
          </p:spPr>
        </p:cxnSp>
        <p:sp>
          <p:nvSpPr>
            <p:cNvPr id="10" name="1 Rectángulo"/>
            <p:cNvSpPr/>
            <p:nvPr/>
          </p:nvSpPr>
          <p:spPr>
            <a:xfrm>
              <a:off x="0" y="-2"/>
              <a:ext cx="20104100" cy="88354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3600" b="1" dirty="0" smtClean="0">
                  <a:solidFill>
                    <a:schemeClr val="bg1"/>
                  </a:solidFill>
                  <a:latin typeface="Calibri" panose="020F0502020204030204" pitchFamily="34" charset="0"/>
                  <a:cs typeface="Calibri" panose="020F0502020204030204" pitchFamily="34" charset="0"/>
                </a:rPr>
                <a:t>Libros Digitales SAS</a:t>
              </a:r>
              <a:endParaRPr lang="es-AR" sz="3600" b="1" dirty="0">
                <a:solidFill>
                  <a:schemeClr val="bg1"/>
                </a:solidFill>
                <a:latin typeface="Calibri" pitchFamily="34" charset="0"/>
              </a:endParaRPr>
            </a:p>
          </p:txBody>
        </p:sp>
      </p:grpSp>
      <p:pic>
        <p:nvPicPr>
          <p:cNvPr id="14" name="Imagen 13"/>
          <p:cNvPicPr>
            <a:picLocks noChangeAspect="1"/>
          </p:cNvPicPr>
          <p:nvPr/>
        </p:nvPicPr>
        <p:blipFill rotWithShape="1">
          <a:blip r:embed="rId4"/>
          <a:srcRect t="1" r="25837" b="-94"/>
          <a:stretch/>
        </p:blipFill>
        <p:spPr>
          <a:xfrm>
            <a:off x="4126439" y="1597981"/>
            <a:ext cx="7869136" cy="4306271"/>
          </a:xfrm>
          <a:prstGeom prst="rect">
            <a:avLst/>
          </a:prstGeom>
        </p:spPr>
      </p:pic>
      <p:sp>
        <p:nvSpPr>
          <p:cNvPr id="11" name="Rectángulo 10"/>
          <p:cNvSpPr/>
          <p:nvPr/>
        </p:nvSpPr>
        <p:spPr>
          <a:xfrm>
            <a:off x="5157927" y="4882718"/>
            <a:ext cx="2911875" cy="150922"/>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p>
        </p:txBody>
      </p:sp>
    </p:spTree>
    <p:extLst>
      <p:ext uri="{BB962C8B-B14F-4D97-AF65-F5344CB8AC3E}">
        <p14:creationId xmlns:p14="http://schemas.microsoft.com/office/powerpoint/2010/main" val="636305406"/>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486507" y="1451848"/>
            <a:ext cx="3110133" cy="2800767"/>
          </a:xfrm>
          <a:prstGeom prst="rect">
            <a:avLst/>
          </a:prstGeom>
          <a:noFill/>
        </p:spPr>
        <p:txBody>
          <a:bodyPr wrap="square" rtlCol="0">
            <a:spAutoFit/>
          </a:bodyPr>
          <a:lstStyle/>
          <a:p>
            <a:pPr algn="just"/>
            <a:r>
              <a:rPr lang="es-AR" sz="2200" dirty="0" err="1" smtClean="0">
                <a:cs typeface="Gotham Light" pitchFamily="50" charset="0"/>
              </a:rPr>
              <a:t>Recordá</a:t>
            </a:r>
            <a:r>
              <a:rPr lang="es-AR" sz="2200" dirty="0" smtClean="0">
                <a:cs typeface="Gotham Light" pitchFamily="50" charset="0"/>
              </a:rPr>
              <a:t> lo siguiente:</a:t>
            </a:r>
          </a:p>
          <a:p>
            <a:pPr algn="just"/>
            <a:endParaRPr lang="es-AR" sz="2200" dirty="0">
              <a:cs typeface="Gotham Light" pitchFamily="50" charset="0"/>
            </a:endParaRPr>
          </a:p>
          <a:p>
            <a:pPr marL="342900" indent="-342900">
              <a:buFont typeface="Arial" panose="020B0604020202020204" pitchFamily="34" charset="0"/>
              <a:buChar char="•"/>
            </a:pPr>
            <a:r>
              <a:rPr lang="es-AR" sz="2200" dirty="0" err="1" smtClean="0">
                <a:cs typeface="Gotham Light" pitchFamily="50" charset="0"/>
              </a:rPr>
              <a:t>Guardá</a:t>
            </a:r>
            <a:r>
              <a:rPr lang="es-AR" sz="2200" dirty="0" smtClean="0">
                <a:cs typeface="Gotham Light" pitchFamily="50" charset="0"/>
              </a:rPr>
              <a:t> el recibo en la carpeta del libro correspondiente para mantener un orden de los archivos rubricados. </a:t>
            </a:r>
          </a:p>
        </p:txBody>
      </p:sp>
      <p:sp>
        <p:nvSpPr>
          <p:cNvPr id="7" name="Rectangle 6"/>
          <p:cNvSpPr/>
          <p:nvPr/>
        </p:nvSpPr>
        <p:spPr>
          <a:xfrm>
            <a:off x="391795" y="713830"/>
            <a:ext cx="6246262" cy="954107"/>
          </a:xfrm>
          <a:prstGeom prst="rect">
            <a:avLst/>
          </a:prstGeom>
        </p:spPr>
        <p:txBody>
          <a:bodyPr wrap="none">
            <a:spAutoFit/>
          </a:bodyPr>
          <a:lstStyle/>
          <a:p>
            <a:r>
              <a:rPr lang="es-MX" sz="2800" b="1" dirty="0" smtClean="0">
                <a:solidFill>
                  <a:schemeClr val="accent1"/>
                </a:solidFill>
                <a:latin typeface="Calibri" panose="020F0502020204030204" pitchFamily="34" charset="0"/>
                <a:cs typeface="Calibri" panose="020F0502020204030204" pitchFamily="34" charset="0"/>
              </a:rPr>
              <a:t>Pasos para cargar un Libro Digital en TAD</a:t>
            </a:r>
          </a:p>
          <a:p>
            <a:endParaRPr lang="es-AR" sz="2800" b="1" dirty="0">
              <a:solidFill>
                <a:schemeClr val="accent1"/>
              </a:solidFill>
              <a:latin typeface="Calibri" panose="020F0502020204030204" pitchFamily="34" charset="0"/>
              <a:cs typeface="Calibri" panose="020F0502020204030204" pitchFamily="34" charset="0"/>
            </a:endParaRPr>
          </a:p>
        </p:txBody>
      </p:sp>
      <p:grpSp>
        <p:nvGrpSpPr>
          <p:cNvPr id="5" name="Grupo 4"/>
          <p:cNvGrpSpPr/>
          <p:nvPr/>
        </p:nvGrpSpPr>
        <p:grpSpPr>
          <a:xfrm>
            <a:off x="3849" y="-1"/>
            <a:ext cx="12184303" cy="6904480"/>
            <a:chOff x="0" y="-2"/>
            <a:chExt cx="20104100" cy="11392392"/>
          </a:xfrm>
        </p:grpSpPr>
        <p:sp>
          <p:nvSpPr>
            <p:cNvPr id="6" name="Shape 66"/>
            <p:cNvSpPr txBox="1"/>
            <p:nvPr/>
          </p:nvSpPr>
          <p:spPr>
            <a:xfrm>
              <a:off x="640111" y="10605881"/>
              <a:ext cx="5279173" cy="786509"/>
            </a:xfrm>
            <a:prstGeom prst="rect">
              <a:avLst/>
            </a:prstGeom>
            <a:noFill/>
            <a:ln>
              <a:noFill/>
            </a:ln>
          </p:spPr>
          <p:txBody>
            <a:bodyPr lIns="91425" tIns="91425" rIns="91425" bIns="91425" anchor="t" anchorCtr="0">
              <a:noAutofit/>
            </a:bodyPr>
            <a:lstStyle/>
            <a:p>
              <a:r>
                <a:rPr lang="en" sz="1200" dirty="0">
                  <a:solidFill>
                    <a:srgbClr val="858585"/>
                  </a:solidFill>
                  <a:latin typeface="Roboto"/>
                  <a:ea typeface="Roboto"/>
                  <a:cs typeface="Roboto"/>
                  <a:sym typeface="Roboto"/>
                </a:rPr>
                <a:t>Ministerio de Modernización de la Nación</a:t>
              </a:r>
            </a:p>
          </p:txBody>
        </p:sp>
        <p:pic>
          <p:nvPicPr>
            <p:cNvPr id="8" name="Shape 65"/>
            <p:cNvPicPr preferRelativeResize="0"/>
            <p:nvPr/>
          </p:nvPicPr>
          <p:blipFill>
            <a:blip r:embed="rId3" cstate="print">
              <a:alphaModFix/>
            </a:blip>
            <a:stretch>
              <a:fillRect/>
            </a:stretch>
          </p:blipFill>
          <p:spPr>
            <a:xfrm>
              <a:off x="16224250" y="10486573"/>
              <a:ext cx="3410220" cy="734248"/>
            </a:xfrm>
            <a:prstGeom prst="rect">
              <a:avLst/>
            </a:prstGeom>
            <a:noFill/>
            <a:ln>
              <a:noFill/>
            </a:ln>
          </p:spPr>
        </p:pic>
        <p:cxnSp>
          <p:nvCxnSpPr>
            <p:cNvPr id="9" name="Shape 64"/>
            <p:cNvCxnSpPr/>
            <p:nvPr/>
          </p:nvCxnSpPr>
          <p:spPr>
            <a:xfrm flipV="1">
              <a:off x="0" y="10486573"/>
              <a:ext cx="19958050" cy="42619"/>
            </a:xfrm>
            <a:prstGeom prst="straightConnector1">
              <a:avLst/>
            </a:prstGeom>
            <a:noFill/>
            <a:ln w="38100" cap="flat" cmpd="sng">
              <a:solidFill>
                <a:srgbClr val="00B0F0"/>
              </a:solidFill>
              <a:prstDash val="solid"/>
              <a:round/>
              <a:headEnd type="none" w="lg" len="lg"/>
              <a:tailEnd type="none" w="lg" len="lg"/>
            </a:ln>
          </p:spPr>
        </p:cxnSp>
        <p:sp>
          <p:nvSpPr>
            <p:cNvPr id="10" name="1 Rectángulo"/>
            <p:cNvSpPr/>
            <p:nvPr/>
          </p:nvSpPr>
          <p:spPr>
            <a:xfrm>
              <a:off x="0" y="-2"/>
              <a:ext cx="20104100" cy="88354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3600" b="1" dirty="0" smtClean="0">
                  <a:solidFill>
                    <a:schemeClr val="bg1"/>
                  </a:solidFill>
                  <a:latin typeface="Calibri" panose="020F0502020204030204" pitchFamily="34" charset="0"/>
                  <a:cs typeface="Calibri" panose="020F0502020204030204" pitchFamily="34" charset="0"/>
                </a:rPr>
                <a:t>Libros Digitales SAS</a:t>
              </a:r>
              <a:endParaRPr lang="es-AR" sz="3600" b="1" dirty="0">
                <a:solidFill>
                  <a:schemeClr val="bg1"/>
                </a:solidFill>
                <a:latin typeface="Calibri" pitchFamily="34" charset="0"/>
              </a:endParaRPr>
            </a:p>
          </p:txBody>
        </p:sp>
      </p:grpSp>
      <p:pic>
        <p:nvPicPr>
          <p:cNvPr id="3" name="Imagen 2"/>
          <p:cNvPicPr>
            <a:picLocks noChangeAspect="1"/>
          </p:cNvPicPr>
          <p:nvPr/>
        </p:nvPicPr>
        <p:blipFill>
          <a:blip r:embed="rId4"/>
          <a:stretch>
            <a:fillRect/>
          </a:stretch>
        </p:blipFill>
        <p:spPr>
          <a:xfrm>
            <a:off x="3826328" y="2169372"/>
            <a:ext cx="8077200" cy="1647825"/>
          </a:xfrm>
          <a:prstGeom prst="rect">
            <a:avLst/>
          </a:prstGeom>
        </p:spPr>
      </p:pic>
    </p:spTree>
    <p:extLst>
      <p:ext uri="{BB962C8B-B14F-4D97-AF65-F5344CB8AC3E}">
        <p14:creationId xmlns:p14="http://schemas.microsoft.com/office/powerpoint/2010/main" val="843864215"/>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Imagen 10"/>
          <p:cNvPicPr>
            <a:picLocks noChangeAspect="1"/>
          </p:cNvPicPr>
          <p:nvPr/>
        </p:nvPicPr>
        <p:blipFill>
          <a:blip r:embed="rId3"/>
          <a:stretch>
            <a:fillRect/>
          </a:stretch>
        </p:blipFill>
        <p:spPr>
          <a:xfrm>
            <a:off x="2467735" y="2294863"/>
            <a:ext cx="6709893" cy="3976234"/>
          </a:xfrm>
          <a:prstGeom prst="rect">
            <a:avLst/>
          </a:prstGeom>
        </p:spPr>
      </p:pic>
      <p:sp>
        <p:nvSpPr>
          <p:cNvPr id="2" name="CuadroTexto 1"/>
          <p:cNvSpPr txBox="1"/>
          <p:nvPr/>
        </p:nvSpPr>
        <p:spPr>
          <a:xfrm>
            <a:off x="495383" y="1247375"/>
            <a:ext cx="9989144" cy="1107996"/>
          </a:xfrm>
          <a:prstGeom prst="rect">
            <a:avLst/>
          </a:prstGeom>
          <a:noFill/>
        </p:spPr>
        <p:txBody>
          <a:bodyPr wrap="square" rtlCol="0">
            <a:spAutoFit/>
          </a:bodyPr>
          <a:lstStyle/>
          <a:p>
            <a:pPr algn="just"/>
            <a:r>
              <a:rPr lang="es-AR" sz="2200" dirty="0" smtClean="0">
                <a:cs typeface="Gotham Light" pitchFamily="50" charset="0"/>
              </a:rPr>
              <a:t>En caso de necesitar constancia de la rúbrica del archivo antes de </a:t>
            </a:r>
            <a:r>
              <a:rPr lang="es-AR" sz="2200" dirty="0">
                <a:cs typeface="Gotham Light" pitchFamily="50" charset="0"/>
              </a:rPr>
              <a:t>recibir la notificación en TAD con el “Recibo </a:t>
            </a:r>
            <a:r>
              <a:rPr lang="es-AR" sz="2200" dirty="0" err="1" smtClean="0">
                <a:cs typeface="Gotham Light" pitchFamily="50" charset="0"/>
              </a:rPr>
              <a:t>Blockchain</a:t>
            </a:r>
            <a:r>
              <a:rPr lang="es-AR" sz="2200" dirty="0" smtClean="0">
                <a:cs typeface="Gotham Light" pitchFamily="50" charset="0"/>
              </a:rPr>
              <a:t>”, </a:t>
            </a:r>
            <a:r>
              <a:rPr lang="es-AR" sz="2200" dirty="0" err="1" smtClean="0">
                <a:cs typeface="Gotham Light" pitchFamily="50" charset="0"/>
              </a:rPr>
              <a:t>podés</a:t>
            </a:r>
            <a:r>
              <a:rPr lang="es-AR" sz="2200" dirty="0" smtClean="0">
                <a:cs typeface="Gotham Light" pitchFamily="50" charset="0"/>
              </a:rPr>
              <a:t> ingresar a “Mis trámites” y buscar el Expediente generado por la rubrica del archivo.</a:t>
            </a:r>
          </a:p>
        </p:txBody>
      </p:sp>
      <p:grpSp>
        <p:nvGrpSpPr>
          <p:cNvPr id="5" name="Grupo 4"/>
          <p:cNvGrpSpPr/>
          <p:nvPr/>
        </p:nvGrpSpPr>
        <p:grpSpPr>
          <a:xfrm>
            <a:off x="3849" y="-1"/>
            <a:ext cx="12184303" cy="6904480"/>
            <a:chOff x="0" y="-2"/>
            <a:chExt cx="20104100" cy="11392392"/>
          </a:xfrm>
        </p:grpSpPr>
        <p:sp>
          <p:nvSpPr>
            <p:cNvPr id="6" name="Shape 66"/>
            <p:cNvSpPr txBox="1"/>
            <p:nvPr/>
          </p:nvSpPr>
          <p:spPr>
            <a:xfrm>
              <a:off x="640111" y="10605881"/>
              <a:ext cx="5279173" cy="786509"/>
            </a:xfrm>
            <a:prstGeom prst="rect">
              <a:avLst/>
            </a:prstGeom>
            <a:noFill/>
            <a:ln>
              <a:noFill/>
            </a:ln>
          </p:spPr>
          <p:txBody>
            <a:bodyPr lIns="91425" tIns="91425" rIns="91425" bIns="91425" anchor="t" anchorCtr="0">
              <a:noAutofit/>
            </a:bodyPr>
            <a:lstStyle/>
            <a:p>
              <a:r>
                <a:rPr lang="en" sz="1200" dirty="0">
                  <a:solidFill>
                    <a:srgbClr val="858585"/>
                  </a:solidFill>
                  <a:latin typeface="Roboto"/>
                  <a:ea typeface="Roboto"/>
                  <a:cs typeface="Roboto"/>
                  <a:sym typeface="Roboto"/>
                </a:rPr>
                <a:t>Ministerio de Modernización de la Nación</a:t>
              </a:r>
            </a:p>
          </p:txBody>
        </p:sp>
        <p:pic>
          <p:nvPicPr>
            <p:cNvPr id="8" name="Shape 65"/>
            <p:cNvPicPr preferRelativeResize="0"/>
            <p:nvPr/>
          </p:nvPicPr>
          <p:blipFill>
            <a:blip r:embed="rId4" cstate="print">
              <a:alphaModFix/>
            </a:blip>
            <a:stretch>
              <a:fillRect/>
            </a:stretch>
          </p:blipFill>
          <p:spPr>
            <a:xfrm>
              <a:off x="16224250" y="10486573"/>
              <a:ext cx="3410220" cy="734248"/>
            </a:xfrm>
            <a:prstGeom prst="rect">
              <a:avLst/>
            </a:prstGeom>
            <a:noFill/>
            <a:ln>
              <a:noFill/>
            </a:ln>
          </p:spPr>
        </p:pic>
        <p:cxnSp>
          <p:nvCxnSpPr>
            <p:cNvPr id="9" name="Shape 64"/>
            <p:cNvCxnSpPr/>
            <p:nvPr/>
          </p:nvCxnSpPr>
          <p:spPr>
            <a:xfrm flipV="1">
              <a:off x="0" y="10486573"/>
              <a:ext cx="19958050" cy="42619"/>
            </a:xfrm>
            <a:prstGeom prst="straightConnector1">
              <a:avLst/>
            </a:prstGeom>
            <a:noFill/>
            <a:ln w="38100" cap="flat" cmpd="sng">
              <a:solidFill>
                <a:srgbClr val="00B0F0"/>
              </a:solidFill>
              <a:prstDash val="solid"/>
              <a:round/>
              <a:headEnd type="none" w="lg" len="lg"/>
              <a:tailEnd type="none" w="lg" len="lg"/>
            </a:ln>
          </p:spPr>
        </p:cxnSp>
        <p:sp>
          <p:nvSpPr>
            <p:cNvPr id="10" name="1 Rectángulo"/>
            <p:cNvSpPr/>
            <p:nvPr/>
          </p:nvSpPr>
          <p:spPr>
            <a:xfrm>
              <a:off x="0" y="-2"/>
              <a:ext cx="20104100" cy="88354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3600" b="1" dirty="0" smtClean="0">
                  <a:solidFill>
                    <a:schemeClr val="bg1"/>
                  </a:solidFill>
                  <a:latin typeface="Calibri" panose="020F0502020204030204" pitchFamily="34" charset="0"/>
                  <a:cs typeface="Calibri" panose="020F0502020204030204" pitchFamily="34" charset="0"/>
                </a:rPr>
                <a:t>Libros Digitales SAS</a:t>
              </a:r>
              <a:endParaRPr lang="es-AR" sz="3600" b="1" dirty="0">
                <a:solidFill>
                  <a:schemeClr val="bg1"/>
                </a:solidFill>
                <a:latin typeface="Calibri" pitchFamily="34" charset="0"/>
              </a:endParaRPr>
            </a:p>
          </p:txBody>
        </p:sp>
      </p:grpSp>
      <p:sp>
        <p:nvSpPr>
          <p:cNvPr id="12" name="Rectángulo 11"/>
          <p:cNvSpPr/>
          <p:nvPr/>
        </p:nvSpPr>
        <p:spPr>
          <a:xfrm>
            <a:off x="8510208" y="4372189"/>
            <a:ext cx="159799" cy="163419"/>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p>
        </p:txBody>
      </p:sp>
      <p:sp>
        <p:nvSpPr>
          <p:cNvPr id="13" name="Rectángulo 12"/>
          <p:cNvSpPr/>
          <p:nvPr/>
        </p:nvSpPr>
        <p:spPr>
          <a:xfrm>
            <a:off x="2590726" y="4003829"/>
            <a:ext cx="454315" cy="159058"/>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p>
        </p:txBody>
      </p:sp>
      <p:sp>
        <p:nvSpPr>
          <p:cNvPr id="16" name="Flecha arriba 15"/>
          <p:cNvSpPr/>
          <p:nvPr/>
        </p:nvSpPr>
        <p:spPr>
          <a:xfrm>
            <a:off x="6638057" y="2638537"/>
            <a:ext cx="417251" cy="332021"/>
          </a:xfrm>
          <a:prstGeom prst="upArrow">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s-AR"/>
          </a:p>
        </p:txBody>
      </p:sp>
      <p:sp>
        <p:nvSpPr>
          <p:cNvPr id="14" name="Rectangle 6"/>
          <p:cNvSpPr/>
          <p:nvPr/>
        </p:nvSpPr>
        <p:spPr>
          <a:xfrm>
            <a:off x="369624" y="682880"/>
            <a:ext cx="5726376" cy="954107"/>
          </a:xfrm>
          <a:prstGeom prst="rect">
            <a:avLst/>
          </a:prstGeom>
        </p:spPr>
        <p:txBody>
          <a:bodyPr wrap="none">
            <a:spAutoFit/>
          </a:bodyPr>
          <a:lstStyle/>
          <a:p>
            <a:r>
              <a:rPr lang="es-MX" sz="2800" b="1" dirty="0" smtClean="0">
                <a:solidFill>
                  <a:schemeClr val="accent1"/>
                </a:solidFill>
                <a:latin typeface="Calibri" panose="020F0502020204030204" pitchFamily="34" charset="0"/>
                <a:cs typeface="Calibri" panose="020F0502020204030204" pitchFamily="34" charset="0"/>
              </a:rPr>
              <a:t>Cómo verificar un libro digital en TAD</a:t>
            </a:r>
          </a:p>
          <a:p>
            <a:endParaRPr lang="es-AR" sz="2800" b="1" dirty="0">
              <a:solidFill>
                <a:schemeClr val="accent1"/>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60695244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upo 4"/>
          <p:cNvGrpSpPr/>
          <p:nvPr/>
        </p:nvGrpSpPr>
        <p:grpSpPr>
          <a:xfrm>
            <a:off x="3849" y="-1"/>
            <a:ext cx="12184303" cy="6904480"/>
            <a:chOff x="0" y="-2"/>
            <a:chExt cx="20104100" cy="11392392"/>
          </a:xfrm>
        </p:grpSpPr>
        <p:sp>
          <p:nvSpPr>
            <p:cNvPr id="6" name="Shape 66"/>
            <p:cNvSpPr txBox="1"/>
            <p:nvPr/>
          </p:nvSpPr>
          <p:spPr>
            <a:xfrm>
              <a:off x="640111" y="10605881"/>
              <a:ext cx="5279173" cy="786509"/>
            </a:xfrm>
            <a:prstGeom prst="rect">
              <a:avLst/>
            </a:prstGeom>
            <a:noFill/>
            <a:ln>
              <a:noFill/>
            </a:ln>
          </p:spPr>
          <p:txBody>
            <a:bodyPr lIns="91425" tIns="91425" rIns="91425" bIns="91425" anchor="t" anchorCtr="0">
              <a:noAutofit/>
            </a:bodyPr>
            <a:lstStyle/>
            <a:p>
              <a:r>
                <a:rPr lang="en" sz="1200" dirty="0">
                  <a:solidFill>
                    <a:srgbClr val="858585"/>
                  </a:solidFill>
                  <a:latin typeface="Roboto"/>
                  <a:ea typeface="Roboto"/>
                  <a:cs typeface="Roboto"/>
                  <a:sym typeface="Roboto"/>
                </a:rPr>
                <a:t>Ministerio de Modernización de la Nación</a:t>
              </a:r>
            </a:p>
          </p:txBody>
        </p:sp>
        <p:pic>
          <p:nvPicPr>
            <p:cNvPr id="8" name="Shape 65"/>
            <p:cNvPicPr preferRelativeResize="0"/>
            <p:nvPr/>
          </p:nvPicPr>
          <p:blipFill>
            <a:blip r:embed="rId3" cstate="print">
              <a:alphaModFix/>
            </a:blip>
            <a:stretch>
              <a:fillRect/>
            </a:stretch>
          </p:blipFill>
          <p:spPr>
            <a:xfrm>
              <a:off x="16224250" y="10486573"/>
              <a:ext cx="3410220" cy="734248"/>
            </a:xfrm>
            <a:prstGeom prst="rect">
              <a:avLst/>
            </a:prstGeom>
            <a:noFill/>
            <a:ln>
              <a:noFill/>
            </a:ln>
          </p:spPr>
        </p:pic>
        <p:cxnSp>
          <p:nvCxnSpPr>
            <p:cNvPr id="9" name="Shape 64"/>
            <p:cNvCxnSpPr/>
            <p:nvPr/>
          </p:nvCxnSpPr>
          <p:spPr>
            <a:xfrm flipV="1">
              <a:off x="0" y="10486573"/>
              <a:ext cx="19958050" cy="42619"/>
            </a:xfrm>
            <a:prstGeom prst="straightConnector1">
              <a:avLst/>
            </a:prstGeom>
            <a:noFill/>
            <a:ln w="38100" cap="flat" cmpd="sng">
              <a:solidFill>
                <a:srgbClr val="00B0F0"/>
              </a:solidFill>
              <a:prstDash val="solid"/>
              <a:round/>
              <a:headEnd type="none" w="lg" len="lg"/>
              <a:tailEnd type="none" w="lg" len="lg"/>
            </a:ln>
          </p:spPr>
        </p:cxnSp>
        <p:sp>
          <p:nvSpPr>
            <p:cNvPr id="10" name="1 Rectángulo"/>
            <p:cNvSpPr/>
            <p:nvPr/>
          </p:nvSpPr>
          <p:spPr>
            <a:xfrm>
              <a:off x="0" y="-2"/>
              <a:ext cx="20104100" cy="88354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3600" b="1" dirty="0" smtClean="0">
                  <a:solidFill>
                    <a:schemeClr val="bg1"/>
                  </a:solidFill>
                  <a:latin typeface="Calibri" panose="020F0502020204030204" pitchFamily="34" charset="0"/>
                  <a:cs typeface="Calibri" panose="020F0502020204030204" pitchFamily="34" charset="0"/>
                </a:rPr>
                <a:t>Libros Digitales SAS</a:t>
              </a:r>
              <a:endParaRPr lang="es-AR" sz="3600" b="1" dirty="0">
                <a:solidFill>
                  <a:schemeClr val="bg1"/>
                </a:solidFill>
                <a:latin typeface="Calibri" pitchFamily="34" charset="0"/>
              </a:endParaRPr>
            </a:p>
          </p:txBody>
        </p:sp>
      </p:grpSp>
      <p:sp>
        <p:nvSpPr>
          <p:cNvPr id="12" name="Título 11"/>
          <p:cNvSpPr>
            <a:spLocks noGrp="1"/>
          </p:cNvSpPr>
          <p:nvPr>
            <p:ph type="title"/>
          </p:nvPr>
        </p:nvSpPr>
        <p:spPr>
          <a:xfrm>
            <a:off x="839788" y="751485"/>
            <a:ext cx="10239544" cy="939203"/>
          </a:xfrm>
        </p:spPr>
        <p:txBody>
          <a:bodyPr>
            <a:normAutofit fontScale="90000"/>
          </a:bodyPr>
          <a:lstStyle/>
          <a:p>
            <a:r>
              <a:rPr lang="es-MX" b="1" dirty="0">
                <a:solidFill>
                  <a:schemeClr val="accent1"/>
                </a:solidFill>
                <a:latin typeface="Calibri" panose="020F0502020204030204" pitchFamily="34" charset="0"/>
                <a:cs typeface="Calibri" panose="020F0502020204030204" pitchFamily="34" charset="0"/>
              </a:rPr>
              <a:t>Cambio de paradigma</a:t>
            </a:r>
            <a:r>
              <a:rPr lang="es-AR" b="1" dirty="0">
                <a:solidFill>
                  <a:schemeClr val="accent1"/>
                </a:solidFill>
                <a:latin typeface="Calibri" panose="020F0502020204030204" pitchFamily="34" charset="0"/>
                <a:cs typeface="Calibri" panose="020F0502020204030204" pitchFamily="34" charset="0"/>
              </a:rPr>
              <a:t/>
            </a:r>
            <a:br>
              <a:rPr lang="es-AR" b="1" dirty="0">
                <a:solidFill>
                  <a:schemeClr val="accent1"/>
                </a:solidFill>
                <a:latin typeface="Calibri" panose="020F0502020204030204" pitchFamily="34" charset="0"/>
                <a:cs typeface="Calibri" panose="020F0502020204030204" pitchFamily="34" charset="0"/>
              </a:rPr>
            </a:br>
            <a:endParaRPr lang="es-AR" dirty="0"/>
          </a:p>
        </p:txBody>
      </p:sp>
      <p:pic>
        <p:nvPicPr>
          <p:cNvPr id="20" name="Marcador de contenido 19"/>
          <p:cNvPicPr>
            <a:picLocks noGrp="1" noChangeAspect="1"/>
          </p:cNvPicPr>
          <p:nvPr>
            <p:ph sz="half" idx="2"/>
          </p:nvPr>
        </p:nvPicPr>
        <p:blipFill>
          <a:blip r:embed="rId4" cstate="print">
            <a:extLst>
              <a:ext uri="{28A0092B-C50C-407E-A947-70E740481C1C}">
                <a14:useLocalDpi xmlns:a14="http://schemas.microsoft.com/office/drawing/2010/main" val="0"/>
              </a:ext>
            </a:extLst>
          </a:blip>
          <a:stretch>
            <a:fillRect/>
          </a:stretch>
        </p:blipFill>
        <p:spPr>
          <a:xfrm>
            <a:off x="1991544" y="1975343"/>
            <a:ext cx="2763441" cy="3684588"/>
          </a:xfrm>
        </p:spPr>
      </p:pic>
      <p:pic>
        <p:nvPicPr>
          <p:cNvPr id="21" name="Marcador de contenido 20"/>
          <p:cNvPicPr>
            <a:picLocks noGrp="1" noChangeAspect="1"/>
          </p:cNvPicPr>
          <p:nvPr>
            <p:ph sz="quarter" idx="4"/>
          </p:nvPr>
        </p:nvPicPr>
        <p:blipFill>
          <a:blip r:embed="rId5" cstate="print">
            <a:extLst>
              <a:ext uri="{28A0092B-C50C-407E-A947-70E740481C1C}">
                <a14:useLocalDpi xmlns:a14="http://schemas.microsoft.com/office/drawing/2010/main" val="0"/>
              </a:ext>
            </a:extLst>
          </a:blip>
          <a:stretch>
            <a:fillRect/>
          </a:stretch>
        </p:blipFill>
        <p:spPr>
          <a:xfrm>
            <a:off x="7422967" y="2018247"/>
            <a:ext cx="2731262" cy="3641683"/>
          </a:xfrm>
        </p:spPr>
      </p:pic>
      <p:sp>
        <p:nvSpPr>
          <p:cNvPr id="26" name="Marcador de texto 14"/>
          <p:cNvSpPr>
            <a:spLocks noGrp="1"/>
          </p:cNvSpPr>
          <p:nvPr>
            <p:ph type="body" idx="1"/>
          </p:nvPr>
        </p:nvSpPr>
        <p:spPr>
          <a:xfrm>
            <a:off x="839788" y="1151431"/>
            <a:ext cx="5157787" cy="823912"/>
          </a:xfrm>
        </p:spPr>
        <p:txBody>
          <a:bodyPr/>
          <a:lstStyle/>
          <a:p>
            <a:pPr algn="ctr"/>
            <a:r>
              <a:rPr lang="es-AR" dirty="0" smtClean="0"/>
              <a:t>Rúbrica de Libros en 1900</a:t>
            </a:r>
            <a:endParaRPr lang="es-AR" dirty="0"/>
          </a:p>
        </p:txBody>
      </p:sp>
    </p:spTree>
    <p:extLst>
      <p:ext uri="{BB962C8B-B14F-4D97-AF65-F5344CB8AC3E}">
        <p14:creationId xmlns:p14="http://schemas.microsoft.com/office/powerpoint/2010/main" val="2642629936"/>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486506" y="1429304"/>
            <a:ext cx="9989144" cy="1107996"/>
          </a:xfrm>
          <a:prstGeom prst="rect">
            <a:avLst/>
          </a:prstGeom>
          <a:noFill/>
        </p:spPr>
        <p:txBody>
          <a:bodyPr wrap="square" rtlCol="0">
            <a:spAutoFit/>
          </a:bodyPr>
          <a:lstStyle/>
          <a:p>
            <a:pPr algn="just"/>
            <a:r>
              <a:rPr lang="es-AR" sz="2200" dirty="0" smtClean="0">
                <a:cs typeface="Gotham Light" pitchFamily="50" charset="0"/>
              </a:rPr>
              <a:t>Luego, dentro del Expediente en cuestión </a:t>
            </a:r>
            <a:r>
              <a:rPr lang="es-AR" sz="2200" dirty="0" err="1" smtClean="0">
                <a:cs typeface="Gotham Light" pitchFamily="50" charset="0"/>
              </a:rPr>
              <a:t>debés</a:t>
            </a:r>
            <a:r>
              <a:rPr lang="es-AR" sz="2200" dirty="0" smtClean="0">
                <a:cs typeface="Gotham Light" pitchFamily="50" charset="0"/>
              </a:rPr>
              <a:t> seleccionar la visualización del archivo llamado “Hash creado” y verás el “OTS temporal” que sirve como provisorio hasta tener el Recibo Digital.</a:t>
            </a:r>
          </a:p>
        </p:txBody>
      </p:sp>
      <p:sp>
        <p:nvSpPr>
          <p:cNvPr id="7" name="Rectangle 6"/>
          <p:cNvSpPr/>
          <p:nvPr/>
        </p:nvSpPr>
        <p:spPr>
          <a:xfrm>
            <a:off x="391795" y="713830"/>
            <a:ext cx="6246262" cy="954107"/>
          </a:xfrm>
          <a:prstGeom prst="rect">
            <a:avLst/>
          </a:prstGeom>
        </p:spPr>
        <p:txBody>
          <a:bodyPr wrap="none">
            <a:spAutoFit/>
          </a:bodyPr>
          <a:lstStyle/>
          <a:p>
            <a:r>
              <a:rPr lang="es-MX" sz="2800" b="1" dirty="0" smtClean="0">
                <a:solidFill>
                  <a:schemeClr val="accent1"/>
                </a:solidFill>
                <a:latin typeface="Calibri" panose="020F0502020204030204" pitchFamily="34" charset="0"/>
                <a:cs typeface="Calibri" panose="020F0502020204030204" pitchFamily="34" charset="0"/>
              </a:rPr>
              <a:t>Pasos para cargar un Libro Digital en TAD</a:t>
            </a:r>
          </a:p>
          <a:p>
            <a:endParaRPr lang="es-AR" sz="2800" b="1" dirty="0">
              <a:solidFill>
                <a:schemeClr val="accent1"/>
              </a:solidFill>
              <a:latin typeface="Calibri" panose="020F0502020204030204" pitchFamily="34" charset="0"/>
              <a:cs typeface="Calibri" panose="020F0502020204030204" pitchFamily="34" charset="0"/>
            </a:endParaRPr>
          </a:p>
        </p:txBody>
      </p:sp>
      <p:grpSp>
        <p:nvGrpSpPr>
          <p:cNvPr id="5" name="Grupo 4"/>
          <p:cNvGrpSpPr/>
          <p:nvPr/>
        </p:nvGrpSpPr>
        <p:grpSpPr>
          <a:xfrm>
            <a:off x="3849" y="-1"/>
            <a:ext cx="12184303" cy="6904480"/>
            <a:chOff x="0" y="-2"/>
            <a:chExt cx="20104100" cy="11392392"/>
          </a:xfrm>
        </p:grpSpPr>
        <p:sp>
          <p:nvSpPr>
            <p:cNvPr id="6" name="Shape 66"/>
            <p:cNvSpPr txBox="1"/>
            <p:nvPr/>
          </p:nvSpPr>
          <p:spPr>
            <a:xfrm>
              <a:off x="640111" y="10605881"/>
              <a:ext cx="5279173" cy="786509"/>
            </a:xfrm>
            <a:prstGeom prst="rect">
              <a:avLst/>
            </a:prstGeom>
            <a:noFill/>
            <a:ln>
              <a:noFill/>
            </a:ln>
          </p:spPr>
          <p:txBody>
            <a:bodyPr lIns="91425" tIns="91425" rIns="91425" bIns="91425" anchor="t" anchorCtr="0">
              <a:noAutofit/>
            </a:bodyPr>
            <a:lstStyle/>
            <a:p>
              <a:r>
                <a:rPr lang="en" sz="1200" dirty="0">
                  <a:solidFill>
                    <a:srgbClr val="858585"/>
                  </a:solidFill>
                  <a:latin typeface="Roboto"/>
                  <a:ea typeface="Roboto"/>
                  <a:cs typeface="Roboto"/>
                  <a:sym typeface="Roboto"/>
                </a:rPr>
                <a:t>Ministerio de Modernización de la Nación</a:t>
              </a:r>
            </a:p>
          </p:txBody>
        </p:sp>
        <p:pic>
          <p:nvPicPr>
            <p:cNvPr id="8" name="Shape 65"/>
            <p:cNvPicPr preferRelativeResize="0"/>
            <p:nvPr/>
          </p:nvPicPr>
          <p:blipFill>
            <a:blip r:embed="rId3" cstate="print">
              <a:alphaModFix/>
            </a:blip>
            <a:stretch>
              <a:fillRect/>
            </a:stretch>
          </p:blipFill>
          <p:spPr>
            <a:xfrm>
              <a:off x="16224250" y="10486573"/>
              <a:ext cx="3410220" cy="734248"/>
            </a:xfrm>
            <a:prstGeom prst="rect">
              <a:avLst/>
            </a:prstGeom>
            <a:noFill/>
            <a:ln>
              <a:noFill/>
            </a:ln>
          </p:spPr>
        </p:pic>
        <p:cxnSp>
          <p:nvCxnSpPr>
            <p:cNvPr id="9" name="Shape 64"/>
            <p:cNvCxnSpPr/>
            <p:nvPr/>
          </p:nvCxnSpPr>
          <p:spPr>
            <a:xfrm flipV="1">
              <a:off x="0" y="10486573"/>
              <a:ext cx="19958050" cy="42619"/>
            </a:xfrm>
            <a:prstGeom prst="straightConnector1">
              <a:avLst/>
            </a:prstGeom>
            <a:noFill/>
            <a:ln w="38100" cap="flat" cmpd="sng">
              <a:solidFill>
                <a:srgbClr val="00B0F0"/>
              </a:solidFill>
              <a:prstDash val="solid"/>
              <a:round/>
              <a:headEnd type="none" w="lg" len="lg"/>
              <a:tailEnd type="none" w="lg" len="lg"/>
            </a:ln>
          </p:spPr>
        </p:cxnSp>
        <p:sp>
          <p:nvSpPr>
            <p:cNvPr id="10" name="1 Rectángulo"/>
            <p:cNvSpPr/>
            <p:nvPr/>
          </p:nvSpPr>
          <p:spPr>
            <a:xfrm>
              <a:off x="0" y="-2"/>
              <a:ext cx="20104100" cy="88354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3600" b="1" dirty="0" smtClean="0">
                  <a:solidFill>
                    <a:schemeClr val="bg1"/>
                  </a:solidFill>
                  <a:latin typeface="Calibri" panose="020F0502020204030204" pitchFamily="34" charset="0"/>
                  <a:cs typeface="Calibri" panose="020F0502020204030204" pitchFamily="34" charset="0"/>
                </a:rPr>
                <a:t>Libros Digitales SAS</a:t>
              </a:r>
              <a:endParaRPr lang="es-AR" sz="3600" b="1" dirty="0">
                <a:solidFill>
                  <a:schemeClr val="bg1"/>
                </a:solidFill>
                <a:latin typeface="Calibri" pitchFamily="34" charset="0"/>
              </a:endParaRPr>
            </a:p>
          </p:txBody>
        </p:sp>
      </p:grpSp>
      <p:pic>
        <p:nvPicPr>
          <p:cNvPr id="4" name="Imagen 3"/>
          <p:cNvPicPr>
            <a:picLocks noChangeAspect="1"/>
          </p:cNvPicPr>
          <p:nvPr/>
        </p:nvPicPr>
        <p:blipFill rotWithShape="1">
          <a:blip r:embed="rId4"/>
          <a:srcRect r="339" b="18678"/>
          <a:stretch/>
        </p:blipFill>
        <p:spPr>
          <a:xfrm>
            <a:off x="2334458" y="2535206"/>
            <a:ext cx="6705970" cy="3739414"/>
          </a:xfrm>
          <a:prstGeom prst="rect">
            <a:avLst/>
          </a:prstGeom>
        </p:spPr>
      </p:pic>
      <p:sp>
        <p:nvSpPr>
          <p:cNvPr id="14" name="Rectángulo 13"/>
          <p:cNvSpPr/>
          <p:nvPr/>
        </p:nvSpPr>
        <p:spPr>
          <a:xfrm>
            <a:off x="7910023" y="5854620"/>
            <a:ext cx="159780" cy="155563"/>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p>
        </p:txBody>
      </p:sp>
      <p:sp>
        <p:nvSpPr>
          <p:cNvPr id="15" name="Rectángulo 14"/>
          <p:cNvSpPr/>
          <p:nvPr/>
        </p:nvSpPr>
        <p:spPr>
          <a:xfrm>
            <a:off x="5687443" y="5807511"/>
            <a:ext cx="454527" cy="128897"/>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p>
        </p:txBody>
      </p:sp>
    </p:spTree>
    <p:extLst>
      <p:ext uri="{BB962C8B-B14F-4D97-AF65-F5344CB8AC3E}">
        <p14:creationId xmlns:p14="http://schemas.microsoft.com/office/powerpoint/2010/main" val="3614910089"/>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391795" y="713830"/>
            <a:ext cx="6246262" cy="954107"/>
          </a:xfrm>
          <a:prstGeom prst="rect">
            <a:avLst/>
          </a:prstGeom>
        </p:spPr>
        <p:txBody>
          <a:bodyPr wrap="none">
            <a:spAutoFit/>
          </a:bodyPr>
          <a:lstStyle/>
          <a:p>
            <a:r>
              <a:rPr lang="es-MX" sz="2800" b="1" dirty="0" smtClean="0">
                <a:solidFill>
                  <a:schemeClr val="accent1"/>
                </a:solidFill>
                <a:latin typeface="Calibri" panose="020F0502020204030204" pitchFamily="34" charset="0"/>
                <a:cs typeface="Calibri" panose="020F0502020204030204" pitchFamily="34" charset="0"/>
              </a:rPr>
              <a:t>Pasos para cargar un Libro Digital en TAD</a:t>
            </a:r>
          </a:p>
          <a:p>
            <a:endParaRPr lang="es-AR" sz="2800" b="1" dirty="0">
              <a:solidFill>
                <a:schemeClr val="accent1"/>
              </a:solidFill>
              <a:latin typeface="Calibri" panose="020F0502020204030204" pitchFamily="34" charset="0"/>
              <a:cs typeface="Calibri" panose="020F0502020204030204" pitchFamily="34" charset="0"/>
            </a:endParaRPr>
          </a:p>
        </p:txBody>
      </p:sp>
      <p:grpSp>
        <p:nvGrpSpPr>
          <p:cNvPr id="5" name="Grupo 4"/>
          <p:cNvGrpSpPr/>
          <p:nvPr/>
        </p:nvGrpSpPr>
        <p:grpSpPr>
          <a:xfrm>
            <a:off x="3849" y="-1"/>
            <a:ext cx="12184303" cy="6904480"/>
            <a:chOff x="0" y="-2"/>
            <a:chExt cx="20104100" cy="11392392"/>
          </a:xfrm>
        </p:grpSpPr>
        <p:sp>
          <p:nvSpPr>
            <p:cNvPr id="6" name="Shape 66"/>
            <p:cNvSpPr txBox="1"/>
            <p:nvPr/>
          </p:nvSpPr>
          <p:spPr>
            <a:xfrm>
              <a:off x="640111" y="10605881"/>
              <a:ext cx="5279173" cy="786509"/>
            </a:xfrm>
            <a:prstGeom prst="rect">
              <a:avLst/>
            </a:prstGeom>
            <a:noFill/>
            <a:ln>
              <a:noFill/>
            </a:ln>
          </p:spPr>
          <p:txBody>
            <a:bodyPr lIns="91425" tIns="91425" rIns="91425" bIns="91425" anchor="t" anchorCtr="0">
              <a:noAutofit/>
            </a:bodyPr>
            <a:lstStyle/>
            <a:p>
              <a:r>
                <a:rPr lang="en" sz="1200" dirty="0">
                  <a:solidFill>
                    <a:srgbClr val="858585"/>
                  </a:solidFill>
                  <a:latin typeface="Roboto"/>
                  <a:ea typeface="Roboto"/>
                  <a:cs typeface="Roboto"/>
                  <a:sym typeface="Roboto"/>
                </a:rPr>
                <a:t>Ministerio de Modernización de la Nación</a:t>
              </a:r>
            </a:p>
          </p:txBody>
        </p:sp>
        <p:pic>
          <p:nvPicPr>
            <p:cNvPr id="8" name="Shape 65"/>
            <p:cNvPicPr preferRelativeResize="0"/>
            <p:nvPr/>
          </p:nvPicPr>
          <p:blipFill>
            <a:blip r:embed="rId3" cstate="print">
              <a:alphaModFix/>
            </a:blip>
            <a:stretch>
              <a:fillRect/>
            </a:stretch>
          </p:blipFill>
          <p:spPr>
            <a:xfrm>
              <a:off x="16224250" y="10486573"/>
              <a:ext cx="3410220" cy="734248"/>
            </a:xfrm>
            <a:prstGeom prst="rect">
              <a:avLst/>
            </a:prstGeom>
            <a:noFill/>
            <a:ln>
              <a:noFill/>
            </a:ln>
          </p:spPr>
        </p:pic>
        <p:cxnSp>
          <p:nvCxnSpPr>
            <p:cNvPr id="9" name="Shape 64"/>
            <p:cNvCxnSpPr/>
            <p:nvPr/>
          </p:nvCxnSpPr>
          <p:spPr>
            <a:xfrm flipV="1">
              <a:off x="0" y="10486573"/>
              <a:ext cx="19958050" cy="42619"/>
            </a:xfrm>
            <a:prstGeom prst="straightConnector1">
              <a:avLst/>
            </a:prstGeom>
            <a:noFill/>
            <a:ln w="38100" cap="flat" cmpd="sng">
              <a:solidFill>
                <a:srgbClr val="00B0F0"/>
              </a:solidFill>
              <a:prstDash val="solid"/>
              <a:round/>
              <a:headEnd type="none" w="lg" len="lg"/>
              <a:tailEnd type="none" w="lg" len="lg"/>
            </a:ln>
          </p:spPr>
        </p:cxnSp>
        <p:sp>
          <p:nvSpPr>
            <p:cNvPr id="10" name="1 Rectángulo"/>
            <p:cNvSpPr/>
            <p:nvPr/>
          </p:nvSpPr>
          <p:spPr>
            <a:xfrm>
              <a:off x="0" y="-2"/>
              <a:ext cx="20104100" cy="88354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3600" b="1" dirty="0" smtClean="0">
                  <a:solidFill>
                    <a:schemeClr val="bg1"/>
                  </a:solidFill>
                  <a:latin typeface="Calibri" panose="020F0502020204030204" pitchFamily="34" charset="0"/>
                  <a:cs typeface="Calibri" panose="020F0502020204030204" pitchFamily="34" charset="0"/>
                </a:rPr>
                <a:t>Libros Digitales SAS</a:t>
              </a:r>
              <a:endParaRPr lang="es-AR" sz="3600" b="1" dirty="0">
                <a:solidFill>
                  <a:schemeClr val="bg1"/>
                </a:solidFill>
                <a:latin typeface="Calibri" pitchFamily="34" charset="0"/>
              </a:endParaRPr>
            </a:p>
          </p:txBody>
        </p:sp>
      </p:grpSp>
      <p:sp>
        <p:nvSpPr>
          <p:cNvPr id="12" name="Rectángulo 11"/>
          <p:cNvSpPr/>
          <p:nvPr/>
        </p:nvSpPr>
        <p:spPr>
          <a:xfrm>
            <a:off x="5468644" y="4190260"/>
            <a:ext cx="159799" cy="163419"/>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p>
        </p:txBody>
      </p:sp>
      <p:sp>
        <p:nvSpPr>
          <p:cNvPr id="15" name="Rectángulo 14"/>
          <p:cNvSpPr/>
          <p:nvPr/>
        </p:nvSpPr>
        <p:spPr>
          <a:xfrm>
            <a:off x="9040428" y="5059623"/>
            <a:ext cx="454527" cy="128897"/>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p>
        </p:txBody>
      </p:sp>
      <p:sp>
        <p:nvSpPr>
          <p:cNvPr id="16" name="Flecha arriba 15"/>
          <p:cNvSpPr/>
          <p:nvPr/>
        </p:nvSpPr>
        <p:spPr>
          <a:xfrm>
            <a:off x="3986073" y="2790937"/>
            <a:ext cx="417251" cy="332021"/>
          </a:xfrm>
          <a:prstGeom prst="upArrow">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s-AR"/>
          </a:p>
        </p:txBody>
      </p:sp>
      <p:pic>
        <p:nvPicPr>
          <p:cNvPr id="3" name="Imagen 2"/>
          <p:cNvPicPr>
            <a:picLocks noChangeAspect="1"/>
          </p:cNvPicPr>
          <p:nvPr/>
        </p:nvPicPr>
        <p:blipFill>
          <a:blip r:embed="rId4"/>
          <a:stretch>
            <a:fillRect/>
          </a:stretch>
        </p:blipFill>
        <p:spPr>
          <a:xfrm>
            <a:off x="2896747" y="1190883"/>
            <a:ext cx="9202890" cy="5090039"/>
          </a:xfrm>
          <a:prstGeom prst="rect">
            <a:avLst/>
          </a:prstGeom>
        </p:spPr>
      </p:pic>
      <p:sp>
        <p:nvSpPr>
          <p:cNvPr id="13" name="Rectángulo 12"/>
          <p:cNvSpPr/>
          <p:nvPr/>
        </p:nvSpPr>
        <p:spPr>
          <a:xfrm>
            <a:off x="4403324" y="3868051"/>
            <a:ext cx="894238" cy="240116"/>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p>
        </p:txBody>
      </p:sp>
      <p:sp>
        <p:nvSpPr>
          <p:cNvPr id="14" name="Rectángulo 13"/>
          <p:cNvSpPr/>
          <p:nvPr/>
        </p:nvSpPr>
        <p:spPr>
          <a:xfrm>
            <a:off x="3747682" y="5002949"/>
            <a:ext cx="8351955" cy="344420"/>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p>
        </p:txBody>
      </p:sp>
      <p:sp>
        <p:nvSpPr>
          <p:cNvPr id="2" name="Rectángulo 1"/>
          <p:cNvSpPr/>
          <p:nvPr/>
        </p:nvSpPr>
        <p:spPr>
          <a:xfrm>
            <a:off x="79899" y="2068497"/>
            <a:ext cx="3213717" cy="1754326"/>
          </a:xfrm>
          <a:prstGeom prst="rect">
            <a:avLst/>
          </a:prstGeom>
        </p:spPr>
        <p:txBody>
          <a:bodyPr wrap="square">
            <a:spAutoFit/>
          </a:bodyPr>
          <a:lstStyle/>
          <a:p>
            <a:pPr marL="342900" indent="-342900">
              <a:buFont typeface="Arial" panose="020B0604020202020204" pitchFamily="34" charset="0"/>
              <a:buChar char="•"/>
            </a:pPr>
            <a:r>
              <a:rPr lang="es-AR" dirty="0">
                <a:cs typeface="Gotham Light" pitchFamily="50" charset="0"/>
              </a:rPr>
              <a:t>Una vez abierto el </a:t>
            </a:r>
            <a:r>
              <a:rPr lang="es-AR" dirty="0" smtClean="0">
                <a:cs typeface="Gotham Light" pitchFamily="50" charset="0"/>
              </a:rPr>
              <a:t>“Hash creado”, </a:t>
            </a:r>
            <a:r>
              <a:rPr lang="es-AR" dirty="0" err="1">
                <a:cs typeface="Gotham Light" pitchFamily="50" charset="0"/>
              </a:rPr>
              <a:t>debés</a:t>
            </a:r>
            <a:r>
              <a:rPr lang="es-AR" dirty="0">
                <a:cs typeface="Gotham Light" pitchFamily="50" charset="0"/>
              </a:rPr>
              <a:t> hacer </a:t>
            </a:r>
            <a:r>
              <a:rPr lang="es-AR" dirty="0" err="1">
                <a:cs typeface="Gotham Light" pitchFamily="50" charset="0"/>
              </a:rPr>
              <a:t>click</a:t>
            </a:r>
            <a:r>
              <a:rPr lang="es-AR" dirty="0">
                <a:cs typeface="Gotham Light" pitchFamily="50" charset="0"/>
              </a:rPr>
              <a:t> sobre el “OTS </a:t>
            </a:r>
            <a:r>
              <a:rPr lang="es-AR" dirty="0" smtClean="0">
                <a:cs typeface="Gotham Light" pitchFamily="50" charset="0"/>
              </a:rPr>
              <a:t>Temporal” </a:t>
            </a:r>
            <a:r>
              <a:rPr lang="es-AR" dirty="0">
                <a:cs typeface="Gotham Light" pitchFamily="50" charset="0"/>
              </a:rPr>
              <a:t>y se descargará automáticamente el Recibo </a:t>
            </a:r>
            <a:r>
              <a:rPr lang="es-AR" dirty="0" smtClean="0">
                <a:cs typeface="Gotham Light" pitchFamily="50" charset="0"/>
              </a:rPr>
              <a:t>Digital Temporal.</a:t>
            </a:r>
            <a:endParaRPr lang="es-AR" dirty="0">
              <a:cs typeface="Gotham Light" pitchFamily="50" charset="0"/>
            </a:endParaRPr>
          </a:p>
        </p:txBody>
      </p:sp>
    </p:spTree>
    <p:extLst>
      <p:ext uri="{BB962C8B-B14F-4D97-AF65-F5344CB8AC3E}">
        <p14:creationId xmlns:p14="http://schemas.microsoft.com/office/powerpoint/2010/main" val="3809808734"/>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511194" y="1194562"/>
            <a:ext cx="11081097" cy="430887"/>
          </a:xfrm>
          <a:prstGeom prst="rect">
            <a:avLst/>
          </a:prstGeom>
          <a:noFill/>
        </p:spPr>
        <p:txBody>
          <a:bodyPr wrap="square" rtlCol="0">
            <a:spAutoFit/>
          </a:bodyPr>
          <a:lstStyle/>
          <a:p>
            <a:pPr algn="just"/>
            <a:r>
              <a:rPr lang="es-AR" sz="2200" dirty="0" smtClean="0">
                <a:cs typeface="Gotham Light" pitchFamily="50" charset="0"/>
              </a:rPr>
              <a:t>1. </a:t>
            </a:r>
            <a:r>
              <a:rPr lang="es-AR" sz="2200" dirty="0" err="1" smtClean="0">
                <a:cs typeface="Gotham Light" pitchFamily="50" charset="0"/>
              </a:rPr>
              <a:t>Ingresá</a:t>
            </a:r>
            <a:r>
              <a:rPr lang="es-AR" sz="2200" dirty="0" smtClean="0">
                <a:cs typeface="Gotham Light" pitchFamily="50" charset="0"/>
              </a:rPr>
              <a:t> a TAD sin </a:t>
            </a:r>
            <a:r>
              <a:rPr lang="es-AR" sz="2200" dirty="0" err="1" smtClean="0">
                <a:cs typeface="Gotham Light" pitchFamily="50" charset="0"/>
              </a:rPr>
              <a:t>loguearte</a:t>
            </a:r>
            <a:r>
              <a:rPr lang="es-AR" sz="2200" dirty="0" smtClean="0">
                <a:cs typeface="Gotham Light" pitchFamily="50" charset="0"/>
              </a:rPr>
              <a:t> y </a:t>
            </a:r>
            <a:r>
              <a:rPr lang="es-AR" sz="2200" dirty="0" err="1" smtClean="0">
                <a:cs typeface="Gotham Light" pitchFamily="50" charset="0"/>
              </a:rPr>
              <a:t>seleccioná</a:t>
            </a:r>
            <a:r>
              <a:rPr lang="es-AR" sz="2200" dirty="0" smtClean="0">
                <a:cs typeface="Gotham Light" pitchFamily="50" charset="0"/>
              </a:rPr>
              <a:t> “Registros Públicos” </a:t>
            </a:r>
          </a:p>
        </p:txBody>
      </p:sp>
      <p:sp>
        <p:nvSpPr>
          <p:cNvPr id="7" name="Rectangle 6"/>
          <p:cNvSpPr/>
          <p:nvPr/>
        </p:nvSpPr>
        <p:spPr>
          <a:xfrm>
            <a:off x="369624" y="574505"/>
            <a:ext cx="5726376" cy="954107"/>
          </a:xfrm>
          <a:prstGeom prst="rect">
            <a:avLst/>
          </a:prstGeom>
        </p:spPr>
        <p:txBody>
          <a:bodyPr wrap="none">
            <a:spAutoFit/>
          </a:bodyPr>
          <a:lstStyle/>
          <a:p>
            <a:r>
              <a:rPr lang="es-MX" sz="2800" b="1" dirty="0" smtClean="0">
                <a:solidFill>
                  <a:schemeClr val="accent1"/>
                </a:solidFill>
                <a:latin typeface="Calibri" panose="020F0502020204030204" pitchFamily="34" charset="0"/>
                <a:cs typeface="Calibri" panose="020F0502020204030204" pitchFamily="34" charset="0"/>
              </a:rPr>
              <a:t>Cómo verificar un libro digital en TAD</a:t>
            </a:r>
          </a:p>
          <a:p>
            <a:endParaRPr lang="es-AR" sz="2800" b="1" dirty="0">
              <a:solidFill>
                <a:schemeClr val="accent1"/>
              </a:solidFill>
              <a:latin typeface="Calibri" panose="020F0502020204030204" pitchFamily="34" charset="0"/>
              <a:cs typeface="Calibri" panose="020F0502020204030204" pitchFamily="34" charset="0"/>
            </a:endParaRPr>
          </a:p>
        </p:txBody>
      </p:sp>
      <p:grpSp>
        <p:nvGrpSpPr>
          <p:cNvPr id="5" name="Grupo 4"/>
          <p:cNvGrpSpPr/>
          <p:nvPr/>
        </p:nvGrpSpPr>
        <p:grpSpPr>
          <a:xfrm>
            <a:off x="3849" y="-1"/>
            <a:ext cx="12184303" cy="6904480"/>
            <a:chOff x="0" y="-2"/>
            <a:chExt cx="20104100" cy="11392392"/>
          </a:xfrm>
        </p:grpSpPr>
        <p:sp>
          <p:nvSpPr>
            <p:cNvPr id="6" name="Shape 66"/>
            <p:cNvSpPr txBox="1"/>
            <p:nvPr/>
          </p:nvSpPr>
          <p:spPr>
            <a:xfrm>
              <a:off x="640111" y="10605881"/>
              <a:ext cx="5279173" cy="786509"/>
            </a:xfrm>
            <a:prstGeom prst="rect">
              <a:avLst/>
            </a:prstGeom>
            <a:noFill/>
            <a:ln>
              <a:noFill/>
            </a:ln>
          </p:spPr>
          <p:txBody>
            <a:bodyPr lIns="91425" tIns="91425" rIns="91425" bIns="91425" anchor="t" anchorCtr="0">
              <a:noAutofit/>
            </a:bodyPr>
            <a:lstStyle/>
            <a:p>
              <a:r>
                <a:rPr lang="en" sz="1200" dirty="0">
                  <a:solidFill>
                    <a:srgbClr val="858585"/>
                  </a:solidFill>
                  <a:latin typeface="Roboto"/>
                  <a:ea typeface="Roboto"/>
                  <a:cs typeface="Roboto"/>
                  <a:sym typeface="Roboto"/>
                </a:rPr>
                <a:t>Ministerio de Modernización de la Nación</a:t>
              </a:r>
            </a:p>
          </p:txBody>
        </p:sp>
        <p:pic>
          <p:nvPicPr>
            <p:cNvPr id="8" name="Shape 65"/>
            <p:cNvPicPr preferRelativeResize="0"/>
            <p:nvPr/>
          </p:nvPicPr>
          <p:blipFill>
            <a:blip r:embed="rId3" cstate="print">
              <a:alphaModFix/>
            </a:blip>
            <a:stretch>
              <a:fillRect/>
            </a:stretch>
          </p:blipFill>
          <p:spPr>
            <a:xfrm>
              <a:off x="16224250" y="10486573"/>
              <a:ext cx="3410220" cy="734248"/>
            </a:xfrm>
            <a:prstGeom prst="rect">
              <a:avLst/>
            </a:prstGeom>
            <a:noFill/>
            <a:ln>
              <a:noFill/>
            </a:ln>
          </p:spPr>
        </p:pic>
        <p:cxnSp>
          <p:nvCxnSpPr>
            <p:cNvPr id="9" name="Shape 64"/>
            <p:cNvCxnSpPr/>
            <p:nvPr/>
          </p:nvCxnSpPr>
          <p:spPr>
            <a:xfrm flipV="1">
              <a:off x="0" y="10486573"/>
              <a:ext cx="19958050" cy="42619"/>
            </a:xfrm>
            <a:prstGeom prst="straightConnector1">
              <a:avLst/>
            </a:prstGeom>
            <a:noFill/>
            <a:ln w="38100" cap="flat" cmpd="sng">
              <a:solidFill>
                <a:srgbClr val="00B0F0"/>
              </a:solidFill>
              <a:prstDash val="solid"/>
              <a:round/>
              <a:headEnd type="none" w="lg" len="lg"/>
              <a:tailEnd type="none" w="lg" len="lg"/>
            </a:ln>
          </p:spPr>
        </p:cxnSp>
        <p:sp>
          <p:nvSpPr>
            <p:cNvPr id="10" name="1 Rectángulo"/>
            <p:cNvSpPr/>
            <p:nvPr/>
          </p:nvSpPr>
          <p:spPr>
            <a:xfrm>
              <a:off x="0" y="-2"/>
              <a:ext cx="20104100" cy="88354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3600" b="1" dirty="0" smtClean="0">
                  <a:solidFill>
                    <a:schemeClr val="bg1"/>
                  </a:solidFill>
                  <a:latin typeface="Calibri" panose="020F0502020204030204" pitchFamily="34" charset="0"/>
                  <a:cs typeface="Calibri" panose="020F0502020204030204" pitchFamily="34" charset="0"/>
                </a:rPr>
                <a:t>Libros Digitales SAS</a:t>
              </a:r>
              <a:endParaRPr lang="es-AR" sz="3600" b="1" dirty="0">
                <a:solidFill>
                  <a:schemeClr val="bg1"/>
                </a:solidFill>
                <a:latin typeface="Calibri" pitchFamily="34" charset="0"/>
              </a:endParaRPr>
            </a:p>
          </p:txBody>
        </p:sp>
      </p:grpSp>
      <p:pic>
        <p:nvPicPr>
          <p:cNvPr id="11" name="Imagen 10"/>
          <p:cNvPicPr>
            <a:picLocks noChangeAspect="1"/>
          </p:cNvPicPr>
          <p:nvPr/>
        </p:nvPicPr>
        <p:blipFill rotWithShape="1">
          <a:blip r:embed="rId4"/>
          <a:srcRect l="18826" t="8435" r="19910" b="52084"/>
          <a:stretch/>
        </p:blipFill>
        <p:spPr>
          <a:xfrm>
            <a:off x="1398334" y="1931150"/>
            <a:ext cx="9757142" cy="3536962"/>
          </a:xfrm>
          <a:prstGeom prst="rect">
            <a:avLst/>
          </a:prstGeom>
        </p:spPr>
      </p:pic>
      <p:sp>
        <p:nvSpPr>
          <p:cNvPr id="12" name="Flecha izquierda 11"/>
          <p:cNvSpPr/>
          <p:nvPr/>
        </p:nvSpPr>
        <p:spPr>
          <a:xfrm rot="5400000">
            <a:off x="8428829" y="2543391"/>
            <a:ext cx="452761" cy="391651"/>
          </a:xfrm>
          <a:prstGeom prst="leftArrow">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s-AR"/>
          </a:p>
        </p:txBody>
      </p:sp>
    </p:spTree>
    <p:extLst>
      <p:ext uri="{BB962C8B-B14F-4D97-AF65-F5344CB8AC3E}">
        <p14:creationId xmlns:p14="http://schemas.microsoft.com/office/powerpoint/2010/main" val="1140585618"/>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369624" y="574505"/>
            <a:ext cx="5726376" cy="954107"/>
          </a:xfrm>
          <a:prstGeom prst="rect">
            <a:avLst/>
          </a:prstGeom>
        </p:spPr>
        <p:txBody>
          <a:bodyPr wrap="none">
            <a:spAutoFit/>
          </a:bodyPr>
          <a:lstStyle/>
          <a:p>
            <a:r>
              <a:rPr lang="es-MX" sz="2800" b="1" dirty="0" smtClean="0">
                <a:solidFill>
                  <a:schemeClr val="accent1"/>
                </a:solidFill>
                <a:latin typeface="Calibri" panose="020F0502020204030204" pitchFamily="34" charset="0"/>
                <a:cs typeface="Calibri" panose="020F0502020204030204" pitchFamily="34" charset="0"/>
              </a:rPr>
              <a:t>Cómo verificar un libro digital en TAD</a:t>
            </a:r>
          </a:p>
          <a:p>
            <a:endParaRPr lang="es-AR" sz="2800" b="1" dirty="0">
              <a:solidFill>
                <a:schemeClr val="accent1"/>
              </a:solidFill>
              <a:latin typeface="Calibri" panose="020F0502020204030204" pitchFamily="34" charset="0"/>
              <a:cs typeface="Calibri" panose="020F0502020204030204" pitchFamily="34" charset="0"/>
            </a:endParaRPr>
          </a:p>
        </p:txBody>
      </p:sp>
      <p:grpSp>
        <p:nvGrpSpPr>
          <p:cNvPr id="5" name="Grupo 4"/>
          <p:cNvGrpSpPr/>
          <p:nvPr/>
        </p:nvGrpSpPr>
        <p:grpSpPr>
          <a:xfrm>
            <a:off x="3849" y="-1"/>
            <a:ext cx="12184303" cy="6904480"/>
            <a:chOff x="0" y="-2"/>
            <a:chExt cx="20104100" cy="11392392"/>
          </a:xfrm>
        </p:grpSpPr>
        <p:sp>
          <p:nvSpPr>
            <p:cNvPr id="6" name="Shape 66"/>
            <p:cNvSpPr txBox="1"/>
            <p:nvPr/>
          </p:nvSpPr>
          <p:spPr>
            <a:xfrm>
              <a:off x="640111" y="10605881"/>
              <a:ext cx="5279173" cy="786509"/>
            </a:xfrm>
            <a:prstGeom prst="rect">
              <a:avLst/>
            </a:prstGeom>
            <a:noFill/>
            <a:ln>
              <a:noFill/>
            </a:ln>
          </p:spPr>
          <p:txBody>
            <a:bodyPr lIns="91425" tIns="91425" rIns="91425" bIns="91425" anchor="t" anchorCtr="0">
              <a:noAutofit/>
            </a:bodyPr>
            <a:lstStyle/>
            <a:p>
              <a:r>
                <a:rPr lang="en" sz="1200" dirty="0">
                  <a:solidFill>
                    <a:srgbClr val="858585"/>
                  </a:solidFill>
                  <a:latin typeface="Roboto"/>
                  <a:ea typeface="Roboto"/>
                  <a:cs typeface="Roboto"/>
                  <a:sym typeface="Roboto"/>
                </a:rPr>
                <a:t>Ministerio de Modernización de la Nación</a:t>
              </a:r>
            </a:p>
          </p:txBody>
        </p:sp>
        <p:pic>
          <p:nvPicPr>
            <p:cNvPr id="8" name="Shape 65"/>
            <p:cNvPicPr preferRelativeResize="0"/>
            <p:nvPr/>
          </p:nvPicPr>
          <p:blipFill>
            <a:blip r:embed="rId3" cstate="print">
              <a:alphaModFix/>
            </a:blip>
            <a:stretch>
              <a:fillRect/>
            </a:stretch>
          </p:blipFill>
          <p:spPr>
            <a:xfrm>
              <a:off x="16224250" y="10486573"/>
              <a:ext cx="3410220" cy="734248"/>
            </a:xfrm>
            <a:prstGeom prst="rect">
              <a:avLst/>
            </a:prstGeom>
            <a:noFill/>
            <a:ln>
              <a:noFill/>
            </a:ln>
          </p:spPr>
        </p:pic>
        <p:cxnSp>
          <p:nvCxnSpPr>
            <p:cNvPr id="9" name="Shape 64"/>
            <p:cNvCxnSpPr/>
            <p:nvPr/>
          </p:nvCxnSpPr>
          <p:spPr>
            <a:xfrm flipV="1">
              <a:off x="0" y="10486573"/>
              <a:ext cx="19958050" cy="42619"/>
            </a:xfrm>
            <a:prstGeom prst="straightConnector1">
              <a:avLst/>
            </a:prstGeom>
            <a:noFill/>
            <a:ln w="38100" cap="flat" cmpd="sng">
              <a:solidFill>
                <a:srgbClr val="00B0F0"/>
              </a:solidFill>
              <a:prstDash val="solid"/>
              <a:round/>
              <a:headEnd type="none" w="lg" len="lg"/>
              <a:tailEnd type="none" w="lg" len="lg"/>
            </a:ln>
          </p:spPr>
        </p:cxnSp>
        <p:sp>
          <p:nvSpPr>
            <p:cNvPr id="10" name="1 Rectángulo"/>
            <p:cNvSpPr/>
            <p:nvPr/>
          </p:nvSpPr>
          <p:spPr>
            <a:xfrm>
              <a:off x="0" y="-2"/>
              <a:ext cx="20104100" cy="88354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3600" b="1" dirty="0" smtClean="0">
                  <a:solidFill>
                    <a:schemeClr val="bg1"/>
                  </a:solidFill>
                  <a:latin typeface="Calibri" panose="020F0502020204030204" pitchFamily="34" charset="0"/>
                  <a:cs typeface="Calibri" panose="020F0502020204030204" pitchFamily="34" charset="0"/>
                </a:rPr>
                <a:t>Libros Digitales SAS</a:t>
              </a:r>
              <a:endParaRPr lang="es-AR" sz="3600" b="1" dirty="0">
                <a:solidFill>
                  <a:schemeClr val="bg1"/>
                </a:solidFill>
                <a:latin typeface="Calibri" pitchFamily="34" charset="0"/>
              </a:endParaRPr>
            </a:p>
          </p:txBody>
        </p:sp>
      </p:grpSp>
      <p:pic>
        <p:nvPicPr>
          <p:cNvPr id="13" name="Imagen 12"/>
          <p:cNvPicPr>
            <a:picLocks noChangeAspect="1"/>
          </p:cNvPicPr>
          <p:nvPr/>
        </p:nvPicPr>
        <p:blipFill rotWithShape="1">
          <a:blip r:embed="rId4"/>
          <a:srcRect l="18019" t="8183" r="15293" b="58389"/>
          <a:stretch/>
        </p:blipFill>
        <p:spPr>
          <a:xfrm>
            <a:off x="758179" y="2382234"/>
            <a:ext cx="11009435" cy="3104166"/>
          </a:xfrm>
          <a:prstGeom prst="rect">
            <a:avLst/>
          </a:prstGeom>
        </p:spPr>
      </p:pic>
      <p:sp>
        <p:nvSpPr>
          <p:cNvPr id="15" name="CuadroTexto 14"/>
          <p:cNvSpPr txBox="1"/>
          <p:nvPr/>
        </p:nvSpPr>
        <p:spPr>
          <a:xfrm>
            <a:off x="511194" y="1567637"/>
            <a:ext cx="11081097" cy="430887"/>
          </a:xfrm>
          <a:prstGeom prst="rect">
            <a:avLst/>
          </a:prstGeom>
          <a:noFill/>
        </p:spPr>
        <p:txBody>
          <a:bodyPr wrap="square" rtlCol="0">
            <a:spAutoFit/>
          </a:bodyPr>
          <a:lstStyle/>
          <a:p>
            <a:pPr algn="just"/>
            <a:r>
              <a:rPr lang="es-AR" sz="2200" dirty="0" smtClean="0">
                <a:cs typeface="Gotham Light" pitchFamily="50" charset="0"/>
              </a:rPr>
              <a:t>2. </a:t>
            </a:r>
            <a:r>
              <a:rPr lang="es-AR" sz="2200" dirty="0" err="1" smtClean="0">
                <a:cs typeface="Gotham Light" pitchFamily="50" charset="0"/>
              </a:rPr>
              <a:t>Ingresá</a:t>
            </a:r>
            <a:r>
              <a:rPr lang="es-AR" sz="2200" dirty="0" smtClean="0">
                <a:cs typeface="Gotham Light" pitchFamily="50" charset="0"/>
              </a:rPr>
              <a:t> al Registro de Libros Digitales </a:t>
            </a:r>
          </a:p>
        </p:txBody>
      </p:sp>
      <p:sp>
        <p:nvSpPr>
          <p:cNvPr id="11" name="Rectángulo 10"/>
          <p:cNvSpPr/>
          <p:nvPr/>
        </p:nvSpPr>
        <p:spPr>
          <a:xfrm>
            <a:off x="8668820" y="4892455"/>
            <a:ext cx="365452" cy="246473"/>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p>
        </p:txBody>
      </p:sp>
    </p:spTree>
    <p:extLst>
      <p:ext uri="{BB962C8B-B14F-4D97-AF65-F5344CB8AC3E}">
        <p14:creationId xmlns:p14="http://schemas.microsoft.com/office/powerpoint/2010/main" val="2785161741"/>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369624" y="574505"/>
            <a:ext cx="5726376" cy="954107"/>
          </a:xfrm>
          <a:prstGeom prst="rect">
            <a:avLst/>
          </a:prstGeom>
        </p:spPr>
        <p:txBody>
          <a:bodyPr wrap="none">
            <a:spAutoFit/>
          </a:bodyPr>
          <a:lstStyle/>
          <a:p>
            <a:r>
              <a:rPr lang="es-MX" sz="2800" b="1" dirty="0" smtClean="0">
                <a:solidFill>
                  <a:schemeClr val="accent1"/>
                </a:solidFill>
                <a:latin typeface="Calibri" panose="020F0502020204030204" pitchFamily="34" charset="0"/>
                <a:cs typeface="Calibri" panose="020F0502020204030204" pitchFamily="34" charset="0"/>
              </a:rPr>
              <a:t>Cómo verificar un libro digital en TAD</a:t>
            </a:r>
          </a:p>
          <a:p>
            <a:endParaRPr lang="es-AR" sz="2800" b="1" dirty="0">
              <a:solidFill>
                <a:schemeClr val="accent1"/>
              </a:solidFill>
              <a:latin typeface="Calibri" panose="020F0502020204030204" pitchFamily="34" charset="0"/>
              <a:cs typeface="Calibri" panose="020F0502020204030204" pitchFamily="34" charset="0"/>
            </a:endParaRPr>
          </a:p>
        </p:txBody>
      </p:sp>
      <p:grpSp>
        <p:nvGrpSpPr>
          <p:cNvPr id="5" name="Grupo 4"/>
          <p:cNvGrpSpPr/>
          <p:nvPr/>
        </p:nvGrpSpPr>
        <p:grpSpPr>
          <a:xfrm>
            <a:off x="3849" y="-1"/>
            <a:ext cx="12184303" cy="6904480"/>
            <a:chOff x="0" y="-2"/>
            <a:chExt cx="20104100" cy="11392392"/>
          </a:xfrm>
        </p:grpSpPr>
        <p:sp>
          <p:nvSpPr>
            <p:cNvPr id="6" name="Shape 66"/>
            <p:cNvSpPr txBox="1"/>
            <p:nvPr/>
          </p:nvSpPr>
          <p:spPr>
            <a:xfrm>
              <a:off x="640111" y="10605881"/>
              <a:ext cx="5279173" cy="786509"/>
            </a:xfrm>
            <a:prstGeom prst="rect">
              <a:avLst/>
            </a:prstGeom>
            <a:noFill/>
            <a:ln>
              <a:noFill/>
            </a:ln>
          </p:spPr>
          <p:txBody>
            <a:bodyPr lIns="91425" tIns="91425" rIns="91425" bIns="91425" anchor="t" anchorCtr="0">
              <a:noAutofit/>
            </a:bodyPr>
            <a:lstStyle/>
            <a:p>
              <a:r>
                <a:rPr lang="en" sz="1200" dirty="0">
                  <a:solidFill>
                    <a:srgbClr val="858585"/>
                  </a:solidFill>
                  <a:latin typeface="Roboto"/>
                  <a:ea typeface="Roboto"/>
                  <a:cs typeface="Roboto"/>
                  <a:sym typeface="Roboto"/>
                </a:rPr>
                <a:t>Ministerio de Modernización de la Nación</a:t>
              </a:r>
            </a:p>
          </p:txBody>
        </p:sp>
        <p:pic>
          <p:nvPicPr>
            <p:cNvPr id="8" name="Shape 65"/>
            <p:cNvPicPr preferRelativeResize="0"/>
            <p:nvPr/>
          </p:nvPicPr>
          <p:blipFill>
            <a:blip r:embed="rId3" cstate="print">
              <a:alphaModFix/>
            </a:blip>
            <a:stretch>
              <a:fillRect/>
            </a:stretch>
          </p:blipFill>
          <p:spPr>
            <a:xfrm>
              <a:off x="16224250" y="10486573"/>
              <a:ext cx="3410220" cy="734248"/>
            </a:xfrm>
            <a:prstGeom prst="rect">
              <a:avLst/>
            </a:prstGeom>
            <a:noFill/>
            <a:ln>
              <a:noFill/>
            </a:ln>
          </p:spPr>
        </p:pic>
        <p:cxnSp>
          <p:nvCxnSpPr>
            <p:cNvPr id="9" name="Shape 64"/>
            <p:cNvCxnSpPr/>
            <p:nvPr/>
          </p:nvCxnSpPr>
          <p:spPr>
            <a:xfrm flipV="1">
              <a:off x="0" y="10486573"/>
              <a:ext cx="19958050" cy="42619"/>
            </a:xfrm>
            <a:prstGeom prst="straightConnector1">
              <a:avLst/>
            </a:prstGeom>
            <a:noFill/>
            <a:ln w="38100" cap="flat" cmpd="sng">
              <a:solidFill>
                <a:srgbClr val="00B0F0"/>
              </a:solidFill>
              <a:prstDash val="solid"/>
              <a:round/>
              <a:headEnd type="none" w="lg" len="lg"/>
              <a:tailEnd type="none" w="lg" len="lg"/>
            </a:ln>
          </p:spPr>
        </p:cxnSp>
        <p:sp>
          <p:nvSpPr>
            <p:cNvPr id="10" name="1 Rectángulo"/>
            <p:cNvSpPr/>
            <p:nvPr/>
          </p:nvSpPr>
          <p:spPr>
            <a:xfrm>
              <a:off x="0" y="-2"/>
              <a:ext cx="20104100" cy="88354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3600" b="1" dirty="0" smtClean="0">
                  <a:solidFill>
                    <a:schemeClr val="bg1"/>
                  </a:solidFill>
                  <a:latin typeface="Calibri" panose="020F0502020204030204" pitchFamily="34" charset="0"/>
                  <a:cs typeface="Calibri" panose="020F0502020204030204" pitchFamily="34" charset="0"/>
                </a:rPr>
                <a:t>Libros Digitales SAS</a:t>
              </a:r>
              <a:endParaRPr lang="es-AR" sz="3600" b="1" dirty="0">
                <a:solidFill>
                  <a:schemeClr val="bg1"/>
                </a:solidFill>
                <a:latin typeface="Calibri" pitchFamily="34" charset="0"/>
              </a:endParaRPr>
            </a:p>
          </p:txBody>
        </p:sp>
      </p:grpSp>
      <p:sp>
        <p:nvSpPr>
          <p:cNvPr id="15" name="CuadroTexto 14"/>
          <p:cNvSpPr txBox="1"/>
          <p:nvPr/>
        </p:nvSpPr>
        <p:spPr>
          <a:xfrm>
            <a:off x="644227" y="1428470"/>
            <a:ext cx="11081097" cy="430887"/>
          </a:xfrm>
          <a:prstGeom prst="rect">
            <a:avLst/>
          </a:prstGeom>
          <a:noFill/>
        </p:spPr>
        <p:txBody>
          <a:bodyPr wrap="square" rtlCol="0">
            <a:spAutoFit/>
          </a:bodyPr>
          <a:lstStyle/>
          <a:p>
            <a:pPr algn="just"/>
            <a:r>
              <a:rPr lang="es-AR" sz="2200" dirty="0">
                <a:cs typeface="Gotham Light" pitchFamily="50" charset="0"/>
              </a:rPr>
              <a:t>3</a:t>
            </a:r>
            <a:r>
              <a:rPr lang="es-AR" sz="2200" dirty="0" smtClean="0">
                <a:cs typeface="Gotham Light" pitchFamily="50" charset="0"/>
              </a:rPr>
              <a:t>. </a:t>
            </a:r>
            <a:r>
              <a:rPr lang="es-AR" sz="2200" dirty="0" err="1" smtClean="0">
                <a:cs typeface="Gotham Light" pitchFamily="50" charset="0"/>
              </a:rPr>
              <a:t>Ingresá</a:t>
            </a:r>
            <a:r>
              <a:rPr lang="es-AR" sz="2200" dirty="0" smtClean="0">
                <a:cs typeface="Gotham Light" pitchFamily="50" charset="0"/>
              </a:rPr>
              <a:t> el N° de CUIT de la SAS sobre la cual </a:t>
            </a:r>
            <a:r>
              <a:rPr lang="es-AR" sz="2200" dirty="0" err="1" smtClean="0">
                <a:cs typeface="Gotham Light" pitchFamily="50" charset="0"/>
              </a:rPr>
              <a:t>querés</a:t>
            </a:r>
            <a:r>
              <a:rPr lang="es-AR" sz="2200" dirty="0" smtClean="0">
                <a:cs typeface="Gotham Light" pitchFamily="50" charset="0"/>
              </a:rPr>
              <a:t> consultar.</a:t>
            </a:r>
          </a:p>
        </p:txBody>
      </p:sp>
      <p:pic>
        <p:nvPicPr>
          <p:cNvPr id="3" name="Imagen 2"/>
          <p:cNvPicPr>
            <a:picLocks noChangeAspect="1"/>
          </p:cNvPicPr>
          <p:nvPr/>
        </p:nvPicPr>
        <p:blipFill>
          <a:blip r:embed="rId4"/>
          <a:stretch>
            <a:fillRect/>
          </a:stretch>
        </p:blipFill>
        <p:spPr>
          <a:xfrm>
            <a:off x="542925" y="1960855"/>
            <a:ext cx="11106150" cy="3962400"/>
          </a:xfrm>
          <a:prstGeom prst="rect">
            <a:avLst/>
          </a:prstGeom>
        </p:spPr>
      </p:pic>
      <p:sp>
        <p:nvSpPr>
          <p:cNvPr id="2" name="Flecha izquierda 1"/>
          <p:cNvSpPr/>
          <p:nvPr/>
        </p:nvSpPr>
        <p:spPr>
          <a:xfrm>
            <a:off x="4431351" y="4771380"/>
            <a:ext cx="413778" cy="347472"/>
          </a:xfrm>
          <a:prstGeom prst="leftArrow">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s-AR"/>
          </a:p>
        </p:txBody>
      </p:sp>
    </p:spTree>
    <p:extLst>
      <p:ext uri="{BB962C8B-B14F-4D97-AF65-F5344CB8AC3E}">
        <p14:creationId xmlns:p14="http://schemas.microsoft.com/office/powerpoint/2010/main" val="3363232699"/>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369624" y="574505"/>
            <a:ext cx="5726376" cy="1723549"/>
          </a:xfrm>
          <a:prstGeom prst="rect">
            <a:avLst/>
          </a:prstGeom>
        </p:spPr>
        <p:txBody>
          <a:bodyPr wrap="none">
            <a:spAutoFit/>
          </a:bodyPr>
          <a:lstStyle/>
          <a:p>
            <a:r>
              <a:rPr lang="es-MX" sz="2800" b="1" dirty="0" smtClean="0">
                <a:solidFill>
                  <a:schemeClr val="accent1"/>
                </a:solidFill>
                <a:latin typeface="Calibri" panose="020F0502020204030204" pitchFamily="34" charset="0"/>
                <a:cs typeface="Calibri" panose="020F0502020204030204" pitchFamily="34" charset="0"/>
              </a:rPr>
              <a:t>Cómo verificar un libro digital en TAD</a:t>
            </a:r>
          </a:p>
          <a:p>
            <a:endParaRPr lang="es-MX" sz="2800" b="1" dirty="0">
              <a:solidFill>
                <a:schemeClr val="accent1"/>
              </a:solidFill>
              <a:latin typeface="Calibri" panose="020F0502020204030204" pitchFamily="34" charset="0"/>
              <a:cs typeface="Gotham Light" pitchFamily="50" charset="0"/>
            </a:endParaRPr>
          </a:p>
          <a:p>
            <a:r>
              <a:rPr lang="es-AR" sz="2200" dirty="0" err="1" smtClean="0">
                <a:cs typeface="Gotham Light" pitchFamily="50" charset="0"/>
              </a:rPr>
              <a:t>Seleccioná</a:t>
            </a:r>
            <a:r>
              <a:rPr lang="es-AR" sz="2200" dirty="0" smtClean="0">
                <a:cs typeface="Gotham Light" pitchFamily="50" charset="0"/>
              </a:rPr>
              <a:t> </a:t>
            </a:r>
            <a:r>
              <a:rPr lang="es-AR" sz="2200" dirty="0">
                <a:cs typeface="Gotham Light" pitchFamily="50" charset="0"/>
              </a:rPr>
              <a:t>el libro que </a:t>
            </a:r>
            <a:r>
              <a:rPr lang="es-AR" sz="2200" dirty="0" err="1">
                <a:cs typeface="Gotham Light" pitchFamily="50" charset="0"/>
              </a:rPr>
              <a:t>querés</a:t>
            </a:r>
            <a:r>
              <a:rPr lang="es-AR" sz="2200" dirty="0">
                <a:cs typeface="Gotham Light" pitchFamily="50" charset="0"/>
              </a:rPr>
              <a:t> </a:t>
            </a:r>
            <a:r>
              <a:rPr lang="es-AR" sz="2200" dirty="0" smtClean="0">
                <a:cs typeface="Gotham Light" pitchFamily="50" charset="0"/>
              </a:rPr>
              <a:t>consultar:</a:t>
            </a:r>
            <a:endParaRPr lang="es-AR" sz="2200" dirty="0">
              <a:cs typeface="Gotham Light" pitchFamily="50" charset="0"/>
            </a:endParaRPr>
          </a:p>
          <a:p>
            <a:endParaRPr lang="es-AR" sz="2800" b="1" dirty="0">
              <a:solidFill>
                <a:schemeClr val="accent1"/>
              </a:solidFill>
              <a:latin typeface="Calibri" panose="020F0502020204030204" pitchFamily="34" charset="0"/>
              <a:cs typeface="Calibri" panose="020F0502020204030204" pitchFamily="34" charset="0"/>
            </a:endParaRPr>
          </a:p>
        </p:txBody>
      </p:sp>
      <p:grpSp>
        <p:nvGrpSpPr>
          <p:cNvPr id="5" name="Grupo 4"/>
          <p:cNvGrpSpPr/>
          <p:nvPr/>
        </p:nvGrpSpPr>
        <p:grpSpPr>
          <a:xfrm>
            <a:off x="3849" y="-1"/>
            <a:ext cx="12184303" cy="6904480"/>
            <a:chOff x="0" y="-2"/>
            <a:chExt cx="20104100" cy="11392392"/>
          </a:xfrm>
        </p:grpSpPr>
        <p:sp>
          <p:nvSpPr>
            <p:cNvPr id="6" name="Shape 66"/>
            <p:cNvSpPr txBox="1"/>
            <p:nvPr/>
          </p:nvSpPr>
          <p:spPr>
            <a:xfrm>
              <a:off x="640111" y="10605881"/>
              <a:ext cx="5279173" cy="786509"/>
            </a:xfrm>
            <a:prstGeom prst="rect">
              <a:avLst/>
            </a:prstGeom>
            <a:noFill/>
            <a:ln>
              <a:noFill/>
            </a:ln>
          </p:spPr>
          <p:txBody>
            <a:bodyPr lIns="91425" tIns="91425" rIns="91425" bIns="91425" anchor="t" anchorCtr="0">
              <a:noAutofit/>
            </a:bodyPr>
            <a:lstStyle/>
            <a:p>
              <a:r>
                <a:rPr lang="en" sz="1200" dirty="0">
                  <a:solidFill>
                    <a:srgbClr val="858585"/>
                  </a:solidFill>
                  <a:latin typeface="Roboto"/>
                  <a:ea typeface="Roboto"/>
                  <a:cs typeface="Roboto"/>
                  <a:sym typeface="Roboto"/>
                </a:rPr>
                <a:t>Ministerio de Modernización de la Nación</a:t>
              </a:r>
            </a:p>
          </p:txBody>
        </p:sp>
        <p:pic>
          <p:nvPicPr>
            <p:cNvPr id="8" name="Shape 65"/>
            <p:cNvPicPr preferRelativeResize="0"/>
            <p:nvPr/>
          </p:nvPicPr>
          <p:blipFill>
            <a:blip r:embed="rId3" cstate="print">
              <a:alphaModFix/>
            </a:blip>
            <a:stretch>
              <a:fillRect/>
            </a:stretch>
          </p:blipFill>
          <p:spPr>
            <a:xfrm>
              <a:off x="16224250" y="10486573"/>
              <a:ext cx="3410220" cy="734248"/>
            </a:xfrm>
            <a:prstGeom prst="rect">
              <a:avLst/>
            </a:prstGeom>
            <a:noFill/>
            <a:ln>
              <a:noFill/>
            </a:ln>
          </p:spPr>
        </p:pic>
        <p:cxnSp>
          <p:nvCxnSpPr>
            <p:cNvPr id="9" name="Shape 64"/>
            <p:cNvCxnSpPr/>
            <p:nvPr/>
          </p:nvCxnSpPr>
          <p:spPr>
            <a:xfrm flipV="1">
              <a:off x="0" y="10486573"/>
              <a:ext cx="19958050" cy="42619"/>
            </a:xfrm>
            <a:prstGeom prst="straightConnector1">
              <a:avLst/>
            </a:prstGeom>
            <a:noFill/>
            <a:ln w="38100" cap="flat" cmpd="sng">
              <a:solidFill>
                <a:srgbClr val="00B0F0"/>
              </a:solidFill>
              <a:prstDash val="solid"/>
              <a:round/>
              <a:headEnd type="none" w="lg" len="lg"/>
              <a:tailEnd type="none" w="lg" len="lg"/>
            </a:ln>
          </p:spPr>
        </p:cxnSp>
        <p:sp>
          <p:nvSpPr>
            <p:cNvPr id="10" name="1 Rectángulo"/>
            <p:cNvSpPr/>
            <p:nvPr/>
          </p:nvSpPr>
          <p:spPr>
            <a:xfrm>
              <a:off x="0" y="-2"/>
              <a:ext cx="20104100" cy="88354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3600" b="1" dirty="0" smtClean="0">
                  <a:solidFill>
                    <a:schemeClr val="bg1"/>
                  </a:solidFill>
                  <a:latin typeface="Calibri" panose="020F0502020204030204" pitchFamily="34" charset="0"/>
                  <a:cs typeface="Calibri" panose="020F0502020204030204" pitchFamily="34" charset="0"/>
                </a:rPr>
                <a:t>Libros Digitales SAS</a:t>
              </a:r>
              <a:endParaRPr lang="es-AR" sz="3600" b="1" dirty="0">
                <a:solidFill>
                  <a:schemeClr val="bg1"/>
                </a:solidFill>
                <a:latin typeface="Calibri" pitchFamily="34" charset="0"/>
              </a:endParaRPr>
            </a:p>
          </p:txBody>
        </p:sp>
      </p:grpSp>
      <p:sp>
        <p:nvSpPr>
          <p:cNvPr id="4" name="Rectángulo 3"/>
          <p:cNvSpPr/>
          <p:nvPr/>
        </p:nvSpPr>
        <p:spPr>
          <a:xfrm>
            <a:off x="9810095" y="2660659"/>
            <a:ext cx="1997477" cy="1569660"/>
          </a:xfrm>
          <a:prstGeom prst="rect">
            <a:avLst/>
          </a:prstGeom>
        </p:spPr>
        <p:txBody>
          <a:bodyPr wrap="square">
            <a:spAutoFit/>
          </a:bodyPr>
          <a:lstStyle/>
          <a:p>
            <a:r>
              <a:rPr lang="es-AR" sz="1600" dirty="0">
                <a:solidFill>
                  <a:schemeClr val="bg1"/>
                </a:solidFill>
                <a:cs typeface="Gotham Light" pitchFamily="50" charset="0"/>
              </a:rPr>
              <a:t>Se publican por cada SAS </a:t>
            </a:r>
            <a:r>
              <a:rPr lang="es-AR" sz="1600" dirty="0" smtClean="0">
                <a:solidFill>
                  <a:schemeClr val="bg1"/>
                </a:solidFill>
                <a:cs typeface="Gotham Light" pitchFamily="50" charset="0"/>
              </a:rPr>
              <a:t>los HASH para </a:t>
            </a:r>
            <a:r>
              <a:rPr lang="es-AR" sz="1600" dirty="0">
                <a:solidFill>
                  <a:schemeClr val="bg1"/>
                </a:solidFill>
                <a:cs typeface="Gotham Light" pitchFamily="50" charset="0"/>
              </a:rPr>
              <a:t>que los </a:t>
            </a:r>
            <a:r>
              <a:rPr lang="es-AR" sz="1600" dirty="0" smtClean="0">
                <a:solidFill>
                  <a:schemeClr val="bg1"/>
                </a:solidFill>
                <a:cs typeface="Gotham Light" pitchFamily="50" charset="0"/>
              </a:rPr>
              <a:t>interesados puedan </a:t>
            </a:r>
            <a:r>
              <a:rPr lang="es-AR" sz="1600" dirty="0">
                <a:solidFill>
                  <a:schemeClr val="bg1"/>
                </a:solidFill>
                <a:cs typeface="Gotham Light" pitchFamily="50" charset="0"/>
              </a:rPr>
              <a:t>verificar la veracidad de un </a:t>
            </a:r>
            <a:r>
              <a:rPr lang="es-AR" sz="1600" dirty="0" smtClean="0">
                <a:solidFill>
                  <a:schemeClr val="bg1"/>
                </a:solidFill>
                <a:cs typeface="Gotham Light" pitchFamily="50" charset="0"/>
              </a:rPr>
              <a:t>Libro exhibido</a:t>
            </a:r>
            <a:endParaRPr lang="es-AR" sz="1600" dirty="0">
              <a:solidFill>
                <a:schemeClr val="bg1"/>
              </a:solidFill>
            </a:endParaRPr>
          </a:p>
        </p:txBody>
      </p:sp>
      <p:pic>
        <p:nvPicPr>
          <p:cNvPr id="3" name="Imagen 2"/>
          <p:cNvPicPr>
            <a:picLocks noChangeAspect="1"/>
          </p:cNvPicPr>
          <p:nvPr/>
        </p:nvPicPr>
        <p:blipFill>
          <a:blip r:embed="rId4"/>
          <a:stretch>
            <a:fillRect/>
          </a:stretch>
        </p:blipFill>
        <p:spPr>
          <a:xfrm>
            <a:off x="369624" y="2344532"/>
            <a:ext cx="10972800" cy="1495425"/>
          </a:xfrm>
          <a:prstGeom prst="rect">
            <a:avLst/>
          </a:prstGeom>
        </p:spPr>
      </p:pic>
      <p:sp>
        <p:nvSpPr>
          <p:cNvPr id="11" name="Rectángulo redondeado 10"/>
          <p:cNvSpPr/>
          <p:nvPr/>
        </p:nvSpPr>
        <p:spPr>
          <a:xfrm>
            <a:off x="1744461" y="2470915"/>
            <a:ext cx="1358284" cy="28250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p>
        </p:txBody>
      </p:sp>
      <p:sp>
        <p:nvSpPr>
          <p:cNvPr id="17" name="CuadroTexto 16"/>
          <p:cNvSpPr txBox="1"/>
          <p:nvPr/>
        </p:nvSpPr>
        <p:spPr>
          <a:xfrm>
            <a:off x="1660125" y="2475546"/>
            <a:ext cx="2068497" cy="369332"/>
          </a:xfrm>
          <a:prstGeom prst="rect">
            <a:avLst/>
          </a:prstGeom>
          <a:noFill/>
        </p:spPr>
        <p:txBody>
          <a:bodyPr wrap="square" rtlCol="0">
            <a:spAutoFit/>
          </a:bodyPr>
          <a:lstStyle/>
          <a:p>
            <a:r>
              <a:rPr lang="es-AR" b="1" dirty="0" smtClean="0"/>
              <a:t>“PRUEBA SAS”</a:t>
            </a:r>
            <a:endParaRPr lang="es-AR" b="1" dirty="0"/>
          </a:p>
        </p:txBody>
      </p:sp>
      <p:sp>
        <p:nvSpPr>
          <p:cNvPr id="13" name="Rectángulo 12"/>
          <p:cNvSpPr/>
          <p:nvPr/>
        </p:nvSpPr>
        <p:spPr>
          <a:xfrm>
            <a:off x="10094180" y="3445489"/>
            <a:ext cx="257453" cy="185520"/>
          </a:xfrm>
          <a:prstGeom prst="rect">
            <a:avLst/>
          </a:prstGeom>
          <a:noFill/>
          <a:ln w="28575">
            <a:solidFill>
              <a:srgbClr val="FF0000"/>
            </a:solidFill>
          </a:ln>
          <a:effectLst>
            <a:outerShdw blurRad="152400" dist="317500" dir="5400000" sx="90000" sy="-19000"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p>
        </p:txBody>
      </p:sp>
    </p:spTree>
    <p:extLst>
      <p:ext uri="{BB962C8B-B14F-4D97-AF65-F5344CB8AC3E}">
        <p14:creationId xmlns:p14="http://schemas.microsoft.com/office/powerpoint/2010/main" val="3760566979"/>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369624" y="574505"/>
            <a:ext cx="6046655" cy="1723549"/>
          </a:xfrm>
          <a:prstGeom prst="rect">
            <a:avLst/>
          </a:prstGeom>
        </p:spPr>
        <p:txBody>
          <a:bodyPr wrap="none">
            <a:spAutoFit/>
          </a:bodyPr>
          <a:lstStyle/>
          <a:p>
            <a:r>
              <a:rPr lang="es-MX" sz="2800" b="1" dirty="0" smtClean="0">
                <a:solidFill>
                  <a:schemeClr val="accent1"/>
                </a:solidFill>
                <a:latin typeface="Calibri" panose="020F0502020204030204" pitchFamily="34" charset="0"/>
                <a:cs typeface="Calibri" panose="020F0502020204030204" pitchFamily="34" charset="0"/>
              </a:rPr>
              <a:t>Cómo verificar un libro digital en TAD</a:t>
            </a:r>
          </a:p>
          <a:p>
            <a:endParaRPr lang="es-MX" sz="2800" b="1" dirty="0" smtClean="0">
              <a:solidFill>
                <a:schemeClr val="accent1"/>
              </a:solidFill>
              <a:latin typeface="Calibri" panose="020F0502020204030204" pitchFamily="34" charset="0"/>
              <a:cs typeface="Calibri" panose="020F0502020204030204" pitchFamily="34" charset="0"/>
            </a:endParaRPr>
          </a:p>
          <a:p>
            <a:r>
              <a:rPr lang="es-AR" sz="2200" dirty="0" err="1">
                <a:cs typeface="Gotham Light" pitchFamily="50" charset="0"/>
              </a:rPr>
              <a:t>Seleccioná</a:t>
            </a:r>
            <a:r>
              <a:rPr lang="es-AR" sz="2200" dirty="0">
                <a:cs typeface="Gotham Light" pitchFamily="50" charset="0"/>
              </a:rPr>
              <a:t> el </a:t>
            </a:r>
            <a:r>
              <a:rPr lang="es-AR" sz="2200" dirty="0" smtClean="0">
                <a:cs typeface="Gotham Light" pitchFamily="50" charset="0"/>
              </a:rPr>
              <a:t>botón de descarga de “Recibo Digital”</a:t>
            </a:r>
            <a:endParaRPr lang="es-AR" sz="2200" dirty="0">
              <a:cs typeface="Gotham Light" pitchFamily="50" charset="0"/>
            </a:endParaRPr>
          </a:p>
          <a:p>
            <a:endParaRPr lang="es-AR" sz="2800" b="1" dirty="0">
              <a:solidFill>
                <a:schemeClr val="accent1"/>
              </a:solidFill>
              <a:latin typeface="Calibri" panose="020F0502020204030204" pitchFamily="34" charset="0"/>
              <a:cs typeface="Calibri" panose="020F0502020204030204" pitchFamily="34" charset="0"/>
            </a:endParaRPr>
          </a:p>
        </p:txBody>
      </p:sp>
      <p:grpSp>
        <p:nvGrpSpPr>
          <p:cNvPr id="5" name="Grupo 4"/>
          <p:cNvGrpSpPr/>
          <p:nvPr/>
        </p:nvGrpSpPr>
        <p:grpSpPr>
          <a:xfrm>
            <a:off x="3849" y="-1"/>
            <a:ext cx="12184303" cy="6904480"/>
            <a:chOff x="0" y="-2"/>
            <a:chExt cx="20104100" cy="11392392"/>
          </a:xfrm>
        </p:grpSpPr>
        <p:sp>
          <p:nvSpPr>
            <p:cNvPr id="6" name="Shape 66"/>
            <p:cNvSpPr txBox="1"/>
            <p:nvPr/>
          </p:nvSpPr>
          <p:spPr>
            <a:xfrm>
              <a:off x="640111" y="10605881"/>
              <a:ext cx="5279173" cy="786509"/>
            </a:xfrm>
            <a:prstGeom prst="rect">
              <a:avLst/>
            </a:prstGeom>
            <a:noFill/>
            <a:ln>
              <a:noFill/>
            </a:ln>
          </p:spPr>
          <p:txBody>
            <a:bodyPr lIns="91425" tIns="91425" rIns="91425" bIns="91425" anchor="t" anchorCtr="0">
              <a:noAutofit/>
            </a:bodyPr>
            <a:lstStyle/>
            <a:p>
              <a:r>
                <a:rPr lang="en" sz="1200" dirty="0">
                  <a:solidFill>
                    <a:srgbClr val="858585"/>
                  </a:solidFill>
                  <a:latin typeface="Roboto"/>
                  <a:ea typeface="Roboto"/>
                  <a:cs typeface="Roboto"/>
                  <a:sym typeface="Roboto"/>
                </a:rPr>
                <a:t>Ministerio de Modernización de la Nación</a:t>
              </a:r>
            </a:p>
          </p:txBody>
        </p:sp>
        <p:pic>
          <p:nvPicPr>
            <p:cNvPr id="8" name="Shape 65"/>
            <p:cNvPicPr preferRelativeResize="0"/>
            <p:nvPr/>
          </p:nvPicPr>
          <p:blipFill>
            <a:blip r:embed="rId3" cstate="print">
              <a:alphaModFix/>
            </a:blip>
            <a:stretch>
              <a:fillRect/>
            </a:stretch>
          </p:blipFill>
          <p:spPr>
            <a:xfrm>
              <a:off x="16224250" y="10486573"/>
              <a:ext cx="3410220" cy="734248"/>
            </a:xfrm>
            <a:prstGeom prst="rect">
              <a:avLst/>
            </a:prstGeom>
            <a:noFill/>
            <a:ln>
              <a:noFill/>
            </a:ln>
          </p:spPr>
        </p:pic>
        <p:cxnSp>
          <p:nvCxnSpPr>
            <p:cNvPr id="9" name="Shape 64"/>
            <p:cNvCxnSpPr/>
            <p:nvPr/>
          </p:nvCxnSpPr>
          <p:spPr>
            <a:xfrm flipV="1">
              <a:off x="0" y="10486573"/>
              <a:ext cx="19958050" cy="42619"/>
            </a:xfrm>
            <a:prstGeom prst="straightConnector1">
              <a:avLst/>
            </a:prstGeom>
            <a:noFill/>
            <a:ln w="38100" cap="flat" cmpd="sng">
              <a:solidFill>
                <a:srgbClr val="00B0F0"/>
              </a:solidFill>
              <a:prstDash val="solid"/>
              <a:round/>
              <a:headEnd type="none" w="lg" len="lg"/>
              <a:tailEnd type="none" w="lg" len="lg"/>
            </a:ln>
          </p:spPr>
        </p:cxnSp>
        <p:sp>
          <p:nvSpPr>
            <p:cNvPr id="10" name="1 Rectángulo"/>
            <p:cNvSpPr/>
            <p:nvPr/>
          </p:nvSpPr>
          <p:spPr>
            <a:xfrm>
              <a:off x="0" y="-2"/>
              <a:ext cx="20104100" cy="88354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3600" b="1" dirty="0" smtClean="0">
                  <a:solidFill>
                    <a:schemeClr val="bg1"/>
                  </a:solidFill>
                  <a:latin typeface="Calibri" panose="020F0502020204030204" pitchFamily="34" charset="0"/>
                  <a:cs typeface="Calibri" panose="020F0502020204030204" pitchFamily="34" charset="0"/>
                </a:rPr>
                <a:t>Libros Digitales SAS</a:t>
              </a:r>
              <a:endParaRPr lang="es-AR" sz="3600" b="1" dirty="0">
                <a:solidFill>
                  <a:schemeClr val="bg1"/>
                </a:solidFill>
                <a:latin typeface="Calibri" pitchFamily="34" charset="0"/>
              </a:endParaRPr>
            </a:p>
          </p:txBody>
        </p:sp>
      </p:grpSp>
      <p:sp>
        <p:nvSpPr>
          <p:cNvPr id="4" name="Rectángulo 3"/>
          <p:cNvSpPr/>
          <p:nvPr/>
        </p:nvSpPr>
        <p:spPr>
          <a:xfrm>
            <a:off x="9810095" y="2660659"/>
            <a:ext cx="1997477" cy="1569660"/>
          </a:xfrm>
          <a:prstGeom prst="rect">
            <a:avLst/>
          </a:prstGeom>
        </p:spPr>
        <p:txBody>
          <a:bodyPr wrap="square">
            <a:spAutoFit/>
          </a:bodyPr>
          <a:lstStyle/>
          <a:p>
            <a:r>
              <a:rPr lang="es-AR" sz="1600" dirty="0">
                <a:solidFill>
                  <a:schemeClr val="bg1"/>
                </a:solidFill>
                <a:cs typeface="Gotham Light" pitchFamily="50" charset="0"/>
              </a:rPr>
              <a:t>Se publican por cada SAS </a:t>
            </a:r>
            <a:r>
              <a:rPr lang="es-AR" sz="1600" dirty="0" smtClean="0">
                <a:solidFill>
                  <a:schemeClr val="bg1"/>
                </a:solidFill>
                <a:cs typeface="Gotham Light" pitchFamily="50" charset="0"/>
              </a:rPr>
              <a:t>los HASH para </a:t>
            </a:r>
            <a:r>
              <a:rPr lang="es-AR" sz="1600" dirty="0">
                <a:solidFill>
                  <a:schemeClr val="bg1"/>
                </a:solidFill>
                <a:cs typeface="Gotham Light" pitchFamily="50" charset="0"/>
              </a:rPr>
              <a:t>que los </a:t>
            </a:r>
            <a:r>
              <a:rPr lang="es-AR" sz="1600" dirty="0" smtClean="0">
                <a:solidFill>
                  <a:schemeClr val="bg1"/>
                </a:solidFill>
                <a:cs typeface="Gotham Light" pitchFamily="50" charset="0"/>
              </a:rPr>
              <a:t>interesados puedan </a:t>
            </a:r>
            <a:r>
              <a:rPr lang="es-AR" sz="1600" dirty="0">
                <a:solidFill>
                  <a:schemeClr val="bg1"/>
                </a:solidFill>
                <a:cs typeface="Gotham Light" pitchFamily="50" charset="0"/>
              </a:rPr>
              <a:t>verificar la veracidad de un </a:t>
            </a:r>
            <a:r>
              <a:rPr lang="es-AR" sz="1600" dirty="0" smtClean="0">
                <a:solidFill>
                  <a:schemeClr val="bg1"/>
                </a:solidFill>
                <a:cs typeface="Gotham Light" pitchFamily="50" charset="0"/>
              </a:rPr>
              <a:t>Libro exhibido</a:t>
            </a:r>
            <a:endParaRPr lang="es-AR" sz="1600" dirty="0">
              <a:solidFill>
                <a:schemeClr val="bg1"/>
              </a:solidFill>
            </a:endParaRPr>
          </a:p>
        </p:txBody>
      </p:sp>
      <p:pic>
        <p:nvPicPr>
          <p:cNvPr id="12" name="Imagen 11"/>
          <p:cNvPicPr>
            <a:picLocks noChangeAspect="1"/>
          </p:cNvPicPr>
          <p:nvPr/>
        </p:nvPicPr>
        <p:blipFill>
          <a:blip r:embed="rId4"/>
          <a:stretch>
            <a:fillRect/>
          </a:stretch>
        </p:blipFill>
        <p:spPr>
          <a:xfrm>
            <a:off x="343270" y="2512919"/>
            <a:ext cx="11144250" cy="1695450"/>
          </a:xfrm>
          <a:prstGeom prst="rect">
            <a:avLst/>
          </a:prstGeom>
        </p:spPr>
      </p:pic>
      <p:sp>
        <p:nvSpPr>
          <p:cNvPr id="16" name="Rectángulo redondeado 15"/>
          <p:cNvSpPr/>
          <p:nvPr/>
        </p:nvSpPr>
        <p:spPr>
          <a:xfrm>
            <a:off x="8486598" y="4378059"/>
            <a:ext cx="2805798" cy="144569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AR" sz="1600" dirty="0" smtClean="0">
                <a:solidFill>
                  <a:schemeClr val="bg1"/>
                </a:solidFill>
                <a:cs typeface="Gotham Light" pitchFamily="50" charset="0"/>
              </a:rPr>
              <a:t>Por cada archivo rubricado se publica el HASH informado y el recibo de </a:t>
            </a:r>
            <a:r>
              <a:rPr lang="es-AR" sz="1600" dirty="0" err="1" smtClean="0">
                <a:solidFill>
                  <a:schemeClr val="bg1"/>
                </a:solidFill>
                <a:cs typeface="Gotham Light" pitchFamily="50" charset="0"/>
              </a:rPr>
              <a:t>BlockChain</a:t>
            </a:r>
            <a:r>
              <a:rPr lang="es-AR" sz="1600" dirty="0" smtClean="0">
                <a:solidFill>
                  <a:schemeClr val="bg1"/>
                </a:solidFill>
                <a:cs typeface="Gotham Light" pitchFamily="50" charset="0"/>
              </a:rPr>
              <a:t> </a:t>
            </a:r>
            <a:r>
              <a:rPr lang="es-AR" sz="1600" dirty="0">
                <a:solidFill>
                  <a:schemeClr val="bg1"/>
                </a:solidFill>
                <a:cs typeface="Gotham Light" pitchFamily="50" charset="0"/>
              </a:rPr>
              <a:t>para que los interesados puedan verificar la veracidad </a:t>
            </a:r>
            <a:r>
              <a:rPr lang="es-AR" sz="1600" dirty="0" smtClean="0">
                <a:solidFill>
                  <a:schemeClr val="bg1"/>
                </a:solidFill>
                <a:cs typeface="Gotham Light" pitchFamily="50" charset="0"/>
              </a:rPr>
              <a:t>del mismo.</a:t>
            </a:r>
            <a:endParaRPr lang="es-AR" sz="1600" dirty="0">
              <a:solidFill>
                <a:schemeClr val="bg1"/>
              </a:solidFill>
            </a:endParaRPr>
          </a:p>
        </p:txBody>
      </p:sp>
      <p:sp>
        <p:nvSpPr>
          <p:cNvPr id="18" name="Rectángulo 17"/>
          <p:cNvSpPr/>
          <p:nvPr/>
        </p:nvSpPr>
        <p:spPr>
          <a:xfrm>
            <a:off x="4733277" y="3638294"/>
            <a:ext cx="4401846" cy="196860"/>
          </a:xfrm>
          <a:prstGeom prst="rect">
            <a:avLst/>
          </a:prstGeom>
          <a:noFill/>
          <a:ln w="28575">
            <a:solidFill>
              <a:srgbClr val="FF0000"/>
            </a:solidFill>
          </a:ln>
          <a:effectLst>
            <a:outerShdw blurRad="152400" dist="317500" dir="5400000" sx="90000" sy="-19000"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p>
        </p:txBody>
      </p:sp>
      <p:sp>
        <p:nvSpPr>
          <p:cNvPr id="19" name="Rectángulo 18"/>
          <p:cNvSpPr/>
          <p:nvPr/>
        </p:nvSpPr>
        <p:spPr>
          <a:xfrm>
            <a:off x="10440410" y="3670147"/>
            <a:ext cx="257453" cy="185520"/>
          </a:xfrm>
          <a:prstGeom prst="rect">
            <a:avLst/>
          </a:prstGeom>
          <a:noFill/>
          <a:ln w="28575">
            <a:solidFill>
              <a:srgbClr val="FF0000"/>
            </a:solidFill>
          </a:ln>
          <a:effectLst>
            <a:outerShdw blurRad="152400" dist="317500" dir="5400000" sx="90000" sy="-19000"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p>
        </p:txBody>
      </p:sp>
    </p:spTree>
    <p:extLst>
      <p:ext uri="{BB962C8B-B14F-4D97-AF65-F5344CB8AC3E}">
        <p14:creationId xmlns:p14="http://schemas.microsoft.com/office/powerpoint/2010/main" val="125066662"/>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486507" y="1451849"/>
            <a:ext cx="10417713" cy="1446550"/>
          </a:xfrm>
          <a:prstGeom prst="rect">
            <a:avLst/>
          </a:prstGeom>
          <a:noFill/>
        </p:spPr>
        <p:txBody>
          <a:bodyPr wrap="square" rtlCol="0">
            <a:spAutoFit/>
          </a:bodyPr>
          <a:lstStyle/>
          <a:p>
            <a:pPr algn="just"/>
            <a:r>
              <a:rPr lang="es-AR" sz="2200" dirty="0" smtClean="0">
                <a:cs typeface="Gotham Light" pitchFamily="50" charset="0"/>
              </a:rPr>
              <a:t>Para verificar un archivo rubricado, se podrá hacer mediante el “Generador de Hash” en la solapa “Verificar”</a:t>
            </a:r>
          </a:p>
          <a:p>
            <a:pPr algn="just"/>
            <a:endParaRPr lang="es-AR" sz="2200" dirty="0">
              <a:cs typeface="Gotham Light" pitchFamily="50" charset="0"/>
            </a:endParaRPr>
          </a:p>
          <a:p>
            <a:pPr algn="just"/>
            <a:endParaRPr lang="es-AR" sz="2200" dirty="0">
              <a:cs typeface="Gotham Light" pitchFamily="50" charset="0"/>
            </a:endParaRPr>
          </a:p>
        </p:txBody>
      </p:sp>
      <p:grpSp>
        <p:nvGrpSpPr>
          <p:cNvPr id="5" name="Grupo 4"/>
          <p:cNvGrpSpPr/>
          <p:nvPr/>
        </p:nvGrpSpPr>
        <p:grpSpPr>
          <a:xfrm>
            <a:off x="3849" y="-1"/>
            <a:ext cx="12184303" cy="6904480"/>
            <a:chOff x="0" y="-2"/>
            <a:chExt cx="20104100" cy="11392392"/>
          </a:xfrm>
        </p:grpSpPr>
        <p:sp>
          <p:nvSpPr>
            <p:cNvPr id="6" name="Shape 66"/>
            <p:cNvSpPr txBox="1"/>
            <p:nvPr/>
          </p:nvSpPr>
          <p:spPr>
            <a:xfrm>
              <a:off x="640111" y="10605881"/>
              <a:ext cx="5279173" cy="786509"/>
            </a:xfrm>
            <a:prstGeom prst="rect">
              <a:avLst/>
            </a:prstGeom>
            <a:noFill/>
            <a:ln>
              <a:noFill/>
            </a:ln>
          </p:spPr>
          <p:txBody>
            <a:bodyPr lIns="91425" tIns="91425" rIns="91425" bIns="91425" anchor="t" anchorCtr="0">
              <a:noAutofit/>
            </a:bodyPr>
            <a:lstStyle/>
            <a:p>
              <a:r>
                <a:rPr lang="en" sz="1200" dirty="0">
                  <a:solidFill>
                    <a:srgbClr val="858585"/>
                  </a:solidFill>
                  <a:latin typeface="Roboto"/>
                  <a:ea typeface="Roboto"/>
                  <a:cs typeface="Roboto"/>
                  <a:sym typeface="Roboto"/>
                </a:rPr>
                <a:t>Ministerio de Modernización de la Nación</a:t>
              </a:r>
            </a:p>
          </p:txBody>
        </p:sp>
        <p:pic>
          <p:nvPicPr>
            <p:cNvPr id="8" name="Shape 65"/>
            <p:cNvPicPr preferRelativeResize="0"/>
            <p:nvPr/>
          </p:nvPicPr>
          <p:blipFill>
            <a:blip r:embed="rId3" cstate="print">
              <a:alphaModFix/>
            </a:blip>
            <a:stretch>
              <a:fillRect/>
            </a:stretch>
          </p:blipFill>
          <p:spPr>
            <a:xfrm>
              <a:off x="16224250" y="10486573"/>
              <a:ext cx="3410220" cy="734248"/>
            </a:xfrm>
            <a:prstGeom prst="rect">
              <a:avLst/>
            </a:prstGeom>
            <a:noFill/>
            <a:ln>
              <a:noFill/>
            </a:ln>
          </p:spPr>
        </p:pic>
        <p:cxnSp>
          <p:nvCxnSpPr>
            <p:cNvPr id="9" name="Shape 64"/>
            <p:cNvCxnSpPr/>
            <p:nvPr/>
          </p:nvCxnSpPr>
          <p:spPr>
            <a:xfrm flipV="1">
              <a:off x="0" y="10486573"/>
              <a:ext cx="19958050" cy="42619"/>
            </a:xfrm>
            <a:prstGeom prst="straightConnector1">
              <a:avLst/>
            </a:prstGeom>
            <a:noFill/>
            <a:ln w="38100" cap="flat" cmpd="sng">
              <a:solidFill>
                <a:srgbClr val="00B0F0"/>
              </a:solidFill>
              <a:prstDash val="solid"/>
              <a:round/>
              <a:headEnd type="none" w="lg" len="lg"/>
              <a:tailEnd type="none" w="lg" len="lg"/>
            </a:ln>
          </p:spPr>
        </p:cxnSp>
        <p:sp>
          <p:nvSpPr>
            <p:cNvPr id="10" name="1 Rectángulo"/>
            <p:cNvSpPr/>
            <p:nvPr/>
          </p:nvSpPr>
          <p:spPr>
            <a:xfrm>
              <a:off x="0" y="-2"/>
              <a:ext cx="20104100" cy="88354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3600" b="1" dirty="0" smtClean="0">
                  <a:solidFill>
                    <a:schemeClr val="bg1"/>
                  </a:solidFill>
                  <a:latin typeface="Calibri" panose="020F0502020204030204" pitchFamily="34" charset="0"/>
                  <a:cs typeface="Calibri" panose="020F0502020204030204" pitchFamily="34" charset="0"/>
                </a:rPr>
                <a:t>Libros Digitales SAS</a:t>
              </a:r>
              <a:endParaRPr lang="es-AR" sz="3600" b="1" dirty="0">
                <a:solidFill>
                  <a:schemeClr val="bg1"/>
                </a:solidFill>
                <a:latin typeface="Calibri" pitchFamily="34" charset="0"/>
              </a:endParaRPr>
            </a:p>
          </p:txBody>
        </p:sp>
      </p:grpSp>
      <p:pic>
        <p:nvPicPr>
          <p:cNvPr id="3" name="Imagen 2"/>
          <p:cNvPicPr>
            <a:picLocks noChangeAspect="1"/>
          </p:cNvPicPr>
          <p:nvPr/>
        </p:nvPicPr>
        <p:blipFill>
          <a:blip r:embed="rId4"/>
          <a:stretch>
            <a:fillRect/>
          </a:stretch>
        </p:blipFill>
        <p:spPr>
          <a:xfrm>
            <a:off x="2573213" y="2161092"/>
            <a:ext cx="6715567" cy="3775238"/>
          </a:xfrm>
          <a:prstGeom prst="rect">
            <a:avLst/>
          </a:prstGeom>
        </p:spPr>
      </p:pic>
      <p:sp>
        <p:nvSpPr>
          <p:cNvPr id="11" name="Rectángulo 10"/>
          <p:cNvSpPr/>
          <p:nvPr/>
        </p:nvSpPr>
        <p:spPr>
          <a:xfrm>
            <a:off x="3383280" y="2175124"/>
            <a:ext cx="830580" cy="373380"/>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p>
        </p:txBody>
      </p:sp>
      <p:sp>
        <p:nvSpPr>
          <p:cNvPr id="12" name="Rectangle 6"/>
          <p:cNvSpPr/>
          <p:nvPr/>
        </p:nvSpPr>
        <p:spPr>
          <a:xfrm>
            <a:off x="369624" y="682880"/>
            <a:ext cx="5726376" cy="954107"/>
          </a:xfrm>
          <a:prstGeom prst="rect">
            <a:avLst/>
          </a:prstGeom>
        </p:spPr>
        <p:txBody>
          <a:bodyPr wrap="none">
            <a:spAutoFit/>
          </a:bodyPr>
          <a:lstStyle/>
          <a:p>
            <a:r>
              <a:rPr lang="es-MX" sz="2800" b="1" dirty="0" smtClean="0">
                <a:solidFill>
                  <a:schemeClr val="accent1"/>
                </a:solidFill>
                <a:latin typeface="Calibri" panose="020F0502020204030204" pitchFamily="34" charset="0"/>
                <a:cs typeface="Calibri" panose="020F0502020204030204" pitchFamily="34" charset="0"/>
              </a:rPr>
              <a:t>Cómo verificar un libro digital en TAD</a:t>
            </a:r>
          </a:p>
          <a:p>
            <a:endParaRPr lang="es-AR" sz="2800" b="1" dirty="0">
              <a:solidFill>
                <a:schemeClr val="accent1"/>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980067906"/>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452415" y="1206640"/>
            <a:ext cx="10417713" cy="2123658"/>
          </a:xfrm>
          <a:prstGeom prst="rect">
            <a:avLst/>
          </a:prstGeom>
          <a:noFill/>
        </p:spPr>
        <p:txBody>
          <a:bodyPr wrap="square" rtlCol="0">
            <a:spAutoFit/>
          </a:bodyPr>
          <a:lstStyle/>
          <a:p>
            <a:pPr algn="just"/>
            <a:r>
              <a:rPr lang="es-AR" sz="2200" dirty="0" smtClean="0">
                <a:cs typeface="Gotham Light" pitchFamily="50" charset="0"/>
              </a:rPr>
              <a:t>1° Se debe adjuntar el archivo rubricado original</a:t>
            </a:r>
          </a:p>
          <a:p>
            <a:pPr algn="just"/>
            <a:r>
              <a:rPr lang="es-AR" sz="2200" dirty="0" smtClean="0">
                <a:cs typeface="Gotham Light" pitchFamily="50" charset="0"/>
              </a:rPr>
              <a:t>2° Se debe adjuntar el recibo digital descargado de TAD</a:t>
            </a:r>
          </a:p>
          <a:p>
            <a:pPr algn="just"/>
            <a:r>
              <a:rPr lang="es-AR" sz="2200" dirty="0" smtClean="0">
                <a:cs typeface="Gotham Light" pitchFamily="50" charset="0"/>
              </a:rPr>
              <a:t>3° Seleccionar “Verificar”</a:t>
            </a:r>
          </a:p>
          <a:p>
            <a:pPr algn="just"/>
            <a:endParaRPr lang="es-AR" sz="2200" dirty="0" smtClean="0">
              <a:cs typeface="Gotham Light" pitchFamily="50" charset="0"/>
            </a:endParaRPr>
          </a:p>
          <a:p>
            <a:pPr algn="just"/>
            <a:endParaRPr lang="es-AR" sz="2200" dirty="0">
              <a:cs typeface="Gotham Light" pitchFamily="50" charset="0"/>
            </a:endParaRPr>
          </a:p>
          <a:p>
            <a:pPr algn="just"/>
            <a:endParaRPr lang="es-AR" sz="2200" dirty="0">
              <a:cs typeface="Gotham Light" pitchFamily="50" charset="0"/>
            </a:endParaRPr>
          </a:p>
        </p:txBody>
      </p:sp>
      <p:grpSp>
        <p:nvGrpSpPr>
          <p:cNvPr id="5" name="Grupo 4"/>
          <p:cNvGrpSpPr/>
          <p:nvPr/>
        </p:nvGrpSpPr>
        <p:grpSpPr>
          <a:xfrm>
            <a:off x="3849" y="-1"/>
            <a:ext cx="12184303" cy="6904480"/>
            <a:chOff x="0" y="-2"/>
            <a:chExt cx="20104100" cy="11392392"/>
          </a:xfrm>
        </p:grpSpPr>
        <p:sp>
          <p:nvSpPr>
            <p:cNvPr id="6" name="Shape 66"/>
            <p:cNvSpPr txBox="1"/>
            <p:nvPr/>
          </p:nvSpPr>
          <p:spPr>
            <a:xfrm>
              <a:off x="640111" y="10605881"/>
              <a:ext cx="5279173" cy="786509"/>
            </a:xfrm>
            <a:prstGeom prst="rect">
              <a:avLst/>
            </a:prstGeom>
            <a:noFill/>
            <a:ln>
              <a:noFill/>
            </a:ln>
          </p:spPr>
          <p:txBody>
            <a:bodyPr lIns="91425" tIns="91425" rIns="91425" bIns="91425" anchor="t" anchorCtr="0">
              <a:noAutofit/>
            </a:bodyPr>
            <a:lstStyle/>
            <a:p>
              <a:r>
                <a:rPr lang="en" sz="1200" dirty="0">
                  <a:solidFill>
                    <a:srgbClr val="858585"/>
                  </a:solidFill>
                  <a:latin typeface="Roboto"/>
                  <a:ea typeface="Roboto"/>
                  <a:cs typeface="Roboto"/>
                  <a:sym typeface="Roboto"/>
                </a:rPr>
                <a:t>Ministerio de Modernización de la Nación</a:t>
              </a:r>
            </a:p>
          </p:txBody>
        </p:sp>
        <p:pic>
          <p:nvPicPr>
            <p:cNvPr id="8" name="Shape 65"/>
            <p:cNvPicPr preferRelativeResize="0"/>
            <p:nvPr/>
          </p:nvPicPr>
          <p:blipFill>
            <a:blip r:embed="rId3" cstate="print">
              <a:alphaModFix/>
            </a:blip>
            <a:stretch>
              <a:fillRect/>
            </a:stretch>
          </p:blipFill>
          <p:spPr>
            <a:xfrm>
              <a:off x="16224250" y="10486573"/>
              <a:ext cx="3410220" cy="734248"/>
            </a:xfrm>
            <a:prstGeom prst="rect">
              <a:avLst/>
            </a:prstGeom>
            <a:noFill/>
            <a:ln>
              <a:noFill/>
            </a:ln>
          </p:spPr>
        </p:pic>
        <p:cxnSp>
          <p:nvCxnSpPr>
            <p:cNvPr id="9" name="Shape 64"/>
            <p:cNvCxnSpPr/>
            <p:nvPr/>
          </p:nvCxnSpPr>
          <p:spPr>
            <a:xfrm flipV="1">
              <a:off x="0" y="10486573"/>
              <a:ext cx="19958050" cy="42619"/>
            </a:xfrm>
            <a:prstGeom prst="straightConnector1">
              <a:avLst/>
            </a:prstGeom>
            <a:noFill/>
            <a:ln w="38100" cap="flat" cmpd="sng">
              <a:solidFill>
                <a:srgbClr val="00B0F0"/>
              </a:solidFill>
              <a:prstDash val="solid"/>
              <a:round/>
              <a:headEnd type="none" w="lg" len="lg"/>
              <a:tailEnd type="none" w="lg" len="lg"/>
            </a:ln>
          </p:spPr>
        </p:cxnSp>
        <p:sp>
          <p:nvSpPr>
            <p:cNvPr id="10" name="1 Rectángulo"/>
            <p:cNvSpPr/>
            <p:nvPr/>
          </p:nvSpPr>
          <p:spPr>
            <a:xfrm>
              <a:off x="0" y="-2"/>
              <a:ext cx="20104100" cy="88354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3600" b="1" dirty="0" smtClean="0">
                  <a:solidFill>
                    <a:schemeClr val="bg1"/>
                  </a:solidFill>
                  <a:latin typeface="Calibri" panose="020F0502020204030204" pitchFamily="34" charset="0"/>
                  <a:cs typeface="Calibri" panose="020F0502020204030204" pitchFamily="34" charset="0"/>
                </a:rPr>
                <a:t>Libros Digitales SAS</a:t>
              </a:r>
              <a:endParaRPr lang="es-AR" sz="3600" b="1" dirty="0">
                <a:solidFill>
                  <a:schemeClr val="bg1"/>
                </a:solidFill>
                <a:latin typeface="Calibri" pitchFamily="34" charset="0"/>
              </a:endParaRPr>
            </a:p>
          </p:txBody>
        </p:sp>
      </p:grpSp>
      <p:pic>
        <p:nvPicPr>
          <p:cNvPr id="3" name="Imagen 2"/>
          <p:cNvPicPr>
            <a:picLocks noChangeAspect="1"/>
          </p:cNvPicPr>
          <p:nvPr/>
        </p:nvPicPr>
        <p:blipFill>
          <a:blip r:embed="rId4"/>
          <a:stretch>
            <a:fillRect/>
          </a:stretch>
        </p:blipFill>
        <p:spPr>
          <a:xfrm>
            <a:off x="2588453" y="2361814"/>
            <a:ext cx="6715567" cy="3775238"/>
          </a:xfrm>
          <a:prstGeom prst="rect">
            <a:avLst/>
          </a:prstGeom>
        </p:spPr>
      </p:pic>
      <p:sp>
        <p:nvSpPr>
          <p:cNvPr id="11" name="Rectángulo 10"/>
          <p:cNvSpPr/>
          <p:nvPr/>
        </p:nvSpPr>
        <p:spPr>
          <a:xfrm>
            <a:off x="3429000" y="2361814"/>
            <a:ext cx="807720" cy="373380"/>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p>
        </p:txBody>
      </p:sp>
      <p:sp>
        <p:nvSpPr>
          <p:cNvPr id="12" name="Rectangle 6"/>
          <p:cNvSpPr/>
          <p:nvPr/>
        </p:nvSpPr>
        <p:spPr>
          <a:xfrm>
            <a:off x="369624" y="682880"/>
            <a:ext cx="5726376" cy="954107"/>
          </a:xfrm>
          <a:prstGeom prst="rect">
            <a:avLst/>
          </a:prstGeom>
        </p:spPr>
        <p:txBody>
          <a:bodyPr wrap="none">
            <a:spAutoFit/>
          </a:bodyPr>
          <a:lstStyle/>
          <a:p>
            <a:r>
              <a:rPr lang="es-MX" sz="2800" b="1" dirty="0" smtClean="0">
                <a:solidFill>
                  <a:schemeClr val="accent1"/>
                </a:solidFill>
                <a:latin typeface="Calibri" panose="020F0502020204030204" pitchFamily="34" charset="0"/>
                <a:cs typeface="Calibri" panose="020F0502020204030204" pitchFamily="34" charset="0"/>
              </a:rPr>
              <a:t>Cómo verificar un libro digital en TAD</a:t>
            </a:r>
          </a:p>
          <a:p>
            <a:endParaRPr lang="es-AR" sz="2800" b="1" dirty="0">
              <a:solidFill>
                <a:schemeClr val="accent1"/>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465981782"/>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372461" y="850800"/>
            <a:ext cx="11218985" cy="769441"/>
          </a:xfrm>
          <a:prstGeom prst="rect">
            <a:avLst/>
          </a:prstGeom>
          <a:noFill/>
        </p:spPr>
        <p:txBody>
          <a:bodyPr wrap="square" rtlCol="0">
            <a:spAutoFit/>
          </a:bodyPr>
          <a:lstStyle/>
          <a:p>
            <a:pPr algn="just"/>
            <a:endParaRPr lang="es-AR" sz="2200" dirty="0">
              <a:cs typeface="Gotham Light" pitchFamily="50" charset="0"/>
            </a:endParaRPr>
          </a:p>
          <a:p>
            <a:pPr algn="just"/>
            <a:endParaRPr lang="es-AR" sz="2200" dirty="0">
              <a:cs typeface="Gotham Light" pitchFamily="50" charset="0"/>
            </a:endParaRPr>
          </a:p>
        </p:txBody>
      </p:sp>
      <p:sp>
        <p:nvSpPr>
          <p:cNvPr id="7" name="Rectangle 6"/>
          <p:cNvSpPr/>
          <p:nvPr/>
        </p:nvSpPr>
        <p:spPr>
          <a:xfrm>
            <a:off x="391795" y="510019"/>
            <a:ext cx="4717189" cy="646331"/>
          </a:xfrm>
          <a:prstGeom prst="rect">
            <a:avLst/>
          </a:prstGeom>
        </p:spPr>
        <p:txBody>
          <a:bodyPr wrap="none">
            <a:spAutoFit/>
          </a:bodyPr>
          <a:lstStyle/>
          <a:p>
            <a:r>
              <a:rPr lang="es-MX" sz="3600" b="1" dirty="0">
                <a:solidFill>
                  <a:schemeClr val="accent1"/>
                </a:solidFill>
                <a:latin typeface="Calibri" panose="020F0502020204030204" pitchFamily="34" charset="0"/>
                <a:cs typeface="Calibri" panose="020F0502020204030204" pitchFamily="34" charset="0"/>
              </a:rPr>
              <a:t>Solución implementada</a:t>
            </a:r>
            <a:endParaRPr lang="es-AR" sz="3600" b="1" dirty="0">
              <a:solidFill>
                <a:schemeClr val="accent1"/>
              </a:solidFill>
              <a:latin typeface="Calibri" panose="020F0502020204030204" pitchFamily="34" charset="0"/>
              <a:cs typeface="Calibri" panose="020F0502020204030204" pitchFamily="34" charset="0"/>
            </a:endParaRPr>
          </a:p>
        </p:txBody>
      </p:sp>
      <p:grpSp>
        <p:nvGrpSpPr>
          <p:cNvPr id="5" name="Grupo 4"/>
          <p:cNvGrpSpPr/>
          <p:nvPr/>
        </p:nvGrpSpPr>
        <p:grpSpPr>
          <a:xfrm>
            <a:off x="3849" y="-1"/>
            <a:ext cx="12184303" cy="6904480"/>
            <a:chOff x="0" y="-2"/>
            <a:chExt cx="20104100" cy="11392392"/>
          </a:xfrm>
        </p:grpSpPr>
        <p:sp>
          <p:nvSpPr>
            <p:cNvPr id="6" name="Shape 66"/>
            <p:cNvSpPr txBox="1"/>
            <p:nvPr/>
          </p:nvSpPr>
          <p:spPr>
            <a:xfrm>
              <a:off x="640111" y="10605881"/>
              <a:ext cx="5279173" cy="786509"/>
            </a:xfrm>
            <a:prstGeom prst="rect">
              <a:avLst/>
            </a:prstGeom>
            <a:noFill/>
            <a:ln>
              <a:noFill/>
            </a:ln>
          </p:spPr>
          <p:txBody>
            <a:bodyPr lIns="91425" tIns="91425" rIns="91425" bIns="91425" anchor="t" anchorCtr="0">
              <a:noAutofit/>
            </a:bodyPr>
            <a:lstStyle/>
            <a:p>
              <a:r>
                <a:rPr lang="en" sz="1200" dirty="0">
                  <a:solidFill>
                    <a:srgbClr val="858585"/>
                  </a:solidFill>
                  <a:latin typeface="Roboto"/>
                  <a:ea typeface="Roboto"/>
                  <a:cs typeface="Roboto"/>
                  <a:sym typeface="Roboto"/>
                </a:rPr>
                <a:t>Ministerio de Modernización de la Nación</a:t>
              </a:r>
            </a:p>
          </p:txBody>
        </p:sp>
        <p:pic>
          <p:nvPicPr>
            <p:cNvPr id="8" name="Shape 65"/>
            <p:cNvPicPr preferRelativeResize="0"/>
            <p:nvPr/>
          </p:nvPicPr>
          <p:blipFill>
            <a:blip r:embed="rId3" cstate="print">
              <a:alphaModFix/>
            </a:blip>
            <a:stretch>
              <a:fillRect/>
            </a:stretch>
          </p:blipFill>
          <p:spPr>
            <a:xfrm>
              <a:off x="16224250" y="10486573"/>
              <a:ext cx="3410220" cy="734248"/>
            </a:xfrm>
            <a:prstGeom prst="rect">
              <a:avLst/>
            </a:prstGeom>
            <a:noFill/>
            <a:ln>
              <a:noFill/>
            </a:ln>
          </p:spPr>
        </p:pic>
        <p:cxnSp>
          <p:nvCxnSpPr>
            <p:cNvPr id="9" name="Shape 64"/>
            <p:cNvCxnSpPr/>
            <p:nvPr/>
          </p:nvCxnSpPr>
          <p:spPr>
            <a:xfrm flipV="1">
              <a:off x="0" y="10486573"/>
              <a:ext cx="19958050" cy="42619"/>
            </a:xfrm>
            <a:prstGeom prst="straightConnector1">
              <a:avLst/>
            </a:prstGeom>
            <a:noFill/>
            <a:ln w="38100" cap="flat" cmpd="sng">
              <a:solidFill>
                <a:srgbClr val="00B0F0"/>
              </a:solidFill>
              <a:prstDash val="solid"/>
              <a:round/>
              <a:headEnd type="none" w="lg" len="lg"/>
              <a:tailEnd type="none" w="lg" len="lg"/>
            </a:ln>
          </p:spPr>
        </p:cxnSp>
        <p:sp>
          <p:nvSpPr>
            <p:cNvPr id="10" name="1 Rectángulo"/>
            <p:cNvSpPr/>
            <p:nvPr/>
          </p:nvSpPr>
          <p:spPr>
            <a:xfrm>
              <a:off x="0" y="-2"/>
              <a:ext cx="20104100" cy="88354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3600" b="1" dirty="0" smtClean="0">
                  <a:solidFill>
                    <a:schemeClr val="bg1"/>
                  </a:solidFill>
                  <a:latin typeface="Calibri" panose="020F0502020204030204" pitchFamily="34" charset="0"/>
                  <a:cs typeface="Calibri" panose="020F0502020204030204" pitchFamily="34" charset="0"/>
                </a:rPr>
                <a:t>Libros Digitales SAS</a:t>
              </a:r>
              <a:endParaRPr lang="es-AR" sz="3600" b="1" dirty="0">
                <a:solidFill>
                  <a:schemeClr val="bg1"/>
                </a:solidFill>
                <a:latin typeface="Calibri" pitchFamily="34" charset="0"/>
              </a:endParaRPr>
            </a:p>
          </p:txBody>
        </p:sp>
      </p:grpSp>
      <p:sp>
        <p:nvSpPr>
          <p:cNvPr id="3" name="Rectángulo 2"/>
          <p:cNvSpPr/>
          <p:nvPr/>
        </p:nvSpPr>
        <p:spPr>
          <a:xfrm>
            <a:off x="437318" y="1329926"/>
            <a:ext cx="10653605" cy="3354765"/>
          </a:xfrm>
          <a:prstGeom prst="rect">
            <a:avLst/>
          </a:prstGeom>
        </p:spPr>
        <p:txBody>
          <a:bodyPr wrap="square">
            <a:spAutoFit/>
          </a:bodyPr>
          <a:lstStyle/>
          <a:p>
            <a:pPr algn="just"/>
            <a:endParaRPr lang="es-AR" dirty="0" smtClean="0"/>
          </a:p>
          <a:p>
            <a:pPr algn="just"/>
            <a:endParaRPr lang="es-AR" sz="1400" b="1" dirty="0" smtClean="0"/>
          </a:p>
          <a:p>
            <a:pPr algn="just"/>
            <a:r>
              <a:rPr lang="es-AR" sz="3600" b="1" dirty="0" smtClean="0"/>
              <a:t>Individualización</a:t>
            </a:r>
            <a:r>
              <a:rPr lang="es-AR" sz="3600" dirty="0" smtClean="0"/>
              <a:t> </a:t>
            </a:r>
            <a:r>
              <a:rPr lang="es-AR" sz="3600" dirty="0"/>
              <a:t>ARTICULO 323</a:t>
            </a:r>
            <a:r>
              <a:rPr lang="es-AR" sz="3600" dirty="0" smtClean="0"/>
              <a:t>.-</a:t>
            </a:r>
            <a:endParaRPr lang="es-AR" sz="3600" dirty="0"/>
          </a:p>
          <a:p>
            <a:pPr algn="just"/>
            <a:endParaRPr lang="es-AR" sz="3600" b="1" dirty="0" smtClean="0"/>
          </a:p>
          <a:p>
            <a:pPr algn="just"/>
            <a:r>
              <a:rPr lang="es-AR" sz="3600" b="1" dirty="0" smtClean="0"/>
              <a:t>Inalterabilidad</a:t>
            </a:r>
            <a:r>
              <a:rPr lang="es-AR" sz="3600" dirty="0" smtClean="0"/>
              <a:t> </a:t>
            </a:r>
            <a:r>
              <a:rPr lang="es-AR" sz="3600" dirty="0"/>
              <a:t>ARTICULO 324</a:t>
            </a:r>
            <a:r>
              <a:rPr lang="es-AR" sz="3600" dirty="0" smtClean="0"/>
              <a:t>.-</a:t>
            </a:r>
            <a:endParaRPr lang="es-AR" sz="3600" dirty="0"/>
          </a:p>
          <a:p>
            <a:pPr algn="just"/>
            <a:endParaRPr lang="es-AR" sz="3600" b="1" dirty="0" smtClean="0"/>
          </a:p>
          <a:p>
            <a:pPr algn="just"/>
            <a:r>
              <a:rPr lang="es-AR" sz="3600" b="1" dirty="0" smtClean="0"/>
              <a:t>Cronología</a:t>
            </a:r>
            <a:r>
              <a:rPr lang="es-AR" sz="3600" dirty="0" smtClean="0"/>
              <a:t> </a:t>
            </a:r>
            <a:r>
              <a:rPr lang="es-AR" sz="3600" dirty="0"/>
              <a:t>ARTICULO 325</a:t>
            </a:r>
            <a:r>
              <a:rPr lang="es-AR" sz="3600" dirty="0" smtClean="0"/>
              <a:t>.-</a:t>
            </a:r>
            <a:endParaRPr lang="es-AR" sz="3600" dirty="0">
              <a:cs typeface="Gotham Light" pitchFamily="50" charset="0"/>
            </a:endParaRPr>
          </a:p>
        </p:txBody>
      </p:sp>
    </p:spTree>
    <p:extLst>
      <p:ext uri="{BB962C8B-B14F-4D97-AF65-F5344CB8AC3E}">
        <p14:creationId xmlns:p14="http://schemas.microsoft.com/office/powerpoint/2010/main" val="252343400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upo 4"/>
          <p:cNvGrpSpPr/>
          <p:nvPr/>
        </p:nvGrpSpPr>
        <p:grpSpPr>
          <a:xfrm>
            <a:off x="3849" y="-1"/>
            <a:ext cx="12184303" cy="6904480"/>
            <a:chOff x="0" y="-2"/>
            <a:chExt cx="20104100" cy="11392392"/>
          </a:xfrm>
        </p:grpSpPr>
        <p:sp>
          <p:nvSpPr>
            <p:cNvPr id="6" name="Shape 66"/>
            <p:cNvSpPr txBox="1"/>
            <p:nvPr/>
          </p:nvSpPr>
          <p:spPr>
            <a:xfrm>
              <a:off x="640111" y="10605881"/>
              <a:ext cx="5279173" cy="786509"/>
            </a:xfrm>
            <a:prstGeom prst="rect">
              <a:avLst/>
            </a:prstGeom>
            <a:noFill/>
            <a:ln>
              <a:noFill/>
            </a:ln>
          </p:spPr>
          <p:txBody>
            <a:bodyPr lIns="91425" tIns="91425" rIns="91425" bIns="91425" anchor="t" anchorCtr="0">
              <a:noAutofit/>
            </a:bodyPr>
            <a:lstStyle/>
            <a:p>
              <a:r>
                <a:rPr lang="en" sz="1200" dirty="0">
                  <a:solidFill>
                    <a:srgbClr val="858585"/>
                  </a:solidFill>
                  <a:latin typeface="Roboto"/>
                  <a:ea typeface="Roboto"/>
                  <a:cs typeface="Roboto"/>
                  <a:sym typeface="Roboto"/>
                </a:rPr>
                <a:t>Ministerio de Modernización de la Nación</a:t>
              </a:r>
            </a:p>
          </p:txBody>
        </p:sp>
        <p:pic>
          <p:nvPicPr>
            <p:cNvPr id="8" name="Shape 65"/>
            <p:cNvPicPr preferRelativeResize="0"/>
            <p:nvPr/>
          </p:nvPicPr>
          <p:blipFill>
            <a:blip r:embed="rId3" cstate="print">
              <a:alphaModFix/>
            </a:blip>
            <a:stretch>
              <a:fillRect/>
            </a:stretch>
          </p:blipFill>
          <p:spPr>
            <a:xfrm>
              <a:off x="16224250" y="10486573"/>
              <a:ext cx="3410220" cy="734248"/>
            </a:xfrm>
            <a:prstGeom prst="rect">
              <a:avLst/>
            </a:prstGeom>
            <a:noFill/>
            <a:ln>
              <a:noFill/>
            </a:ln>
          </p:spPr>
        </p:pic>
        <p:cxnSp>
          <p:nvCxnSpPr>
            <p:cNvPr id="9" name="Shape 64"/>
            <p:cNvCxnSpPr/>
            <p:nvPr/>
          </p:nvCxnSpPr>
          <p:spPr>
            <a:xfrm flipV="1">
              <a:off x="0" y="10486573"/>
              <a:ext cx="19958050" cy="42619"/>
            </a:xfrm>
            <a:prstGeom prst="straightConnector1">
              <a:avLst/>
            </a:prstGeom>
            <a:noFill/>
            <a:ln w="38100" cap="flat" cmpd="sng">
              <a:solidFill>
                <a:srgbClr val="00B0F0"/>
              </a:solidFill>
              <a:prstDash val="solid"/>
              <a:round/>
              <a:headEnd type="none" w="lg" len="lg"/>
              <a:tailEnd type="none" w="lg" len="lg"/>
            </a:ln>
          </p:spPr>
        </p:cxnSp>
        <p:sp>
          <p:nvSpPr>
            <p:cNvPr id="10" name="1 Rectángulo"/>
            <p:cNvSpPr/>
            <p:nvPr/>
          </p:nvSpPr>
          <p:spPr>
            <a:xfrm>
              <a:off x="0" y="-2"/>
              <a:ext cx="20104100" cy="88354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3600" b="1" dirty="0" smtClean="0">
                  <a:solidFill>
                    <a:schemeClr val="bg1"/>
                  </a:solidFill>
                  <a:latin typeface="Calibri" panose="020F0502020204030204" pitchFamily="34" charset="0"/>
                  <a:cs typeface="Calibri" panose="020F0502020204030204" pitchFamily="34" charset="0"/>
                </a:rPr>
                <a:t>Libros Digitales SAS</a:t>
              </a:r>
              <a:endParaRPr lang="es-AR" sz="3600" b="1" dirty="0">
                <a:solidFill>
                  <a:schemeClr val="bg1"/>
                </a:solidFill>
                <a:latin typeface="Calibri" pitchFamily="34" charset="0"/>
              </a:endParaRPr>
            </a:p>
          </p:txBody>
        </p:sp>
      </p:grpSp>
      <p:sp>
        <p:nvSpPr>
          <p:cNvPr id="12" name="Título 11"/>
          <p:cNvSpPr>
            <a:spLocks noGrp="1"/>
          </p:cNvSpPr>
          <p:nvPr>
            <p:ph type="title"/>
          </p:nvPr>
        </p:nvSpPr>
        <p:spPr>
          <a:xfrm>
            <a:off x="839788" y="751485"/>
            <a:ext cx="10239544" cy="939203"/>
          </a:xfrm>
        </p:spPr>
        <p:txBody>
          <a:bodyPr>
            <a:normAutofit fontScale="90000"/>
          </a:bodyPr>
          <a:lstStyle/>
          <a:p>
            <a:r>
              <a:rPr lang="es-MX" b="1" dirty="0">
                <a:solidFill>
                  <a:schemeClr val="accent1"/>
                </a:solidFill>
                <a:latin typeface="Calibri" panose="020F0502020204030204" pitchFamily="34" charset="0"/>
                <a:cs typeface="Calibri" panose="020F0502020204030204" pitchFamily="34" charset="0"/>
              </a:rPr>
              <a:t>Cambio de paradigma</a:t>
            </a:r>
            <a:r>
              <a:rPr lang="es-AR" b="1" dirty="0">
                <a:solidFill>
                  <a:schemeClr val="accent1"/>
                </a:solidFill>
                <a:latin typeface="Calibri" panose="020F0502020204030204" pitchFamily="34" charset="0"/>
                <a:cs typeface="Calibri" panose="020F0502020204030204" pitchFamily="34" charset="0"/>
              </a:rPr>
              <a:t/>
            </a:r>
            <a:br>
              <a:rPr lang="es-AR" b="1" dirty="0">
                <a:solidFill>
                  <a:schemeClr val="accent1"/>
                </a:solidFill>
                <a:latin typeface="Calibri" panose="020F0502020204030204" pitchFamily="34" charset="0"/>
                <a:cs typeface="Calibri" panose="020F0502020204030204" pitchFamily="34" charset="0"/>
              </a:rPr>
            </a:br>
            <a:endParaRPr lang="es-AR" dirty="0"/>
          </a:p>
        </p:txBody>
      </p:sp>
      <p:sp>
        <p:nvSpPr>
          <p:cNvPr id="15" name="Marcador de texto 14"/>
          <p:cNvSpPr>
            <a:spLocks noGrp="1"/>
          </p:cNvSpPr>
          <p:nvPr>
            <p:ph type="body" idx="1"/>
          </p:nvPr>
        </p:nvSpPr>
        <p:spPr>
          <a:xfrm>
            <a:off x="839788" y="1151431"/>
            <a:ext cx="5157787" cy="823912"/>
          </a:xfrm>
        </p:spPr>
        <p:txBody>
          <a:bodyPr/>
          <a:lstStyle/>
          <a:p>
            <a:pPr algn="ctr"/>
            <a:r>
              <a:rPr lang="es-AR" dirty="0"/>
              <a:t>Rúbrica de Libros en </a:t>
            </a:r>
            <a:r>
              <a:rPr lang="es-AR" dirty="0" smtClean="0"/>
              <a:t>2018</a:t>
            </a:r>
            <a:endParaRPr lang="es-AR" dirty="0"/>
          </a:p>
        </p:txBody>
      </p:sp>
      <p:pic>
        <p:nvPicPr>
          <p:cNvPr id="4" name="Marcador de contenido 3"/>
          <p:cNvPicPr>
            <a:picLocks noGrp="1" noChangeAspect="1"/>
          </p:cNvPicPr>
          <p:nvPr>
            <p:ph sz="half" idx="2"/>
          </p:nvPr>
        </p:nvPicPr>
        <p:blipFill>
          <a:blip r:embed="rId4">
            <a:extLst>
              <a:ext uri="{28A0092B-C50C-407E-A947-70E740481C1C}">
                <a14:useLocalDpi xmlns:a14="http://schemas.microsoft.com/office/drawing/2010/main" val="0"/>
              </a:ext>
            </a:extLst>
          </a:blip>
          <a:stretch>
            <a:fillRect/>
          </a:stretch>
        </p:blipFill>
        <p:spPr>
          <a:xfrm>
            <a:off x="962289" y="2180799"/>
            <a:ext cx="4912784" cy="3684588"/>
          </a:xfrm>
        </p:spPr>
      </p:pic>
      <p:pic>
        <p:nvPicPr>
          <p:cNvPr id="7" name="Imagen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724280" y="2241918"/>
            <a:ext cx="4762500" cy="3562350"/>
          </a:xfrm>
          <a:prstGeom prst="rect">
            <a:avLst/>
          </a:prstGeom>
        </p:spPr>
      </p:pic>
    </p:spTree>
    <p:extLst>
      <p:ext uri="{BB962C8B-B14F-4D97-AF65-F5344CB8AC3E}">
        <p14:creationId xmlns:p14="http://schemas.microsoft.com/office/powerpoint/2010/main" val="2661585463"/>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442250" y="1305850"/>
            <a:ext cx="11218985" cy="4955203"/>
          </a:xfrm>
          <a:prstGeom prst="rect">
            <a:avLst/>
          </a:prstGeom>
          <a:noFill/>
        </p:spPr>
        <p:txBody>
          <a:bodyPr wrap="square" rtlCol="0">
            <a:spAutoFit/>
          </a:bodyPr>
          <a:lstStyle/>
          <a:p>
            <a:pPr marL="342900" indent="-342900">
              <a:buFont typeface="Arial" panose="020B0604020202020204" pitchFamily="34" charset="0"/>
              <a:buChar char="•"/>
            </a:pPr>
            <a:r>
              <a:rPr lang="es-MX" sz="2200" b="1" dirty="0" smtClean="0">
                <a:cs typeface="Gotham Light" pitchFamily="50" charset="0"/>
              </a:rPr>
              <a:t>Inalterabilidad:</a:t>
            </a:r>
            <a:r>
              <a:rPr lang="es-MX" sz="2200" b="1" dirty="0">
                <a:cs typeface="Gotham Light" pitchFamily="50" charset="0"/>
              </a:rPr>
              <a:t> </a:t>
            </a:r>
            <a:r>
              <a:rPr lang="es-MX" sz="2200" dirty="0" smtClean="0">
                <a:cs typeface="Gotham Light" pitchFamily="50" charset="0"/>
              </a:rPr>
              <a:t>Actas son inviolables y por ende no pueden ser modificadas, de lo contrario, el código que realizó la aplicación será distinto.</a:t>
            </a:r>
          </a:p>
          <a:p>
            <a:pPr marL="342900" indent="-342900">
              <a:buFont typeface="Arial" panose="020B0604020202020204" pitchFamily="34" charset="0"/>
              <a:buChar char="•"/>
            </a:pPr>
            <a:endParaRPr lang="es-MX" sz="2200" dirty="0" smtClean="0">
              <a:cs typeface="Gotham Light" pitchFamily="50" charset="0"/>
            </a:endParaRPr>
          </a:p>
          <a:p>
            <a:pPr marL="342900" indent="-342900">
              <a:buFont typeface="Arial" panose="020B0604020202020204" pitchFamily="34" charset="0"/>
              <a:buChar char="•"/>
            </a:pPr>
            <a:r>
              <a:rPr lang="es-MX" sz="2200" b="1" dirty="0">
                <a:cs typeface="Gotham Light" pitchFamily="50" charset="0"/>
              </a:rPr>
              <a:t>Multiplicidad de originales: </a:t>
            </a:r>
            <a:r>
              <a:rPr lang="es-MX" sz="2200" dirty="0" smtClean="0">
                <a:cs typeface="Gotham Light" pitchFamily="50" charset="0"/>
              </a:rPr>
              <a:t>Se pueden obtener infinitos </a:t>
            </a:r>
            <a:r>
              <a:rPr lang="es-MX" sz="2200" b="1" dirty="0" smtClean="0">
                <a:cs typeface="Gotham Light" pitchFamily="50" charset="0"/>
              </a:rPr>
              <a:t>originales</a:t>
            </a:r>
            <a:r>
              <a:rPr lang="es-MX" sz="2200" dirty="0" smtClean="0">
                <a:cs typeface="Gotham Light" pitchFamily="50" charset="0"/>
              </a:rPr>
              <a:t> de un libro digital.</a:t>
            </a:r>
          </a:p>
          <a:p>
            <a:endParaRPr lang="es-MX" sz="2200" dirty="0">
              <a:cs typeface="Gotham Light" pitchFamily="50" charset="0"/>
            </a:endParaRPr>
          </a:p>
          <a:p>
            <a:pPr marL="342900" indent="-342900">
              <a:buFont typeface="Arial" panose="020B0604020202020204" pitchFamily="34" charset="0"/>
              <a:buChar char="•"/>
            </a:pPr>
            <a:r>
              <a:rPr lang="es-MX" sz="2200" b="1" dirty="0" smtClean="0">
                <a:cs typeface="Gotham Light" pitchFamily="50" charset="0"/>
              </a:rPr>
              <a:t>Ahorro de costos: </a:t>
            </a:r>
            <a:r>
              <a:rPr lang="es-MX" sz="2200" dirty="0" smtClean="0">
                <a:cs typeface="Gotham Light" pitchFamily="50" charset="0"/>
              </a:rPr>
              <a:t>No </a:t>
            </a:r>
            <a:r>
              <a:rPr lang="es-MX" sz="2200" dirty="0">
                <a:cs typeface="Gotham Light" pitchFamily="50" charset="0"/>
              </a:rPr>
              <a:t>se requiere </a:t>
            </a:r>
            <a:r>
              <a:rPr lang="es-MX" sz="2200" b="1" dirty="0">
                <a:cs typeface="Gotham Light" pitchFamily="50" charset="0"/>
              </a:rPr>
              <a:t>ni la compra y la </a:t>
            </a:r>
            <a:r>
              <a:rPr lang="es-MX" sz="2200" b="1" dirty="0" err="1">
                <a:cs typeface="Gotham Light" pitchFamily="50" charset="0"/>
              </a:rPr>
              <a:t>rubricación</a:t>
            </a:r>
            <a:r>
              <a:rPr lang="es-MX" sz="2200" b="1" dirty="0">
                <a:cs typeface="Gotham Light" pitchFamily="50" charset="0"/>
              </a:rPr>
              <a:t> </a:t>
            </a:r>
            <a:r>
              <a:rPr lang="es-MX" sz="2200" dirty="0">
                <a:cs typeface="Gotham Light" pitchFamily="50" charset="0"/>
              </a:rPr>
              <a:t>de libros en formato papel</a:t>
            </a:r>
            <a:r>
              <a:rPr lang="es-MX" sz="2200" dirty="0" smtClean="0">
                <a:cs typeface="Gotham Light" pitchFamily="50" charset="0"/>
              </a:rPr>
              <a:t>. El ahorro es en libros, en copiado, en trámites y en tiempo.</a:t>
            </a:r>
            <a:endParaRPr lang="es-MX" sz="2200" dirty="0">
              <a:cs typeface="Gotham Light" pitchFamily="50" charset="0"/>
            </a:endParaRPr>
          </a:p>
          <a:p>
            <a:endParaRPr lang="es-MX" sz="2200" dirty="0" smtClean="0">
              <a:cs typeface="Gotham Light" pitchFamily="50" charset="0"/>
            </a:endParaRPr>
          </a:p>
          <a:p>
            <a:pPr marL="342900" indent="-342900">
              <a:buFont typeface="Arial" panose="020B0604020202020204" pitchFamily="34" charset="0"/>
              <a:buChar char="•"/>
            </a:pPr>
            <a:r>
              <a:rPr lang="es-MX" sz="2200" b="1" dirty="0" smtClean="0">
                <a:cs typeface="Gotham Light" pitchFamily="50" charset="0"/>
              </a:rPr>
              <a:t>Inmediatez: </a:t>
            </a:r>
            <a:r>
              <a:rPr lang="es-MX" sz="2200" dirty="0" smtClean="0">
                <a:cs typeface="Gotham Light" pitchFamily="50" charset="0"/>
              </a:rPr>
              <a:t>Desde el momento que se genera el trámite en TAD, se obtiene el registro rubricado.</a:t>
            </a:r>
          </a:p>
          <a:p>
            <a:pPr marL="342900" indent="-342900">
              <a:buFont typeface="Arial" panose="020B0604020202020204" pitchFamily="34" charset="0"/>
              <a:buChar char="•"/>
            </a:pPr>
            <a:endParaRPr lang="es-MX" sz="2200" dirty="0">
              <a:cs typeface="Gotham Light" pitchFamily="50" charset="0"/>
            </a:endParaRPr>
          </a:p>
          <a:p>
            <a:pPr marL="342900" indent="-342900">
              <a:buFont typeface="Arial" panose="020B0604020202020204" pitchFamily="34" charset="0"/>
              <a:buChar char="•"/>
            </a:pPr>
            <a:r>
              <a:rPr lang="es-MX" sz="2200" b="1" dirty="0" smtClean="0">
                <a:cs typeface="Gotham Light" pitchFamily="50" charset="0"/>
              </a:rPr>
              <a:t>Seguridad y accesibilidad: </a:t>
            </a:r>
            <a:r>
              <a:rPr lang="es-MX" sz="2200" dirty="0" smtClean="0">
                <a:cs typeface="Gotham Light" pitchFamily="50" charset="0"/>
              </a:rPr>
              <a:t>los archivos rubricados quedan inmediatamente a disposición simultánea de las partes o terceros interesados.</a:t>
            </a:r>
          </a:p>
          <a:p>
            <a:endParaRPr lang="es-MX" sz="800" b="1" dirty="0" smtClean="0">
              <a:cs typeface="Gotham Light" pitchFamily="50" charset="0"/>
            </a:endParaRPr>
          </a:p>
          <a:p>
            <a:pPr marL="800100" lvl="1" indent="-342900">
              <a:buFont typeface="Courier New" panose="02070309020205020404" pitchFamily="49" charset="0"/>
              <a:buChar char="o"/>
            </a:pPr>
            <a:endParaRPr lang="es-MX" sz="2200" dirty="0" smtClean="0">
              <a:cs typeface="Gotham Light" pitchFamily="50" charset="0"/>
            </a:endParaRPr>
          </a:p>
        </p:txBody>
      </p:sp>
      <p:sp>
        <p:nvSpPr>
          <p:cNvPr id="7" name="Rectangle 6"/>
          <p:cNvSpPr/>
          <p:nvPr/>
        </p:nvSpPr>
        <p:spPr>
          <a:xfrm>
            <a:off x="497644" y="659055"/>
            <a:ext cx="1558825" cy="523220"/>
          </a:xfrm>
          <a:prstGeom prst="rect">
            <a:avLst/>
          </a:prstGeom>
        </p:spPr>
        <p:txBody>
          <a:bodyPr wrap="none">
            <a:spAutoFit/>
          </a:bodyPr>
          <a:lstStyle/>
          <a:p>
            <a:r>
              <a:rPr lang="es-MX" sz="2800" b="1" dirty="0" smtClean="0">
                <a:solidFill>
                  <a:schemeClr val="accent1"/>
                </a:solidFill>
                <a:latin typeface="Calibri" panose="020F0502020204030204" pitchFamily="34" charset="0"/>
                <a:cs typeface="Calibri" panose="020F0502020204030204" pitchFamily="34" charset="0"/>
              </a:rPr>
              <a:t>Ventajas:</a:t>
            </a:r>
            <a:endParaRPr lang="es-AR" sz="2800" b="1" dirty="0">
              <a:solidFill>
                <a:schemeClr val="accent1"/>
              </a:solidFill>
              <a:latin typeface="Calibri" panose="020F0502020204030204" pitchFamily="34" charset="0"/>
              <a:cs typeface="Calibri" panose="020F0502020204030204" pitchFamily="34" charset="0"/>
            </a:endParaRPr>
          </a:p>
        </p:txBody>
      </p:sp>
      <p:grpSp>
        <p:nvGrpSpPr>
          <p:cNvPr id="5" name="Grupo 4"/>
          <p:cNvGrpSpPr/>
          <p:nvPr/>
        </p:nvGrpSpPr>
        <p:grpSpPr>
          <a:xfrm>
            <a:off x="3849" y="-1"/>
            <a:ext cx="12184303" cy="6904480"/>
            <a:chOff x="0" y="-2"/>
            <a:chExt cx="20104100" cy="11392392"/>
          </a:xfrm>
        </p:grpSpPr>
        <p:sp>
          <p:nvSpPr>
            <p:cNvPr id="6" name="Shape 66"/>
            <p:cNvSpPr txBox="1"/>
            <p:nvPr/>
          </p:nvSpPr>
          <p:spPr>
            <a:xfrm>
              <a:off x="640111" y="10605881"/>
              <a:ext cx="5279173" cy="786509"/>
            </a:xfrm>
            <a:prstGeom prst="rect">
              <a:avLst/>
            </a:prstGeom>
            <a:noFill/>
            <a:ln>
              <a:noFill/>
            </a:ln>
          </p:spPr>
          <p:txBody>
            <a:bodyPr lIns="91425" tIns="91425" rIns="91425" bIns="91425" anchor="t" anchorCtr="0">
              <a:noAutofit/>
            </a:bodyPr>
            <a:lstStyle/>
            <a:p>
              <a:r>
                <a:rPr lang="en" sz="1200" dirty="0">
                  <a:solidFill>
                    <a:srgbClr val="858585"/>
                  </a:solidFill>
                  <a:latin typeface="Roboto"/>
                  <a:ea typeface="Roboto"/>
                  <a:cs typeface="Roboto"/>
                  <a:sym typeface="Roboto"/>
                </a:rPr>
                <a:t>Ministerio de Modernización de la Nación</a:t>
              </a:r>
            </a:p>
          </p:txBody>
        </p:sp>
        <p:pic>
          <p:nvPicPr>
            <p:cNvPr id="8" name="Shape 65"/>
            <p:cNvPicPr preferRelativeResize="0"/>
            <p:nvPr/>
          </p:nvPicPr>
          <p:blipFill>
            <a:blip r:embed="rId3" cstate="print">
              <a:alphaModFix/>
            </a:blip>
            <a:stretch>
              <a:fillRect/>
            </a:stretch>
          </p:blipFill>
          <p:spPr>
            <a:xfrm>
              <a:off x="16224250" y="10486573"/>
              <a:ext cx="3410220" cy="734248"/>
            </a:xfrm>
            <a:prstGeom prst="rect">
              <a:avLst/>
            </a:prstGeom>
            <a:noFill/>
            <a:ln>
              <a:noFill/>
            </a:ln>
          </p:spPr>
        </p:pic>
        <p:cxnSp>
          <p:nvCxnSpPr>
            <p:cNvPr id="9" name="Shape 64"/>
            <p:cNvCxnSpPr/>
            <p:nvPr/>
          </p:nvCxnSpPr>
          <p:spPr>
            <a:xfrm flipV="1">
              <a:off x="0" y="10486573"/>
              <a:ext cx="19958050" cy="42619"/>
            </a:xfrm>
            <a:prstGeom prst="straightConnector1">
              <a:avLst/>
            </a:prstGeom>
            <a:noFill/>
            <a:ln w="38100" cap="flat" cmpd="sng">
              <a:solidFill>
                <a:srgbClr val="00B0F0"/>
              </a:solidFill>
              <a:prstDash val="solid"/>
              <a:round/>
              <a:headEnd type="none" w="lg" len="lg"/>
              <a:tailEnd type="none" w="lg" len="lg"/>
            </a:ln>
          </p:spPr>
        </p:cxnSp>
        <p:sp>
          <p:nvSpPr>
            <p:cNvPr id="10" name="1 Rectángulo"/>
            <p:cNvSpPr/>
            <p:nvPr/>
          </p:nvSpPr>
          <p:spPr>
            <a:xfrm>
              <a:off x="0" y="-2"/>
              <a:ext cx="20104100" cy="88354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3600" b="1" dirty="0" smtClean="0">
                  <a:solidFill>
                    <a:schemeClr val="bg1"/>
                  </a:solidFill>
                  <a:latin typeface="Calibri" panose="020F0502020204030204" pitchFamily="34" charset="0"/>
                  <a:cs typeface="Calibri" panose="020F0502020204030204" pitchFamily="34" charset="0"/>
                </a:rPr>
                <a:t>Libros Digitales SAS</a:t>
              </a:r>
              <a:endParaRPr lang="es-AR" sz="3600" b="1" dirty="0">
                <a:solidFill>
                  <a:schemeClr val="bg1"/>
                </a:solidFill>
                <a:latin typeface="Calibri" pitchFamily="34" charset="0"/>
              </a:endParaRPr>
            </a:p>
          </p:txBody>
        </p:sp>
      </p:grpSp>
    </p:spTree>
    <p:extLst>
      <p:ext uri="{BB962C8B-B14F-4D97-AF65-F5344CB8AC3E}">
        <p14:creationId xmlns:p14="http://schemas.microsoft.com/office/powerpoint/2010/main" val="4204929905"/>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3214212" y="2853879"/>
            <a:ext cx="6185476" cy="1077218"/>
          </a:xfrm>
          <a:prstGeom prst="rect">
            <a:avLst/>
          </a:prstGeom>
        </p:spPr>
        <p:txBody>
          <a:bodyPr wrap="none">
            <a:spAutoFit/>
          </a:bodyPr>
          <a:lstStyle/>
          <a:p>
            <a:r>
              <a:rPr lang="es-MX" sz="3600" b="1" dirty="0">
                <a:solidFill>
                  <a:schemeClr val="accent1"/>
                </a:solidFill>
                <a:latin typeface="Calibri" panose="020F0502020204030204" pitchFamily="34" charset="0"/>
                <a:cs typeface="Calibri" panose="020F0502020204030204" pitchFamily="34" charset="0"/>
              </a:rPr>
              <a:t>Muchas gracias por su atención</a:t>
            </a:r>
          </a:p>
          <a:p>
            <a:endParaRPr lang="es-AR" sz="2800" b="1" dirty="0">
              <a:solidFill>
                <a:schemeClr val="accent1"/>
              </a:solidFill>
              <a:latin typeface="Calibri" panose="020F0502020204030204" pitchFamily="34" charset="0"/>
              <a:cs typeface="Calibri" panose="020F0502020204030204" pitchFamily="34" charset="0"/>
            </a:endParaRPr>
          </a:p>
        </p:txBody>
      </p:sp>
      <p:grpSp>
        <p:nvGrpSpPr>
          <p:cNvPr id="5" name="Grupo 4"/>
          <p:cNvGrpSpPr/>
          <p:nvPr/>
        </p:nvGrpSpPr>
        <p:grpSpPr>
          <a:xfrm>
            <a:off x="3849" y="-1"/>
            <a:ext cx="12184303" cy="6904480"/>
            <a:chOff x="0" y="-2"/>
            <a:chExt cx="20104100" cy="11392392"/>
          </a:xfrm>
        </p:grpSpPr>
        <p:sp>
          <p:nvSpPr>
            <p:cNvPr id="6" name="Shape 66"/>
            <p:cNvSpPr txBox="1"/>
            <p:nvPr/>
          </p:nvSpPr>
          <p:spPr>
            <a:xfrm>
              <a:off x="640111" y="10605881"/>
              <a:ext cx="5279173" cy="786509"/>
            </a:xfrm>
            <a:prstGeom prst="rect">
              <a:avLst/>
            </a:prstGeom>
            <a:noFill/>
            <a:ln>
              <a:noFill/>
            </a:ln>
          </p:spPr>
          <p:txBody>
            <a:bodyPr lIns="91425" tIns="91425" rIns="91425" bIns="91425" anchor="t" anchorCtr="0">
              <a:noAutofit/>
            </a:bodyPr>
            <a:lstStyle/>
            <a:p>
              <a:r>
                <a:rPr lang="en" sz="1200" dirty="0">
                  <a:solidFill>
                    <a:srgbClr val="858585"/>
                  </a:solidFill>
                  <a:latin typeface="Roboto"/>
                  <a:ea typeface="Roboto"/>
                  <a:cs typeface="Roboto"/>
                  <a:sym typeface="Roboto"/>
                </a:rPr>
                <a:t>Ministerio de Modernización de la Nación</a:t>
              </a:r>
            </a:p>
          </p:txBody>
        </p:sp>
        <p:pic>
          <p:nvPicPr>
            <p:cNvPr id="8" name="Shape 65"/>
            <p:cNvPicPr preferRelativeResize="0"/>
            <p:nvPr/>
          </p:nvPicPr>
          <p:blipFill>
            <a:blip r:embed="rId3" cstate="print">
              <a:alphaModFix/>
            </a:blip>
            <a:stretch>
              <a:fillRect/>
            </a:stretch>
          </p:blipFill>
          <p:spPr>
            <a:xfrm>
              <a:off x="16224250" y="10486573"/>
              <a:ext cx="3410220" cy="734248"/>
            </a:xfrm>
            <a:prstGeom prst="rect">
              <a:avLst/>
            </a:prstGeom>
            <a:noFill/>
            <a:ln>
              <a:noFill/>
            </a:ln>
          </p:spPr>
        </p:pic>
        <p:cxnSp>
          <p:nvCxnSpPr>
            <p:cNvPr id="9" name="Shape 64"/>
            <p:cNvCxnSpPr/>
            <p:nvPr/>
          </p:nvCxnSpPr>
          <p:spPr>
            <a:xfrm flipV="1">
              <a:off x="0" y="10486573"/>
              <a:ext cx="19958050" cy="42619"/>
            </a:xfrm>
            <a:prstGeom prst="straightConnector1">
              <a:avLst/>
            </a:prstGeom>
            <a:noFill/>
            <a:ln w="38100" cap="flat" cmpd="sng">
              <a:solidFill>
                <a:srgbClr val="00B0F0"/>
              </a:solidFill>
              <a:prstDash val="solid"/>
              <a:round/>
              <a:headEnd type="none" w="lg" len="lg"/>
              <a:tailEnd type="none" w="lg" len="lg"/>
            </a:ln>
          </p:spPr>
        </p:cxnSp>
        <p:sp>
          <p:nvSpPr>
            <p:cNvPr id="10" name="1 Rectángulo"/>
            <p:cNvSpPr/>
            <p:nvPr/>
          </p:nvSpPr>
          <p:spPr>
            <a:xfrm>
              <a:off x="0" y="-2"/>
              <a:ext cx="20104100" cy="88354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3600" b="1" dirty="0" smtClean="0">
                  <a:solidFill>
                    <a:schemeClr val="bg1"/>
                  </a:solidFill>
                  <a:latin typeface="Calibri" panose="020F0502020204030204" pitchFamily="34" charset="0"/>
                  <a:cs typeface="Calibri" panose="020F0502020204030204" pitchFamily="34" charset="0"/>
                </a:rPr>
                <a:t>Libros Digitales SAS</a:t>
              </a:r>
              <a:endParaRPr lang="es-AR" sz="3600" b="1" dirty="0">
                <a:solidFill>
                  <a:schemeClr val="bg1"/>
                </a:solidFill>
                <a:latin typeface="Calibri" pitchFamily="34" charset="0"/>
              </a:endParaRPr>
            </a:p>
          </p:txBody>
        </p:sp>
      </p:grpSp>
    </p:spTree>
    <p:extLst>
      <p:ext uri="{BB962C8B-B14F-4D97-AF65-F5344CB8AC3E}">
        <p14:creationId xmlns:p14="http://schemas.microsoft.com/office/powerpoint/2010/main" val="327173831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372461" y="850800"/>
            <a:ext cx="11218985" cy="769441"/>
          </a:xfrm>
          <a:prstGeom prst="rect">
            <a:avLst/>
          </a:prstGeom>
          <a:noFill/>
        </p:spPr>
        <p:txBody>
          <a:bodyPr wrap="square" rtlCol="0">
            <a:spAutoFit/>
          </a:bodyPr>
          <a:lstStyle/>
          <a:p>
            <a:pPr algn="just"/>
            <a:endParaRPr lang="es-AR" sz="2200" dirty="0">
              <a:cs typeface="Gotham Light" pitchFamily="50" charset="0"/>
            </a:endParaRPr>
          </a:p>
          <a:p>
            <a:pPr algn="just"/>
            <a:endParaRPr lang="es-AR" sz="2200" dirty="0">
              <a:cs typeface="Gotham Light" pitchFamily="50" charset="0"/>
            </a:endParaRPr>
          </a:p>
        </p:txBody>
      </p:sp>
      <p:sp>
        <p:nvSpPr>
          <p:cNvPr id="7" name="Rectangle 6"/>
          <p:cNvSpPr/>
          <p:nvPr/>
        </p:nvSpPr>
        <p:spPr>
          <a:xfrm>
            <a:off x="391795" y="510019"/>
            <a:ext cx="3649653" cy="523220"/>
          </a:xfrm>
          <a:prstGeom prst="rect">
            <a:avLst/>
          </a:prstGeom>
        </p:spPr>
        <p:txBody>
          <a:bodyPr wrap="none">
            <a:spAutoFit/>
          </a:bodyPr>
          <a:lstStyle/>
          <a:p>
            <a:r>
              <a:rPr lang="es-MX" sz="2800" b="1" dirty="0" smtClean="0">
                <a:latin typeface="Calibri" panose="020F0502020204030204" pitchFamily="34" charset="0"/>
                <a:cs typeface="Calibri" panose="020F0502020204030204" pitchFamily="34" charset="0"/>
              </a:rPr>
              <a:t>Código civil y comercial</a:t>
            </a:r>
            <a:endParaRPr lang="es-AR" sz="2800" b="1" dirty="0">
              <a:latin typeface="Calibri" panose="020F0502020204030204" pitchFamily="34" charset="0"/>
              <a:cs typeface="Calibri" panose="020F0502020204030204" pitchFamily="34" charset="0"/>
            </a:endParaRPr>
          </a:p>
        </p:txBody>
      </p:sp>
      <p:grpSp>
        <p:nvGrpSpPr>
          <p:cNvPr id="5" name="Grupo 4"/>
          <p:cNvGrpSpPr/>
          <p:nvPr/>
        </p:nvGrpSpPr>
        <p:grpSpPr>
          <a:xfrm>
            <a:off x="3849" y="-1"/>
            <a:ext cx="12184303" cy="6904480"/>
            <a:chOff x="0" y="-2"/>
            <a:chExt cx="20104100" cy="11392392"/>
          </a:xfrm>
        </p:grpSpPr>
        <p:sp>
          <p:nvSpPr>
            <p:cNvPr id="6" name="Shape 66"/>
            <p:cNvSpPr txBox="1"/>
            <p:nvPr/>
          </p:nvSpPr>
          <p:spPr>
            <a:xfrm>
              <a:off x="640111" y="10605881"/>
              <a:ext cx="5279173" cy="786509"/>
            </a:xfrm>
            <a:prstGeom prst="rect">
              <a:avLst/>
            </a:prstGeom>
            <a:noFill/>
            <a:ln>
              <a:noFill/>
            </a:ln>
          </p:spPr>
          <p:txBody>
            <a:bodyPr lIns="91425" tIns="91425" rIns="91425" bIns="91425" anchor="t" anchorCtr="0">
              <a:noAutofit/>
            </a:bodyPr>
            <a:lstStyle/>
            <a:p>
              <a:r>
                <a:rPr lang="en" sz="1200" dirty="0">
                  <a:solidFill>
                    <a:srgbClr val="858585"/>
                  </a:solidFill>
                  <a:latin typeface="Roboto"/>
                  <a:ea typeface="Roboto"/>
                  <a:cs typeface="Roboto"/>
                  <a:sym typeface="Roboto"/>
                </a:rPr>
                <a:t>Ministerio de Modernización de la Nación</a:t>
              </a:r>
            </a:p>
          </p:txBody>
        </p:sp>
        <p:pic>
          <p:nvPicPr>
            <p:cNvPr id="8" name="Shape 65"/>
            <p:cNvPicPr preferRelativeResize="0"/>
            <p:nvPr/>
          </p:nvPicPr>
          <p:blipFill>
            <a:blip r:embed="rId3" cstate="print">
              <a:alphaModFix/>
            </a:blip>
            <a:stretch>
              <a:fillRect/>
            </a:stretch>
          </p:blipFill>
          <p:spPr>
            <a:xfrm>
              <a:off x="16224250" y="10486573"/>
              <a:ext cx="3410220" cy="734248"/>
            </a:xfrm>
            <a:prstGeom prst="rect">
              <a:avLst/>
            </a:prstGeom>
            <a:noFill/>
            <a:ln>
              <a:noFill/>
            </a:ln>
          </p:spPr>
        </p:pic>
        <p:cxnSp>
          <p:nvCxnSpPr>
            <p:cNvPr id="9" name="Shape 64"/>
            <p:cNvCxnSpPr/>
            <p:nvPr/>
          </p:nvCxnSpPr>
          <p:spPr>
            <a:xfrm flipV="1">
              <a:off x="0" y="10486573"/>
              <a:ext cx="19958050" cy="42619"/>
            </a:xfrm>
            <a:prstGeom prst="straightConnector1">
              <a:avLst/>
            </a:prstGeom>
            <a:noFill/>
            <a:ln w="38100" cap="flat" cmpd="sng">
              <a:solidFill>
                <a:srgbClr val="00B0F0"/>
              </a:solidFill>
              <a:prstDash val="solid"/>
              <a:round/>
              <a:headEnd type="none" w="lg" len="lg"/>
              <a:tailEnd type="none" w="lg" len="lg"/>
            </a:ln>
          </p:spPr>
        </p:cxnSp>
        <p:sp>
          <p:nvSpPr>
            <p:cNvPr id="10" name="1 Rectángulo"/>
            <p:cNvSpPr/>
            <p:nvPr/>
          </p:nvSpPr>
          <p:spPr>
            <a:xfrm>
              <a:off x="0" y="-2"/>
              <a:ext cx="20104100" cy="88354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3600" b="1" dirty="0" smtClean="0">
                  <a:solidFill>
                    <a:schemeClr val="bg1"/>
                  </a:solidFill>
                  <a:latin typeface="Calibri" panose="020F0502020204030204" pitchFamily="34" charset="0"/>
                  <a:cs typeface="Calibri" panose="020F0502020204030204" pitchFamily="34" charset="0"/>
                </a:rPr>
                <a:t>Libros Digitales SAS</a:t>
              </a:r>
              <a:endParaRPr lang="es-AR" sz="3600" b="1" dirty="0">
                <a:solidFill>
                  <a:schemeClr val="bg1"/>
                </a:solidFill>
                <a:latin typeface="Calibri" pitchFamily="34" charset="0"/>
              </a:endParaRPr>
            </a:p>
          </p:txBody>
        </p:sp>
      </p:grpSp>
      <p:sp>
        <p:nvSpPr>
          <p:cNvPr id="3" name="Rectángulo 2"/>
          <p:cNvSpPr/>
          <p:nvPr/>
        </p:nvSpPr>
        <p:spPr>
          <a:xfrm>
            <a:off x="478993" y="692458"/>
            <a:ext cx="10591461" cy="4924425"/>
          </a:xfrm>
          <a:prstGeom prst="rect">
            <a:avLst/>
          </a:prstGeom>
        </p:spPr>
        <p:txBody>
          <a:bodyPr wrap="square">
            <a:spAutoFit/>
          </a:bodyPr>
          <a:lstStyle/>
          <a:p>
            <a:pPr algn="just"/>
            <a:endParaRPr lang="es-AR" dirty="0" smtClean="0"/>
          </a:p>
          <a:p>
            <a:pPr algn="just"/>
            <a:r>
              <a:rPr lang="es-AR" dirty="0" smtClean="0"/>
              <a:t>Requisitos de los libros contables:</a:t>
            </a:r>
          </a:p>
          <a:p>
            <a:pPr algn="just"/>
            <a:endParaRPr lang="es-AR" sz="1400" b="1" dirty="0" smtClean="0"/>
          </a:p>
          <a:p>
            <a:pPr algn="just"/>
            <a:r>
              <a:rPr lang="es-AR" b="1" dirty="0" smtClean="0"/>
              <a:t>Individualización</a:t>
            </a:r>
            <a:r>
              <a:rPr lang="es-AR" sz="1400" dirty="0" smtClean="0"/>
              <a:t> </a:t>
            </a:r>
            <a:r>
              <a:rPr lang="es-AR" sz="1200" dirty="0"/>
              <a:t>ARTICULO 323.- Libros. El interesado debe llevar su contabilidad mediante la utilización de libros y debe presentarlos, debidamente encuadernados, para su individualización en el Registro Público correspondiente. </a:t>
            </a:r>
          </a:p>
          <a:p>
            <a:pPr algn="just"/>
            <a:r>
              <a:rPr lang="es-AR" sz="1200" dirty="0"/>
              <a:t>Tal individualización consiste en anotar, en el primer folio, nota fechada y firmada de su destino, del número de ejemplar, del nombre de su titular y del número de folios que contiene. </a:t>
            </a:r>
          </a:p>
          <a:p>
            <a:pPr algn="just"/>
            <a:r>
              <a:rPr lang="es-AR" sz="1200" dirty="0"/>
              <a:t>El Registro debe llevar una nómina alfabética, de consulta pública, de las personas que solicitan </a:t>
            </a:r>
            <a:r>
              <a:rPr lang="es-AR" sz="1200" dirty="0" err="1"/>
              <a:t>rubricación</a:t>
            </a:r>
            <a:r>
              <a:rPr lang="es-AR" sz="1200" dirty="0"/>
              <a:t> de libros o autorización para llevar los registros contables de otra forma, de la que surgen los libros que les fueron rubricados y, en su caso, de las autorizaciones que se les confieren. </a:t>
            </a:r>
            <a:endParaRPr lang="es-AR" sz="1200" dirty="0" smtClean="0"/>
          </a:p>
          <a:p>
            <a:pPr algn="just"/>
            <a:endParaRPr lang="es-AR" sz="1400" dirty="0"/>
          </a:p>
          <a:p>
            <a:pPr algn="just"/>
            <a:r>
              <a:rPr lang="es-AR" b="1" dirty="0"/>
              <a:t>Inalterabilidad</a:t>
            </a:r>
            <a:r>
              <a:rPr lang="es-AR" sz="1400" dirty="0"/>
              <a:t> </a:t>
            </a:r>
            <a:r>
              <a:rPr lang="es-AR" sz="1200" dirty="0"/>
              <a:t>ARTICULO 324.- Prohibiciones. Se prohíbe: </a:t>
            </a:r>
          </a:p>
          <a:p>
            <a:pPr algn="just"/>
            <a:r>
              <a:rPr lang="es-AR" sz="1200" dirty="0"/>
              <a:t>a) alterar el orden en que los asientos deben ser hechos; </a:t>
            </a:r>
          </a:p>
          <a:p>
            <a:pPr algn="just"/>
            <a:r>
              <a:rPr lang="es-AR" sz="1200" dirty="0"/>
              <a:t>b) dejar blancos que puedan utilizarse para intercalaciones o adiciones entre los asientos; </a:t>
            </a:r>
          </a:p>
          <a:p>
            <a:pPr algn="just"/>
            <a:r>
              <a:rPr lang="es-AR" sz="1200" dirty="0"/>
              <a:t>c) interlinear, raspar, emendar o tachar. Todas las equivocaciones y omisiones deben salvarse mediante un nuevo asiento hecho en la fecha en que se advierta la omisión o el error; </a:t>
            </a:r>
          </a:p>
          <a:p>
            <a:pPr algn="just"/>
            <a:r>
              <a:rPr lang="es-AR" sz="1200" dirty="0"/>
              <a:t>d) mutilar parte alguna del libro, arrancar hojas o alterar la encuadernación o foliatura; </a:t>
            </a:r>
          </a:p>
          <a:p>
            <a:pPr algn="just"/>
            <a:r>
              <a:rPr lang="es-AR" sz="1200" dirty="0"/>
              <a:t>e) cualquier otra circunstancia que afecte la inalterabilidad de las registraciones. </a:t>
            </a:r>
            <a:endParaRPr lang="es-AR" sz="1200" dirty="0" smtClean="0"/>
          </a:p>
          <a:p>
            <a:pPr algn="just"/>
            <a:endParaRPr lang="es-AR" sz="1400" dirty="0"/>
          </a:p>
          <a:p>
            <a:pPr algn="just"/>
            <a:r>
              <a:rPr lang="es-AR" b="1" dirty="0" smtClean="0"/>
              <a:t>Cronología</a:t>
            </a:r>
            <a:r>
              <a:rPr lang="es-AR" sz="1400" dirty="0" smtClean="0"/>
              <a:t> </a:t>
            </a:r>
            <a:r>
              <a:rPr lang="es-AR" sz="1200" dirty="0"/>
              <a:t>ARTICULO 325.- Forma de llevar los registros. Los libros y registros contables deben ser llevados en forma cronológica, actualizada, sin alteración alguna que no haya sido debidamente salvada. También deben llevarse en idioma y moneda nacional. </a:t>
            </a:r>
          </a:p>
          <a:p>
            <a:pPr algn="just"/>
            <a:r>
              <a:rPr lang="es-AR" sz="1200" dirty="0"/>
              <a:t>Deben permitir determinar al cierre de cada ejercicio económico anual la situación patrimonial, su evolución y sus </a:t>
            </a:r>
            <a:r>
              <a:rPr lang="es-AR" sz="1200" dirty="0" err="1"/>
              <a:t>resultados.Los</a:t>
            </a:r>
            <a:r>
              <a:rPr lang="es-AR" sz="1200" dirty="0"/>
              <a:t> libros y registros del artículo 322 deben permanecer en el domicilio de su titular. </a:t>
            </a:r>
            <a:endParaRPr lang="es-AR" sz="1200" dirty="0" smtClean="0"/>
          </a:p>
          <a:p>
            <a:pPr algn="just"/>
            <a:endParaRPr lang="es-AR" sz="1400" dirty="0">
              <a:cs typeface="Gotham Light" pitchFamily="50" charset="0"/>
            </a:endParaRPr>
          </a:p>
        </p:txBody>
      </p:sp>
    </p:spTree>
    <p:extLst>
      <p:ext uri="{BB962C8B-B14F-4D97-AF65-F5344CB8AC3E}">
        <p14:creationId xmlns:p14="http://schemas.microsoft.com/office/powerpoint/2010/main" val="119580457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391795" y="1594918"/>
            <a:ext cx="11218985" cy="769441"/>
          </a:xfrm>
          <a:prstGeom prst="rect">
            <a:avLst/>
          </a:prstGeom>
          <a:noFill/>
        </p:spPr>
        <p:txBody>
          <a:bodyPr wrap="square" rtlCol="0">
            <a:spAutoFit/>
          </a:bodyPr>
          <a:lstStyle/>
          <a:p>
            <a:pPr algn="just"/>
            <a:endParaRPr lang="es-AR" sz="2200" dirty="0">
              <a:cs typeface="Gotham Light" pitchFamily="50" charset="0"/>
            </a:endParaRPr>
          </a:p>
          <a:p>
            <a:pPr algn="just"/>
            <a:endParaRPr lang="es-AR" sz="2200" dirty="0">
              <a:cs typeface="Gotham Light" pitchFamily="50" charset="0"/>
            </a:endParaRPr>
          </a:p>
        </p:txBody>
      </p:sp>
      <p:grpSp>
        <p:nvGrpSpPr>
          <p:cNvPr id="5" name="Grupo 4"/>
          <p:cNvGrpSpPr/>
          <p:nvPr/>
        </p:nvGrpSpPr>
        <p:grpSpPr>
          <a:xfrm>
            <a:off x="3849" y="-1"/>
            <a:ext cx="12184303" cy="6904480"/>
            <a:chOff x="0" y="-2"/>
            <a:chExt cx="20104100" cy="11392392"/>
          </a:xfrm>
        </p:grpSpPr>
        <p:sp>
          <p:nvSpPr>
            <p:cNvPr id="6" name="Shape 66"/>
            <p:cNvSpPr txBox="1"/>
            <p:nvPr/>
          </p:nvSpPr>
          <p:spPr>
            <a:xfrm>
              <a:off x="640111" y="10605881"/>
              <a:ext cx="5279173" cy="786509"/>
            </a:xfrm>
            <a:prstGeom prst="rect">
              <a:avLst/>
            </a:prstGeom>
            <a:noFill/>
            <a:ln>
              <a:noFill/>
            </a:ln>
          </p:spPr>
          <p:txBody>
            <a:bodyPr lIns="91425" tIns="91425" rIns="91425" bIns="91425" anchor="t" anchorCtr="0">
              <a:noAutofit/>
            </a:bodyPr>
            <a:lstStyle/>
            <a:p>
              <a:r>
                <a:rPr lang="en" sz="1200" dirty="0">
                  <a:solidFill>
                    <a:srgbClr val="858585"/>
                  </a:solidFill>
                  <a:latin typeface="Roboto"/>
                  <a:ea typeface="Roboto"/>
                  <a:cs typeface="Roboto"/>
                  <a:sym typeface="Roboto"/>
                </a:rPr>
                <a:t>Ministerio de Modernización de la Nación</a:t>
              </a:r>
            </a:p>
          </p:txBody>
        </p:sp>
        <p:pic>
          <p:nvPicPr>
            <p:cNvPr id="8" name="Shape 65"/>
            <p:cNvPicPr preferRelativeResize="0"/>
            <p:nvPr/>
          </p:nvPicPr>
          <p:blipFill>
            <a:blip r:embed="rId3" cstate="print">
              <a:alphaModFix/>
            </a:blip>
            <a:stretch>
              <a:fillRect/>
            </a:stretch>
          </p:blipFill>
          <p:spPr>
            <a:xfrm>
              <a:off x="16224250" y="10486573"/>
              <a:ext cx="3410220" cy="734248"/>
            </a:xfrm>
            <a:prstGeom prst="rect">
              <a:avLst/>
            </a:prstGeom>
            <a:noFill/>
            <a:ln>
              <a:noFill/>
            </a:ln>
          </p:spPr>
        </p:pic>
        <p:cxnSp>
          <p:nvCxnSpPr>
            <p:cNvPr id="9" name="Shape 64"/>
            <p:cNvCxnSpPr/>
            <p:nvPr/>
          </p:nvCxnSpPr>
          <p:spPr>
            <a:xfrm flipV="1">
              <a:off x="0" y="10486573"/>
              <a:ext cx="19958050" cy="42619"/>
            </a:xfrm>
            <a:prstGeom prst="straightConnector1">
              <a:avLst/>
            </a:prstGeom>
            <a:noFill/>
            <a:ln w="38100" cap="flat" cmpd="sng">
              <a:solidFill>
                <a:srgbClr val="00B0F0"/>
              </a:solidFill>
              <a:prstDash val="solid"/>
              <a:round/>
              <a:headEnd type="none" w="lg" len="lg"/>
              <a:tailEnd type="none" w="lg" len="lg"/>
            </a:ln>
          </p:spPr>
        </p:cxnSp>
        <p:sp>
          <p:nvSpPr>
            <p:cNvPr id="10" name="1 Rectángulo"/>
            <p:cNvSpPr/>
            <p:nvPr/>
          </p:nvSpPr>
          <p:spPr>
            <a:xfrm>
              <a:off x="0" y="-2"/>
              <a:ext cx="20104100" cy="88354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3600" b="1" dirty="0" smtClean="0">
                  <a:solidFill>
                    <a:schemeClr val="bg1"/>
                  </a:solidFill>
                  <a:latin typeface="Calibri" panose="020F0502020204030204" pitchFamily="34" charset="0"/>
                  <a:cs typeface="Calibri" panose="020F0502020204030204" pitchFamily="34" charset="0"/>
                </a:rPr>
                <a:t>Libros Digitales SAS</a:t>
              </a:r>
              <a:endParaRPr lang="es-AR" sz="3600" b="1" dirty="0">
                <a:solidFill>
                  <a:schemeClr val="bg1"/>
                </a:solidFill>
                <a:latin typeface="Calibri" pitchFamily="34" charset="0"/>
              </a:endParaRPr>
            </a:p>
          </p:txBody>
        </p:sp>
      </p:grpSp>
      <p:sp>
        <p:nvSpPr>
          <p:cNvPr id="11" name="Rectangle 6"/>
          <p:cNvSpPr/>
          <p:nvPr/>
        </p:nvSpPr>
        <p:spPr>
          <a:xfrm>
            <a:off x="494638" y="927068"/>
            <a:ext cx="2088763" cy="523220"/>
          </a:xfrm>
          <a:prstGeom prst="rect">
            <a:avLst/>
          </a:prstGeom>
        </p:spPr>
        <p:txBody>
          <a:bodyPr wrap="square">
            <a:spAutoFit/>
          </a:bodyPr>
          <a:lstStyle/>
          <a:p>
            <a:r>
              <a:rPr lang="es-MX" sz="2800" b="1" dirty="0" smtClean="0">
                <a:latin typeface="Calibri" panose="020F0502020204030204" pitchFamily="34" charset="0"/>
                <a:cs typeface="Calibri" panose="020F0502020204030204" pitchFamily="34" charset="0"/>
              </a:rPr>
              <a:t>Propuesta</a:t>
            </a:r>
            <a:endParaRPr lang="es-AR" sz="2800" b="1" dirty="0">
              <a:latin typeface="Calibri" panose="020F0502020204030204" pitchFamily="34" charset="0"/>
              <a:cs typeface="Calibri" panose="020F0502020204030204" pitchFamily="34" charset="0"/>
            </a:endParaRPr>
          </a:p>
        </p:txBody>
      </p:sp>
      <p:sp>
        <p:nvSpPr>
          <p:cNvPr id="12" name="CuadroTexto 11"/>
          <p:cNvSpPr txBox="1"/>
          <p:nvPr/>
        </p:nvSpPr>
        <p:spPr>
          <a:xfrm>
            <a:off x="494638" y="2068498"/>
            <a:ext cx="11116142" cy="3586246"/>
          </a:xfrm>
          <a:prstGeom prst="rect">
            <a:avLst/>
          </a:prstGeom>
          <a:noFill/>
        </p:spPr>
        <p:txBody>
          <a:bodyPr wrap="square" rtlCol="0">
            <a:spAutoFit/>
          </a:bodyPr>
          <a:lstStyle/>
          <a:p>
            <a:pPr marL="342900" indent="-342900">
              <a:buFont typeface="Arial" panose="020B0604020202020204" pitchFamily="34" charset="0"/>
              <a:buChar char="•"/>
            </a:pPr>
            <a:r>
              <a:rPr lang="es-MX" sz="2200" dirty="0" smtClean="0">
                <a:cs typeface="Gotham Light" pitchFamily="50" charset="0"/>
              </a:rPr>
              <a:t>Cumplir con los requisitos de los libros contables. </a:t>
            </a:r>
          </a:p>
          <a:p>
            <a:pPr marL="342900" indent="-342900">
              <a:buFont typeface="Arial" panose="020B0604020202020204" pitchFamily="34" charset="0"/>
              <a:buChar char="•"/>
            </a:pPr>
            <a:endParaRPr lang="es-MX" sz="2200" dirty="0">
              <a:cs typeface="Gotham Light" pitchFamily="50" charset="0"/>
            </a:endParaRPr>
          </a:p>
          <a:p>
            <a:pPr marL="342900" indent="-342900">
              <a:buFont typeface="Arial" panose="020B0604020202020204" pitchFamily="34" charset="0"/>
              <a:buChar char="•"/>
            </a:pPr>
            <a:r>
              <a:rPr lang="es-MX" sz="2200" dirty="0" smtClean="0">
                <a:cs typeface="Gotham Light" pitchFamily="50" charset="0"/>
              </a:rPr>
              <a:t>Utilizando las tecnologías </a:t>
            </a:r>
            <a:r>
              <a:rPr lang="es-MX" sz="2200" dirty="0" err="1" smtClean="0">
                <a:cs typeface="Gotham Light" pitchFamily="50" charset="0"/>
              </a:rPr>
              <a:t>BlockChain</a:t>
            </a:r>
            <a:r>
              <a:rPr lang="es-MX" sz="2200" dirty="0" smtClean="0">
                <a:cs typeface="Gotham Light" pitchFamily="50" charset="0"/>
              </a:rPr>
              <a:t> y HASH para su implementación.</a:t>
            </a:r>
          </a:p>
          <a:p>
            <a:pPr marL="342900" indent="-342900">
              <a:buFont typeface="Arial" panose="020B0604020202020204" pitchFamily="34" charset="0"/>
              <a:buChar char="•"/>
            </a:pPr>
            <a:endParaRPr lang="es-MX" sz="2200" dirty="0">
              <a:cs typeface="Gotham Light" pitchFamily="50" charset="0"/>
            </a:endParaRPr>
          </a:p>
          <a:p>
            <a:pPr marL="342900" indent="-342900">
              <a:buFont typeface="Arial" panose="020B0604020202020204" pitchFamily="34" charset="0"/>
              <a:buChar char="•"/>
            </a:pPr>
            <a:endParaRPr lang="es-MX" sz="2200" dirty="0" smtClean="0">
              <a:cs typeface="Gotham Light" pitchFamily="50" charset="0"/>
            </a:endParaRPr>
          </a:p>
          <a:p>
            <a:pPr marL="342900" indent="-342900">
              <a:buFont typeface="Arial" panose="020B0604020202020204" pitchFamily="34" charset="0"/>
              <a:buChar char="•"/>
            </a:pPr>
            <a:endParaRPr lang="es-MX" sz="2200" dirty="0">
              <a:cs typeface="Gotham Light" pitchFamily="50" charset="0"/>
            </a:endParaRPr>
          </a:p>
          <a:p>
            <a:pPr marL="342900" indent="-342900">
              <a:buFont typeface="Arial" panose="020B0604020202020204" pitchFamily="34" charset="0"/>
              <a:buChar char="•"/>
            </a:pPr>
            <a:endParaRPr lang="es-MX" sz="2200" dirty="0" smtClean="0">
              <a:cs typeface="Gotham Light" pitchFamily="50" charset="0"/>
            </a:endParaRPr>
          </a:p>
          <a:p>
            <a:pPr marL="342900" indent="-342900">
              <a:buFont typeface="Arial" panose="020B0604020202020204" pitchFamily="34" charset="0"/>
              <a:buChar char="•"/>
            </a:pPr>
            <a:endParaRPr lang="es-MX" sz="2200" dirty="0">
              <a:cs typeface="Gotham Light" pitchFamily="50" charset="0"/>
            </a:endParaRPr>
          </a:p>
          <a:p>
            <a:pPr marL="342900" indent="-342900">
              <a:buFont typeface="Arial" panose="020B0604020202020204" pitchFamily="34" charset="0"/>
              <a:buChar char="•"/>
            </a:pPr>
            <a:r>
              <a:rPr lang="es-MX" sz="2200" dirty="0" smtClean="0">
                <a:cs typeface="Gotham Light" pitchFamily="50" charset="0"/>
              </a:rPr>
              <a:t>Cambiando el paradigma de </a:t>
            </a:r>
            <a:r>
              <a:rPr lang="es-MX" sz="2200" dirty="0">
                <a:cs typeface="Gotham Light" pitchFamily="50" charset="0"/>
              </a:rPr>
              <a:t>r</a:t>
            </a:r>
            <a:r>
              <a:rPr lang="es-MX" sz="2200" dirty="0" smtClean="0">
                <a:cs typeface="Gotham Light" pitchFamily="50" charset="0"/>
              </a:rPr>
              <a:t>ubricar un libro físico a rubricar archivos digitales.</a:t>
            </a:r>
          </a:p>
          <a:p>
            <a:pPr marL="342900" indent="-342900">
              <a:buFont typeface="Arial" panose="020B0604020202020204" pitchFamily="34" charset="0"/>
              <a:buChar char="•"/>
            </a:pPr>
            <a:endParaRPr lang="es-MX" sz="2200" dirty="0">
              <a:cs typeface="Gotham Light" pitchFamily="50" charset="0"/>
            </a:endParaRPr>
          </a:p>
        </p:txBody>
      </p:sp>
      <p:pic>
        <p:nvPicPr>
          <p:cNvPr id="4" name="Imagen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25460" y="3294300"/>
            <a:ext cx="2109042" cy="621505"/>
          </a:xfrm>
          <a:prstGeom prst="rect">
            <a:avLst/>
          </a:prstGeom>
        </p:spPr>
      </p:pic>
      <p:pic>
        <p:nvPicPr>
          <p:cNvPr id="3" name="Imagen 2"/>
          <p:cNvPicPr>
            <a:picLocks noChangeAspect="1"/>
          </p:cNvPicPr>
          <p:nvPr/>
        </p:nvPicPr>
        <p:blipFill>
          <a:blip r:embed="rId5"/>
          <a:stretch>
            <a:fillRect/>
          </a:stretch>
        </p:blipFill>
        <p:spPr>
          <a:xfrm>
            <a:off x="804446" y="4112294"/>
            <a:ext cx="3409950" cy="238125"/>
          </a:xfrm>
          <a:prstGeom prst="rect">
            <a:avLst/>
          </a:prstGeom>
        </p:spPr>
      </p:pic>
    </p:spTree>
    <p:extLst>
      <p:ext uri="{BB962C8B-B14F-4D97-AF65-F5344CB8AC3E}">
        <p14:creationId xmlns:p14="http://schemas.microsoft.com/office/powerpoint/2010/main" val="363699703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405863" y="1113454"/>
            <a:ext cx="11218985" cy="1908215"/>
          </a:xfrm>
          <a:prstGeom prst="rect">
            <a:avLst/>
          </a:prstGeom>
          <a:noFill/>
        </p:spPr>
        <p:txBody>
          <a:bodyPr wrap="square" rtlCol="0">
            <a:spAutoFit/>
          </a:bodyPr>
          <a:lstStyle/>
          <a:p>
            <a:pPr marL="342900" indent="-342900" algn="just">
              <a:buFont typeface="Arial" panose="020B0604020202020204" pitchFamily="34" charset="0"/>
              <a:buChar char="•"/>
            </a:pPr>
            <a:r>
              <a:rPr lang="es-AR" sz="2200" dirty="0" smtClean="0">
                <a:cs typeface="Gotham Light" pitchFamily="50" charset="0"/>
              </a:rPr>
              <a:t>Es un criptograma único e irrepetible para el mismo documento. En la medida que el archivo no sufra alteraciones, el hash obtenido será siempre el mismo. Por eso la importancia de guardar los documentos sociales en formatos inalterables o de difícil modificación.</a:t>
            </a:r>
          </a:p>
          <a:p>
            <a:pPr marL="800100" lvl="1" indent="-342900" algn="just">
              <a:buFont typeface="Courier New" panose="02070309020205020404" pitchFamily="49" charset="0"/>
              <a:buChar char="o"/>
            </a:pPr>
            <a:r>
              <a:rPr lang="es-MX" sz="2200" dirty="0" smtClean="0">
                <a:cs typeface="Gotham Light" pitchFamily="50" charset="0"/>
              </a:rPr>
              <a:t>Por ejemplo, </a:t>
            </a:r>
            <a:r>
              <a:rPr lang="es-AR" sz="2200" dirty="0" smtClean="0">
                <a:cs typeface="Gotham Light" pitchFamily="50" charset="0"/>
              </a:rPr>
              <a:t>un .</a:t>
            </a:r>
            <a:r>
              <a:rPr lang="es-AR" sz="2200" dirty="0" err="1" smtClean="0">
                <a:cs typeface="Gotham Light" pitchFamily="50" charset="0"/>
              </a:rPr>
              <a:t>pdf</a:t>
            </a:r>
            <a:r>
              <a:rPr lang="es-AR" sz="2200" dirty="0" smtClean="0">
                <a:cs typeface="Gotham Light" pitchFamily="50" charset="0"/>
              </a:rPr>
              <a:t> de </a:t>
            </a:r>
            <a:r>
              <a:rPr lang="es-AR" sz="2200" dirty="0">
                <a:cs typeface="Gotham Light" pitchFamily="50" charset="0"/>
              </a:rPr>
              <a:t>100 páginas puede producir el siguiente </a:t>
            </a:r>
            <a:r>
              <a:rPr lang="es-AR" sz="2200" dirty="0" smtClean="0">
                <a:cs typeface="Gotham Light" pitchFamily="50" charset="0"/>
              </a:rPr>
              <a:t>hash:</a:t>
            </a:r>
          </a:p>
          <a:p>
            <a:pPr marL="800100" lvl="1" indent="-342900">
              <a:buFont typeface="Courier New" panose="02070309020205020404" pitchFamily="49" charset="0"/>
              <a:buChar char="o"/>
            </a:pPr>
            <a:endParaRPr lang="es-AR" sz="800" dirty="0">
              <a:cs typeface="Gotham Light" pitchFamily="50" charset="0"/>
            </a:endParaRPr>
          </a:p>
          <a:p>
            <a:pPr lvl="1"/>
            <a:r>
              <a:rPr lang="es-AR" sz="2200" dirty="0" smtClean="0">
                <a:cs typeface="Gotham Light" pitchFamily="50" charset="0"/>
              </a:rPr>
              <a:t>       </a:t>
            </a:r>
            <a:r>
              <a:rPr lang="es-AR" sz="2200" b="1" dirty="0" smtClean="0">
                <a:cs typeface="Gotham Light" pitchFamily="50" charset="0"/>
              </a:rPr>
              <a:t>1d7a813c2f044ec80523804d5d469dec26285be1be0a764f9be3b5a80a6232f3</a:t>
            </a:r>
            <a:endParaRPr lang="es-MX" sz="2200" dirty="0">
              <a:cs typeface="Gotham Light" pitchFamily="50" charset="0"/>
            </a:endParaRPr>
          </a:p>
        </p:txBody>
      </p:sp>
      <p:sp>
        <p:nvSpPr>
          <p:cNvPr id="7" name="Rectangle 6"/>
          <p:cNvSpPr/>
          <p:nvPr/>
        </p:nvSpPr>
        <p:spPr>
          <a:xfrm>
            <a:off x="391795" y="713830"/>
            <a:ext cx="2932213" cy="523220"/>
          </a:xfrm>
          <a:prstGeom prst="rect">
            <a:avLst/>
          </a:prstGeom>
        </p:spPr>
        <p:txBody>
          <a:bodyPr wrap="none">
            <a:spAutoFit/>
          </a:bodyPr>
          <a:lstStyle/>
          <a:p>
            <a:r>
              <a:rPr lang="es-MX" sz="2800" b="1" dirty="0" smtClean="0">
                <a:solidFill>
                  <a:schemeClr val="accent1"/>
                </a:solidFill>
                <a:latin typeface="Calibri" panose="020F0502020204030204" pitchFamily="34" charset="0"/>
                <a:cs typeface="Calibri" panose="020F0502020204030204" pitchFamily="34" charset="0"/>
              </a:rPr>
              <a:t>¿Qué es un HASH?</a:t>
            </a:r>
            <a:endParaRPr lang="es-AR" sz="2800" b="1" dirty="0">
              <a:solidFill>
                <a:schemeClr val="accent1"/>
              </a:solidFill>
              <a:latin typeface="Calibri" panose="020F0502020204030204" pitchFamily="34" charset="0"/>
              <a:cs typeface="Calibri" panose="020F0502020204030204" pitchFamily="34" charset="0"/>
            </a:endParaRPr>
          </a:p>
        </p:txBody>
      </p:sp>
      <p:grpSp>
        <p:nvGrpSpPr>
          <p:cNvPr id="5" name="Grupo 4"/>
          <p:cNvGrpSpPr/>
          <p:nvPr/>
        </p:nvGrpSpPr>
        <p:grpSpPr>
          <a:xfrm>
            <a:off x="3849" y="-1"/>
            <a:ext cx="12184303" cy="6904480"/>
            <a:chOff x="0" y="-2"/>
            <a:chExt cx="20104100" cy="11392392"/>
          </a:xfrm>
        </p:grpSpPr>
        <p:sp>
          <p:nvSpPr>
            <p:cNvPr id="6" name="Shape 66"/>
            <p:cNvSpPr txBox="1"/>
            <p:nvPr/>
          </p:nvSpPr>
          <p:spPr>
            <a:xfrm>
              <a:off x="640111" y="10605881"/>
              <a:ext cx="5279173" cy="786509"/>
            </a:xfrm>
            <a:prstGeom prst="rect">
              <a:avLst/>
            </a:prstGeom>
            <a:noFill/>
            <a:ln>
              <a:noFill/>
            </a:ln>
          </p:spPr>
          <p:txBody>
            <a:bodyPr lIns="91425" tIns="91425" rIns="91425" bIns="91425" anchor="t" anchorCtr="0">
              <a:noAutofit/>
            </a:bodyPr>
            <a:lstStyle/>
            <a:p>
              <a:r>
                <a:rPr lang="en" sz="1200" dirty="0">
                  <a:solidFill>
                    <a:srgbClr val="858585"/>
                  </a:solidFill>
                  <a:latin typeface="Roboto"/>
                  <a:ea typeface="Roboto"/>
                  <a:cs typeface="Roboto"/>
                  <a:sym typeface="Roboto"/>
                </a:rPr>
                <a:t>Ministerio de Modernización de la Nación</a:t>
              </a:r>
            </a:p>
          </p:txBody>
        </p:sp>
        <p:pic>
          <p:nvPicPr>
            <p:cNvPr id="8" name="Shape 65"/>
            <p:cNvPicPr preferRelativeResize="0"/>
            <p:nvPr/>
          </p:nvPicPr>
          <p:blipFill>
            <a:blip r:embed="rId3" cstate="print">
              <a:alphaModFix/>
            </a:blip>
            <a:stretch>
              <a:fillRect/>
            </a:stretch>
          </p:blipFill>
          <p:spPr>
            <a:xfrm>
              <a:off x="16224250" y="10486573"/>
              <a:ext cx="3410220" cy="734248"/>
            </a:xfrm>
            <a:prstGeom prst="rect">
              <a:avLst/>
            </a:prstGeom>
            <a:noFill/>
            <a:ln>
              <a:noFill/>
            </a:ln>
          </p:spPr>
        </p:pic>
        <p:cxnSp>
          <p:nvCxnSpPr>
            <p:cNvPr id="9" name="Shape 64"/>
            <p:cNvCxnSpPr/>
            <p:nvPr/>
          </p:nvCxnSpPr>
          <p:spPr>
            <a:xfrm flipV="1">
              <a:off x="0" y="10486573"/>
              <a:ext cx="19958050" cy="42619"/>
            </a:xfrm>
            <a:prstGeom prst="straightConnector1">
              <a:avLst/>
            </a:prstGeom>
            <a:noFill/>
            <a:ln w="38100" cap="flat" cmpd="sng">
              <a:solidFill>
                <a:srgbClr val="00B0F0"/>
              </a:solidFill>
              <a:prstDash val="solid"/>
              <a:round/>
              <a:headEnd type="none" w="lg" len="lg"/>
              <a:tailEnd type="none" w="lg" len="lg"/>
            </a:ln>
          </p:spPr>
        </p:cxnSp>
        <p:sp>
          <p:nvSpPr>
            <p:cNvPr id="10" name="1 Rectángulo"/>
            <p:cNvSpPr/>
            <p:nvPr/>
          </p:nvSpPr>
          <p:spPr>
            <a:xfrm>
              <a:off x="0" y="-2"/>
              <a:ext cx="20104100" cy="88354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3600" b="1" dirty="0" smtClean="0">
                  <a:solidFill>
                    <a:schemeClr val="bg1"/>
                  </a:solidFill>
                  <a:latin typeface="Calibri" panose="020F0502020204030204" pitchFamily="34" charset="0"/>
                  <a:cs typeface="Calibri" panose="020F0502020204030204" pitchFamily="34" charset="0"/>
                </a:rPr>
                <a:t>Libros Digitales SAS</a:t>
              </a:r>
              <a:endParaRPr lang="es-AR" sz="3600" b="1" dirty="0">
                <a:solidFill>
                  <a:schemeClr val="bg1"/>
                </a:solidFill>
                <a:latin typeface="Calibri" pitchFamily="34" charset="0"/>
              </a:endParaRPr>
            </a:p>
          </p:txBody>
        </p:sp>
      </p:grpSp>
      <p:sp>
        <p:nvSpPr>
          <p:cNvPr id="13" name="CuadroTexto 12"/>
          <p:cNvSpPr txBox="1"/>
          <p:nvPr/>
        </p:nvSpPr>
        <p:spPr>
          <a:xfrm>
            <a:off x="442250" y="3044972"/>
            <a:ext cx="11218985" cy="1107996"/>
          </a:xfrm>
          <a:prstGeom prst="rect">
            <a:avLst/>
          </a:prstGeom>
          <a:noFill/>
        </p:spPr>
        <p:txBody>
          <a:bodyPr wrap="square" rtlCol="0">
            <a:spAutoFit/>
          </a:bodyPr>
          <a:lstStyle/>
          <a:p>
            <a:pPr marL="342900" lvl="1" indent="-342900" algn="just">
              <a:buFont typeface="Arial" panose="020B0604020202020204" pitchFamily="34" charset="0"/>
              <a:buChar char="•"/>
            </a:pPr>
            <a:r>
              <a:rPr lang="es-AR" sz="2200" b="1" dirty="0">
                <a:cs typeface="Gotham Light" pitchFamily="50" charset="0"/>
              </a:rPr>
              <a:t>Función unidireccional.</a:t>
            </a:r>
            <a:r>
              <a:rPr lang="es-MX" sz="2200" b="1" dirty="0">
                <a:cs typeface="Gotham Light" pitchFamily="50" charset="0"/>
              </a:rPr>
              <a:t> </a:t>
            </a:r>
            <a:r>
              <a:rPr lang="es-AR" sz="2200" dirty="0" smtClean="0">
                <a:cs typeface="Gotham Light" pitchFamily="50" charset="0"/>
              </a:rPr>
              <a:t>Es un sistema </a:t>
            </a:r>
            <a:r>
              <a:rPr lang="es-AR" sz="2200" dirty="0">
                <a:cs typeface="Gotham Light" pitchFamily="50" charset="0"/>
              </a:rPr>
              <a:t>de criptografía </a:t>
            </a:r>
            <a:r>
              <a:rPr lang="es-AR" sz="2200" dirty="0" smtClean="0">
                <a:cs typeface="Gotham Light" pitchFamily="50" charset="0"/>
              </a:rPr>
              <a:t>que utiliza </a:t>
            </a:r>
            <a:r>
              <a:rPr lang="es-AR" sz="2200" dirty="0">
                <a:cs typeface="Gotham Light" pitchFamily="50" charset="0"/>
              </a:rPr>
              <a:t>algoritmos que aseguran que con la respuesta (o hash) </a:t>
            </a:r>
            <a:r>
              <a:rPr lang="es-AR" sz="2200" b="1" dirty="0">
                <a:cs typeface="Gotham Light" pitchFamily="50" charset="0"/>
              </a:rPr>
              <a:t>nunca</a:t>
            </a:r>
            <a:r>
              <a:rPr lang="es-AR" sz="2200" dirty="0">
                <a:cs typeface="Gotham Light" pitchFamily="50" charset="0"/>
              </a:rPr>
              <a:t> se podrá saber cuales han sido los datos </a:t>
            </a:r>
            <a:r>
              <a:rPr lang="es-AR" sz="2200" dirty="0" smtClean="0">
                <a:cs typeface="Gotham Light" pitchFamily="50" charset="0"/>
              </a:rPr>
              <a:t>insertados</a:t>
            </a:r>
            <a:r>
              <a:rPr lang="es-AR" sz="2200" dirty="0">
                <a:cs typeface="Gotham Light" pitchFamily="50" charset="0"/>
              </a:rPr>
              <a:t> </a:t>
            </a:r>
            <a:r>
              <a:rPr lang="es-AR" sz="2200" dirty="0" smtClean="0">
                <a:cs typeface="Gotham Light" pitchFamily="50" charset="0"/>
              </a:rPr>
              <a:t>(en este caso los libros digitales).</a:t>
            </a:r>
            <a:endParaRPr lang="es-MX" sz="2200" dirty="0" smtClean="0">
              <a:cs typeface="Gotham Light" pitchFamily="50" charset="0"/>
            </a:endParaRPr>
          </a:p>
        </p:txBody>
      </p:sp>
      <p:sp>
        <p:nvSpPr>
          <p:cNvPr id="14" name="Rectangle 6"/>
          <p:cNvSpPr/>
          <p:nvPr/>
        </p:nvSpPr>
        <p:spPr>
          <a:xfrm>
            <a:off x="391795" y="4035234"/>
            <a:ext cx="6612323" cy="523220"/>
          </a:xfrm>
          <a:prstGeom prst="rect">
            <a:avLst/>
          </a:prstGeom>
        </p:spPr>
        <p:txBody>
          <a:bodyPr wrap="none">
            <a:spAutoFit/>
          </a:bodyPr>
          <a:lstStyle/>
          <a:p>
            <a:r>
              <a:rPr lang="es-MX" sz="2800" b="1" dirty="0" smtClean="0">
                <a:solidFill>
                  <a:schemeClr val="accent1"/>
                </a:solidFill>
                <a:latin typeface="Calibri" panose="020F0502020204030204" pitchFamily="34" charset="0"/>
                <a:cs typeface="Calibri" panose="020F0502020204030204" pitchFamily="34" charset="0"/>
              </a:rPr>
              <a:t>¿Para qué se utiliza frecuentemente HASH?</a:t>
            </a:r>
            <a:endParaRPr lang="es-AR" sz="2800" b="1" dirty="0">
              <a:solidFill>
                <a:schemeClr val="accent1"/>
              </a:solidFill>
              <a:latin typeface="Calibri" panose="020F0502020204030204" pitchFamily="34" charset="0"/>
              <a:cs typeface="Calibri" panose="020F0502020204030204" pitchFamily="34" charset="0"/>
            </a:endParaRPr>
          </a:p>
        </p:txBody>
      </p:sp>
      <p:sp>
        <p:nvSpPr>
          <p:cNvPr id="16" name="CuadroTexto 15"/>
          <p:cNvSpPr txBox="1"/>
          <p:nvPr/>
        </p:nvSpPr>
        <p:spPr>
          <a:xfrm>
            <a:off x="405863" y="4642703"/>
            <a:ext cx="11218985" cy="1415772"/>
          </a:xfrm>
          <a:prstGeom prst="rect">
            <a:avLst/>
          </a:prstGeom>
          <a:noFill/>
        </p:spPr>
        <p:txBody>
          <a:bodyPr wrap="square" rtlCol="0">
            <a:spAutoFit/>
          </a:bodyPr>
          <a:lstStyle/>
          <a:p>
            <a:pPr marL="342900" lvl="1" indent="-342900">
              <a:spcBef>
                <a:spcPts val="1200"/>
              </a:spcBef>
              <a:buFont typeface="Arial" panose="020B0604020202020204" pitchFamily="34" charset="0"/>
              <a:buChar char="•"/>
            </a:pPr>
            <a:r>
              <a:rPr lang="es-MX" sz="2200" dirty="0" smtClean="0">
                <a:cs typeface="Gotham Light" pitchFamily="50" charset="0"/>
              </a:rPr>
              <a:t>Almacenar contraseñas de usuarios.</a:t>
            </a:r>
            <a:endParaRPr lang="es-MX" sz="2200" dirty="0">
              <a:cs typeface="Gotham Light" pitchFamily="50" charset="0"/>
            </a:endParaRPr>
          </a:p>
          <a:p>
            <a:pPr marL="342900" lvl="1" indent="-342900">
              <a:spcBef>
                <a:spcPts val="1200"/>
              </a:spcBef>
              <a:buFont typeface="Arial" panose="020B0604020202020204" pitchFamily="34" charset="0"/>
              <a:buChar char="•"/>
            </a:pPr>
            <a:r>
              <a:rPr lang="es-MX" sz="2200" dirty="0" smtClean="0">
                <a:cs typeface="Gotham Light" pitchFamily="50" charset="0"/>
              </a:rPr>
              <a:t>Firma Digital.</a:t>
            </a:r>
          </a:p>
          <a:p>
            <a:pPr marL="342900" lvl="1" indent="-342900">
              <a:spcBef>
                <a:spcPts val="1200"/>
              </a:spcBef>
              <a:buFont typeface="Arial" panose="020B0604020202020204" pitchFamily="34" charset="0"/>
              <a:buChar char="•"/>
            </a:pPr>
            <a:r>
              <a:rPr lang="es-MX" sz="2200" dirty="0" smtClean="0">
                <a:cs typeface="Gotham Light" pitchFamily="50" charset="0"/>
              </a:rPr>
              <a:t>Contratos digitales.</a:t>
            </a:r>
          </a:p>
        </p:txBody>
      </p:sp>
    </p:spTree>
    <p:extLst>
      <p:ext uri="{BB962C8B-B14F-4D97-AF65-F5344CB8AC3E}">
        <p14:creationId xmlns:p14="http://schemas.microsoft.com/office/powerpoint/2010/main" val="309047742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497644" y="694285"/>
            <a:ext cx="8403711" cy="1384995"/>
          </a:xfrm>
          <a:prstGeom prst="rect">
            <a:avLst/>
          </a:prstGeom>
        </p:spPr>
        <p:txBody>
          <a:bodyPr wrap="none">
            <a:spAutoFit/>
          </a:bodyPr>
          <a:lstStyle/>
          <a:p>
            <a:r>
              <a:rPr lang="es-MX" sz="2800" b="1" dirty="0" smtClean="0">
                <a:solidFill>
                  <a:schemeClr val="accent1"/>
                </a:solidFill>
                <a:latin typeface="Calibri" panose="020F0502020204030204" pitchFamily="34" charset="0"/>
                <a:cs typeface="Calibri" panose="020F0502020204030204" pitchFamily="34" charset="0"/>
              </a:rPr>
              <a:t>¿Que es la tecnología </a:t>
            </a:r>
            <a:r>
              <a:rPr lang="es-MX" sz="2800" b="1" dirty="0" err="1" smtClean="0">
                <a:solidFill>
                  <a:schemeClr val="accent1"/>
                </a:solidFill>
                <a:latin typeface="Calibri" panose="020F0502020204030204" pitchFamily="34" charset="0"/>
                <a:cs typeface="Calibri" panose="020F0502020204030204" pitchFamily="34" charset="0"/>
              </a:rPr>
              <a:t>BlockChain</a:t>
            </a:r>
            <a:r>
              <a:rPr lang="es-MX" sz="2800" b="1" dirty="0" smtClean="0">
                <a:solidFill>
                  <a:schemeClr val="accent1"/>
                </a:solidFill>
                <a:latin typeface="Calibri" panose="020F0502020204030204" pitchFamily="34" charset="0"/>
                <a:cs typeface="Calibri" panose="020F0502020204030204" pitchFamily="34" charset="0"/>
              </a:rPr>
              <a:t> (Cadena de Bloques)?</a:t>
            </a:r>
          </a:p>
          <a:p>
            <a:endParaRPr lang="es-MX" sz="2800" b="1" dirty="0">
              <a:solidFill>
                <a:schemeClr val="accent1"/>
              </a:solidFill>
              <a:latin typeface="Calibri" panose="020F0502020204030204" pitchFamily="34" charset="0"/>
              <a:cs typeface="Calibri" panose="020F0502020204030204" pitchFamily="34" charset="0"/>
            </a:endParaRPr>
          </a:p>
          <a:p>
            <a:endParaRPr lang="es-MX" sz="2800" b="1" dirty="0" smtClean="0">
              <a:solidFill>
                <a:schemeClr val="accent1"/>
              </a:solidFill>
              <a:latin typeface="Calibri" panose="020F0502020204030204" pitchFamily="34" charset="0"/>
              <a:cs typeface="Calibri" panose="020F0502020204030204" pitchFamily="34" charset="0"/>
            </a:endParaRPr>
          </a:p>
        </p:txBody>
      </p:sp>
      <p:grpSp>
        <p:nvGrpSpPr>
          <p:cNvPr id="5" name="Grupo 4"/>
          <p:cNvGrpSpPr/>
          <p:nvPr/>
        </p:nvGrpSpPr>
        <p:grpSpPr>
          <a:xfrm>
            <a:off x="3849" y="-1"/>
            <a:ext cx="12184303" cy="6904480"/>
            <a:chOff x="0" y="-2"/>
            <a:chExt cx="20104100" cy="11392392"/>
          </a:xfrm>
        </p:grpSpPr>
        <p:sp>
          <p:nvSpPr>
            <p:cNvPr id="6" name="Shape 66"/>
            <p:cNvSpPr txBox="1"/>
            <p:nvPr/>
          </p:nvSpPr>
          <p:spPr>
            <a:xfrm>
              <a:off x="640111" y="10605881"/>
              <a:ext cx="5279173" cy="786509"/>
            </a:xfrm>
            <a:prstGeom prst="rect">
              <a:avLst/>
            </a:prstGeom>
            <a:noFill/>
            <a:ln>
              <a:noFill/>
            </a:ln>
          </p:spPr>
          <p:txBody>
            <a:bodyPr lIns="91425" tIns="91425" rIns="91425" bIns="91425" anchor="t" anchorCtr="0">
              <a:noAutofit/>
            </a:bodyPr>
            <a:lstStyle/>
            <a:p>
              <a:r>
                <a:rPr lang="en" sz="1200" dirty="0">
                  <a:solidFill>
                    <a:srgbClr val="858585"/>
                  </a:solidFill>
                  <a:latin typeface="Roboto"/>
                  <a:ea typeface="Roboto"/>
                  <a:cs typeface="Roboto"/>
                  <a:sym typeface="Roboto"/>
                </a:rPr>
                <a:t>Ministerio de Modernización de la Nación</a:t>
              </a:r>
            </a:p>
          </p:txBody>
        </p:sp>
        <p:pic>
          <p:nvPicPr>
            <p:cNvPr id="8" name="Shape 65"/>
            <p:cNvPicPr preferRelativeResize="0"/>
            <p:nvPr/>
          </p:nvPicPr>
          <p:blipFill>
            <a:blip r:embed="rId3" cstate="print">
              <a:alphaModFix/>
            </a:blip>
            <a:stretch>
              <a:fillRect/>
            </a:stretch>
          </p:blipFill>
          <p:spPr>
            <a:xfrm>
              <a:off x="16224250" y="10486573"/>
              <a:ext cx="3410220" cy="734248"/>
            </a:xfrm>
            <a:prstGeom prst="rect">
              <a:avLst/>
            </a:prstGeom>
            <a:noFill/>
            <a:ln>
              <a:noFill/>
            </a:ln>
          </p:spPr>
        </p:pic>
        <p:cxnSp>
          <p:nvCxnSpPr>
            <p:cNvPr id="9" name="Shape 64"/>
            <p:cNvCxnSpPr/>
            <p:nvPr/>
          </p:nvCxnSpPr>
          <p:spPr>
            <a:xfrm flipV="1">
              <a:off x="0" y="10486573"/>
              <a:ext cx="19958050" cy="42619"/>
            </a:xfrm>
            <a:prstGeom prst="straightConnector1">
              <a:avLst/>
            </a:prstGeom>
            <a:noFill/>
            <a:ln w="38100" cap="flat" cmpd="sng">
              <a:solidFill>
                <a:srgbClr val="00B0F0"/>
              </a:solidFill>
              <a:prstDash val="solid"/>
              <a:round/>
              <a:headEnd type="none" w="lg" len="lg"/>
              <a:tailEnd type="none" w="lg" len="lg"/>
            </a:ln>
          </p:spPr>
        </p:cxnSp>
        <p:sp>
          <p:nvSpPr>
            <p:cNvPr id="10" name="1 Rectángulo"/>
            <p:cNvSpPr/>
            <p:nvPr/>
          </p:nvSpPr>
          <p:spPr>
            <a:xfrm>
              <a:off x="0" y="-2"/>
              <a:ext cx="20104100" cy="88354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3600" b="1" dirty="0" smtClean="0">
                  <a:solidFill>
                    <a:schemeClr val="bg1"/>
                  </a:solidFill>
                  <a:latin typeface="Calibri" panose="020F0502020204030204" pitchFamily="34" charset="0"/>
                  <a:cs typeface="Calibri" panose="020F0502020204030204" pitchFamily="34" charset="0"/>
                </a:rPr>
                <a:t>Libros Digitales SAS</a:t>
              </a:r>
              <a:endParaRPr lang="es-AR" sz="3600" b="1" dirty="0">
                <a:solidFill>
                  <a:schemeClr val="bg1"/>
                </a:solidFill>
                <a:latin typeface="Calibri" pitchFamily="34" charset="0"/>
              </a:endParaRPr>
            </a:p>
          </p:txBody>
        </p:sp>
      </p:grpSp>
      <p:sp>
        <p:nvSpPr>
          <p:cNvPr id="11" name="CuadroTexto 10"/>
          <p:cNvSpPr txBox="1"/>
          <p:nvPr/>
        </p:nvSpPr>
        <p:spPr>
          <a:xfrm>
            <a:off x="391795" y="1365315"/>
            <a:ext cx="11218985" cy="2092881"/>
          </a:xfrm>
          <a:prstGeom prst="rect">
            <a:avLst/>
          </a:prstGeom>
          <a:noFill/>
        </p:spPr>
        <p:txBody>
          <a:bodyPr wrap="square" rtlCol="0">
            <a:spAutoFit/>
          </a:bodyPr>
          <a:lstStyle/>
          <a:p>
            <a:pPr marL="342900" indent="-342900" algn="just">
              <a:spcBef>
                <a:spcPts val="1200"/>
              </a:spcBef>
              <a:buFont typeface="Arial" panose="020B0604020202020204" pitchFamily="34" charset="0"/>
              <a:buChar char="•"/>
            </a:pPr>
            <a:r>
              <a:rPr lang="es-AR" sz="2200" dirty="0" smtClean="0">
                <a:cs typeface="Gotham Light" pitchFamily="50" charset="0"/>
              </a:rPr>
              <a:t>Es </a:t>
            </a:r>
            <a:r>
              <a:rPr lang="es-AR" sz="2200" dirty="0">
                <a:cs typeface="Gotham Light" pitchFamily="50" charset="0"/>
              </a:rPr>
              <a:t>una base de datos compartida que funciona como un libro para el registro de operaciones de </a:t>
            </a:r>
            <a:r>
              <a:rPr lang="es-AR" sz="2200" dirty="0" smtClean="0">
                <a:cs typeface="Gotham Light" pitchFamily="50" charset="0"/>
              </a:rPr>
              <a:t>cualquier transacción.</a:t>
            </a:r>
          </a:p>
          <a:p>
            <a:pPr marL="342900" indent="-342900" algn="just">
              <a:spcBef>
                <a:spcPts val="1200"/>
              </a:spcBef>
              <a:buFont typeface="Arial" panose="020B0604020202020204" pitchFamily="34" charset="0"/>
              <a:buChar char="•"/>
            </a:pPr>
            <a:r>
              <a:rPr lang="es-MX" sz="2200" dirty="0" smtClean="0">
                <a:cs typeface="Gotham Light" pitchFamily="50" charset="0"/>
              </a:rPr>
              <a:t>La Información se encuentra </a:t>
            </a:r>
            <a:r>
              <a:rPr lang="es-AR" sz="2200" dirty="0">
                <a:cs typeface="Gotham Light" pitchFamily="50" charset="0"/>
              </a:rPr>
              <a:t>distribuida en múltiples </a:t>
            </a:r>
            <a:r>
              <a:rPr lang="es-AR" sz="2200" dirty="0" smtClean="0">
                <a:cs typeface="Gotham Light" pitchFamily="50" charset="0"/>
              </a:rPr>
              <a:t>bases de datos </a:t>
            </a:r>
            <a:r>
              <a:rPr lang="es-AR" sz="2200" dirty="0">
                <a:cs typeface="Gotham Light" pitchFamily="50" charset="0"/>
              </a:rPr>
              <a:t>independientes entre </a:t>
            </a:r>
            <a:r>
              <a:rPr lang="es-AR" sz="2200" dirty="0" smtClean="0">
                <a:cs typeface="Gotham Light" pitchFamily="50" charset="0"/>
              </a:rPr>
              <a:t>sí. Una </a:t>
            </a:r>
            <a:r>
              <a:rPr lang="es-AR" sz="2200" dirty="0">
                <a:cs typeface="Gotham Light" pitchFamily="50" charset="0"/>
              </a:rPr>
              <a:t>vez </a:t>
            </a:r>
            <a:r>
              <a:rPr lang="es-AR" sz="2200" dirty="0" smtClean="0">
                <a:cs typeface="Gotham Light" pitchFamily="50" charset="0"/>
              </a:rPr>
              <a:t>introducida una transacción,</a:t>
            </a:r>
            <a:r>
              <a:rPr lang="es-AR" sz="2200" dirty="0">
                <a:cs typeface="Gotham Light" pitchFamily="50" charset="0"/>
              </a:rPr>
              <a:t> la información </a:t>
            </a:r>
            <a:r>
              <a:rPr lang="es-AR" sz="2200" b="1" dirty="0">
                <a:cs typeface="Gotham Light" pitchFamily="50" charset="0"/>
              </a:rPr>
              <a:t>no puede ser </a:t>
            </a:r>
            <a:r>
              <a:rPr lang="es-AR" sz="2200" b="1" dirty="0" smtClean="0">
                <a:cs typeface="Gotham Light" pitchFamily="50" charset="0"/>
              </a:rPr>
              <a:t>borrada</a:t>
            </a:r>
            <a:r>
              <a:rPr lang="es-AR" sz="2200" dirty="0">
                <a:cs typeface="Gotham Light" pitchFamily="50" charset="0"/>
              </a:rPr>
              <a:t>.</a:t>
            </a:r>
            <a:endParaRPr lang="es-AR" sz="2200" dirty="0" smtClean="0">
              <a:cs typeface="Gotham Light" pitchFamily="50" charset="0"/>
            </a:endParaRPr>
          </a:p>
          <a:p>
            <a:pPr marL="342900" indent="-342900" algn="just">
              <a:spcBef>
                <a:spcPts val="1200"/>
              </a:spcBef>
              <a:buFont typeface="Arial" panose="020B0604020202020204" pitchFamily="34" charset="0"/>
              <a:buChar char="•"/>
            </a:pPr>
            <a:r>
              <a:rPr lang="es-AR" sz="2200" dirty="0" smtClean="0">
                <a:cs typeface="Gotham Light" pitchFamily="50" charset="0"/>
              </a:rPr>
              <a:t>Certifica </a:t>
            </a:r>
            <a:r>
              <a:rPr lang="es-AR" sz="2200" dirty="0">
                <a:cs typeface="Gotham Light" pitchFamily="50" charset="0"/>
              </a:rPr>
              <a:t>que esos datos son </a:t>
            </a:r>
            <a:r>
              <a:rPr lang="es-AR" sz="2200" dirty="0" smtClean="0">
                <a:cs typeface="Gotham Light" pitchFamily="50" charset="0"/>
              </a:rPr>
              <a:t>verdaderos y no fueron modificados.</a:t>
            </a:r>
            <a:endParaRPr lang="es-MX" sz="2200" dirty="0">
              <a:cs typeface="Gotham Light" pitchFamily="50" charset="0"/>
            </a:endParaRPr>
          </a:p>
        </p:txBody>
      </p:sp>
      <p:sp>
        <p:nvSpPr>
          <p:cNvPr id="12" name="Rectangle 6"/>
          <p:cNvSpPr/>
          <p:nvPr/>
        </p:nvSpPr>
        <p:spPr>
          <a:xfrm>
            <a:off x="497644" y="3594628"/>
            <a:ext cx="8141011" cy="523220"/>
          </a:xfrm>
          <a:prstGeom prst="rect">
            <a:avLst/>
          </a:prstGeom>
        </p:spPr>
        <p:txBody>
          <a:bodyPr wrap="none">
            <a:spAutoFit/>
          </a:bodyPr>
          <a:lstStyle/>
          <a:p>
            <a:r>
              <a:rPr lang="es-MX" sz="2800" b="1" dirty="0" smtClean="0">
                <a:solidFill>
                  <a:schemeClr val="accent1"/>
                </a:solidFill>
                <a:latin typeface="Calibri" panose="020F0502020204030204" pitchFamily="34" charset="0"/>
                <a:cs typeface="Calibri" panose="020F0502020204030204" pitchFamily="34" charset="0"/>
              </a:rPr>
              <a:t>¿Cómo certifica </a:t>
            </a:r>
            <a:r>
              <a:rPr lang="es-MX" sz="2800" b="1" dirty="0" err="1" smtClean="0">
                <a:solidFill>
                  <a:schemeClr val="accent1"/>
                </a:solidFill>
                <a:latin typeface="Calibri" panose="020F0502020204030204" pitchFamily="34" charset="0"/>
                <a:cs typeface="Calibri" panose="020F0502020204030204" pitchFamily="34" charset="0"/>
              </a:rPr>
              <a:t>BlockChain</a:t>
            </a:r>
            <a:r>
              <a:rPr lang="es-MX" sz="2800" b="1" dirty="0" smtClean="0">
                <a:solidFill>
                  <a:schemeClr val="accent1"/>
                </a:solidFill>
                <a:latin typeface="Calibri" panose="020F0502020204030204" pitchFamily="34" charset="0"/>
                <a:cs typeface="Calibri" panose="020F0502020204030204" pitchFamily="34" charset="0"/>
              </a:rPr>
              <a:t> la veracidad de los datos?</a:t>
            </a:r>
          </a:p>
        </p:txBody>
      </p:sp>
      <p:sp>
        <p:nvSpPr>
          <p:cNvPr id="13" name="CuadroTexto 12"/>
          <p:cNvSpPr txBox="1"/>
          <p:nvPr/>
        </p:nvSpPr>
        <p:spPr>
          <a:xfrm>
            <a:off x="442250" y="4268697"/>
            <a:ext cx="11218985" cy="1754326"/>
          </a:xfrm>
          <a:prstGeom prst="rect">
            <a:avLst/>
          </a:prstGeom>
          <a:noFill/>
        </p:spPr>
        <p:txBody>
          <a:bodyPr wrap="square" rtlCol="0">
            <a:spAutoFit/>
          </a:bodyPr>
          <a:lstStyle/>
          <a:p>
            <a:pPr marL="342900" indent="-342900" algn="just">
              <a:spcBef>
                <a:spcPts val="1200"/>
              </a:spcBef>
              <a:buFont typeface="Arial" panose="020B0604020202020204" pitchFamily="34" charset="0"/>
              <a:buChar char="•"/>
            </a:pPr>
            <a:r>
              <a:rPr lang="es-AR" sz="2200" dirty="0" smtClean="0">
                <a:cs typeface="Gotham Light" pitchFamily="50" charset="0"/>
              </a:rPr>
              <a:t>Cada</a:t>
            </a:r>
            <a:r>
              <a:rPr lang="es-AR" sz="2200" dirty="0">
                <a:cs typeface="Gotham Light" pitchFamily="50" charset="0"/>
              </a:rPr>
              <a:t> bloque de la cadena porta </a:t>
            </a:r>
            <a:r>
              <a:rPr lang="es-AR" sz="2200" dirty="0" smtClean="0">
                <a:cs typeface="Gotham Light" pitchFamily="50" charset="0"/>
              </a:rPr>
              <a:t>la información de la transacción (el Acta en este caso) y arma un HASH.</a:t>
            </a:r>
          </a:p>
          <a:p>
            <a:pPr marL="342900" indent="-342900" algn="just">
              <a:spcBef>
                <a:spcPts val="1200"/>
              </a:spcBef>
              <a:buFont typeface="Arial" panose="020B0604020202020204" pitchFamily="34" charset="0"/>
              <a:buChar char="•"/>
            </a:pPr>
            <a:r>
              <a:rPr lang="es-MX" sz="2200" dirty="0" smtClean="0">
                <a:cs typeface="Gotham Light" pitchFamily="50" charset="0"/>
              </a:rPr>
              <a:t>Cada transacción cuenta con el HASH de la transacción anterior y posterior.</a:t>
            </a:r>
          </a:p>
          <a:p>
            <a:pPr marL="342900" indent="-342900" algn="just">
              <a:spcBef>
                <a:spcPts val="1200"/>
              </a:spcBef>
              <a:buFont typeface="Arial" panose="020B0604020202020204" pitchFamily="34" charset="0"/>
              <a:buChar char="•"/>
            </a:pPr>
            <a:r>
              <a:rPr lang="es-MX" sz="2200" dirty="0" smtClean="0">
                <a:cs typeface="Gotham Light" pitchFamily="50" charset="0"/>
              </a:rPr>
              <a:t>No se puede leer de ningún modo, toda la información es secreta.</a:t>
            </a:r>
            <a:endParaRPr lang="es-MX" sz="2200" dirty="0">
              <a:cs typeface="Gotham Light" pitchFamily="50" charset="0"/>
            </a:endParaRPr>
          </a:p>
        </p:txBody>
      </p:sp>
    </p:spTree>
    <p:extLst>
      <p:ext uri="{BB962C8B-B14F-4D97-AF65-F5344CB8AC3E}">
        <p14:creationId xmlns:p14="http://schemas.microsoft.com/office/powerpoint/2010/main" val="380650506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486506" y="1325756"/>
            <a:ext cx="11218985" cy="1446550"/>
          </a:xfrm>
          <a:prstGeom prst="rect">
            <a:avLst/>
          </a:prstGeom>
          <a:noFill/>
        </p:spPr>
        <p:txBody>
          <a:bodyPr wrap="square" rtlCol="0">
            <a:spAutoFit/>
          </a:bodyPr>
          <a:lstStyle/>
          <a:p>
            <a:pPr marL="457200" indent="-457200" algn="just">
              <a:buFont typeface="+mj-lt"/>
              <a:buAutoNum type="arabicPeriod"/>
            </a:pPr>
            <a:r>
              <a:rPr lang="es-AR" sz="2200" dirty="0" err="1" smtClean="0">
                <a:cs typeface="Gotham Light" pitchFamily="50" charset="0"/>
              </a:rPr>
              <a:t>Entrá</a:t>
            </a:r>
            <a:r>
              <a:rPr lang="es-AR" sz="2200" dirty="0" smtClean="0">
                <a:cs typeface="Gotham Light" pitchFamily="50" charset="0"/>
              </a:rPr>
              <a:t> a Trámites a Distancia (TAD) sin </a:t>
            </a:r>
            <a:r>
              <a:rPr lang="es-AR" sz="2200" dirty="0" err="1" smtClean="0">
                <a:cs typeface="Gotham Light" pitchFamily="50" charset="0"/>
              </a:rPr>
              <a:t>loguearte</a:t>
            </a:r>
            <a:r>
              <a:rPr lang="es-AR" sz="2200" dirty="0" smtClean="0">
                <a:cs typeface="Gotham Light" pitchFamily="50" charset="0"/>
              </a:rPr>
              <a:t> y </a:t>
            </a:r>
            <a:r>
              <a:rPr lang="es-AR" sz="2200" dirty="0" err="1" smtClean="0">
                <a:cs typeface="Gotham Light" pitchFamily="50" charset="0"/>
              </a:rPr>
              <a:t>descargá</a:t>
            </a:r>
            <a:r>
              <a:rPr lang="es-AR" sz="2200" dirty="0" smtClean="0">
                <a:cs typeface="Gotham Light" pitchFamily="50" charset="0"/>
              </a:rPr>
              <a:t> el Generador de HASH. Este aplicativo te permitirá obtener y verificar el criptograma (HASH) de cualquier documento digital.</a:t>
            </a:r>
          </a:p>
          <a:p>
            <a:pPr marL="457200" indent="-457200" algn="just">
              <a:buFont typeface="+mj-lt"/>
              <a:buAutoNum type="arabicPeriod"/>
            </a:pPr>
            <a:endParaRPr lang="es-AR" sz="2200" dirty="0">
              <a:cs typeface="Gotham Light" pitchFamily="50" charset="0"/>
            </a:endParaRPr>
          </a:p>
        </p:txBody>
      </p:sp>
      <p:sp>
        <p:nvSpPr>
          <p:cNvPr id="7" name="Rectangle 6"/>
          <p:cNvSpPr/>
          <p:nvPr/>
        </p:nvSpPr>
        <p:spPr>
          <a:xfrm>
            <a:off x="391795" y="713830"/>
            <a:ext cx="6246262" cy="954107"/>
          </a:xfrm>
          <a:prstGeom prst="rect">
            <a:avLst/>
          </a:prstGeom>
        </p:spPr>
        <p:txBody>
          <a:bodyPr wrap="none">
            <a:spAutoFit/>
          </a:bodyPr>
          <a:lstStyle/>
          <a:p>
            <a:r>
              <a:rPr lang="es-MX" sz="2800" b="1" dirty="0" smtClean="0">
                <a:solidFill>
                  <a:schemeClr val="accent1"/>
                </a:solidFill>
                <a:latin typeface="Calibri" panose="020F0502020204030204" pitchFamily="34" charset="0"/>
                <a:cs typeface="Calibri" panose="020F0502020204030204" pitchFamily="34" charset="0"/>
              </a:rPr>
              <a:t>Pasos para cargar un Libro Digital en TAD</a:t>
            </a:r>
          </a:p>
          <a:p>
            <a:pPr marL="514350" indent="-514350">
              <a:buFont typeface="+mj-lt"/>
              <a:buAutoNum type="arabicPeriod"/>
            </a:pPr>
            <a:endParaRPr lang="es-AR" sz="2800" b="1" dirty="0">
              <a:solidFill>
                <a:schemeClr val="accent1"/>
              </a:solidFill>
              <a:latin typeface="Calibri" panose="020F0502020204030204" pitchFamily="34" charset="0"/>
              <a:cs typeface="Calibri" panose="020F0502020204030204" pitchFamily="34" charset="0"/>
            </a:endParaRPr>
          </a:p>
        </p:txBody>
      </p:sp>
      <p:grpSp>
        <p:nvGrpSpPr>
          <p:cNvPr id="5" name="Grupo 4"/>
          <p:cNvGrpSpPr/>
          <p:nvPr/>
        </p:nvGrpSpPr>
        <p:grpSpPr>
          <a:xfrm>
            <a:off x="3849" y="-1"/>
            <a:ext cx="12184303" cy="6904480"/>
            <a:chOff x="0" y="-2"/>
            <a:chExt cx="20104100" cy="11392392"/>
          </a:xfrm>
        </p:grpSpPr>
        <p:sp>
          <p:nvSpPr>
            <p:cNvPr id="6" name="Shape 66"/>
            <p:cNvSpPr txBox="1"/>
            <p:nvPr/>
          </p:nvSpPr>
          <p:spPr>
            <a:xfrm>
              <a:off x="640111" y="10605881"/>
              <a:ext cx="5279173" cy="786509"/>
            </a:xfrm>
            <a:prstGeom prst="rect">
              <a:avLst/>
            </a:prstGeom>
            <a:noFill/>
            <a:ln>
              <a:noFill/>
            </a:ln>
          </p:spPr>
          <p:txBody>
            <a:bodyPr lIns="91425" tIns="91425" rIns="91425" bIns="91425" anchor="t" anchorCtr="0">
              <a:noAutofit/>
            </a:bodyPr>
            <a:lstStyle/>
            <a:p>
              <a:r>
                <a:rPr lang="en" sz="1200" dirty="0">
                  <a:solidFill>
                    <a:srgbClr val="858585"/>
                  </a:solidFill>
                  <a:latin typeface="Roboto"/>
                  <a:ea typeface="Roboto"/>
                  <a:cs typeface="Roboto"/>
                  <a:sym typeface="Roboto"/>
                </a:rPr>
                <a:t>Ministerio de Modernización de la Nación</a:t>
              </a:r>
            </a:p>
          </p:txBody>
        </p:sp>
        <p:pic>
          <p:nvPicPr>
            <p:cNvPr id="8" name="Shape 65"/>
            <p:cNvPicPr preferRelativeResize="0"/>
            <p:nvPr/>
          </p:nvPicPr>
          <p:blipFill>
            <a:blip r:embed="rId3" cstate="print">
              <a:alphaModFix/>
            </a:blip>
            <a:stretch>
              <a:fillRect/>
            </a:stretch>
          </p:blipFill>
          <p:spPr>
            <a:xfrm>
              <a:off x="16224250" y="10486573"/>
              <a:ext cx="3410220" cy="734248"/>
            </a:xfrm>
            <a:prstGeom prst="rect">
              <a:avLst/>
            </a:prstGeom>
            <a:noFill/>
            <a:ln>
              <a:noFill/>
            </a:ln>
          </p:spPr>
        </p:pic>
        <p:cxnSp>
          <p:nvCxnSpPr>
            <p:cNvPr id="9" name="Shape 64"/>
            <p:cNvCxnSpPr/>
            <p:nvPr/>
          </p:nvCxnSpPr>
          <p:spPr>
            <a:xfrm flipV="1">
              <a:off x="0" y="10486573"/>
              <a:ext cx="19958050" cy="42619"/>
            </a:xfrm>
            <a:prstGeom prst="straightConnector1">
              <a:avLst/>
            </a:prstGeom>
            <a:noFill/>
            <a:ln w="38100" cap="flat" cmpd="sng">
              <a:solidFill>
                <a:srgbClr val="00B0F0"/>
              </a:solidFill>
              <a:prstDash val="solid"/>
              <a:round/>
              <a:headEnd type="none" w="lg" len="lg"/>
              <a:tailEnd type="none" w="lg" len="lg"/>
            </a:ln>
          </p:spPr>
        </p:cxnSp>
        <p:sp>
          <p:nvSpPr>
            <p:cNvPr id="10" name="1 Rectángulo"/>
            <p:cNvSpPr/>
            <p:nvPr/>
          </p:nvSpPr>
          <p:spPr>
            <a:xfrm>
              <a:off x="0" y="-2"/>
              <a:ext cx="20104100" cy="88354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3600" b="1" dirty="0" smtClean="0">
                  <a:solidFill>
                    <a:schemeClr val="bg1"/>
                  </a:solidFill>
                  <a:latin typeface="Calibri" panose="020F0502020204030204" pitchFamily="34" charset="0"/>
                  <a:cs typeface="Calibri" panose="020F0502020204030204" pitchFamily="34" charset="0"/>
                </a:rPr>
                <a:t>Libros Digitales SAS</a:t>
              </a:r>
              <a:endParaRPr lang="es-AR" sz="3600" b="1" dirty="0">
                <a:solidFill>
                  <a:schemeClr val="bg1"/>
                </a:solidFill>
                <a:latin typeface="Calibri" pitchFamily="34" charset="0"/>
              </a:endParaRPr>
            </a:p>
          </p:txBody>
        </p:sp>
      </p:grpSp>
      <p:pic>
        <p:nvPicPr>
          <p:cNvPr id="4" name="Imagen 3"/>
          <p:cNvPicPr>
            <a:picLocks noChangeAspect="1"/>
          </p:cNvPicPr>
          <p:nvPr/>
        </p:nvPicPr>
        <p:blipFill>
          <a:blip r:embed="rId4"/>
          <a:stretch>
            <a:fillRect/>
          </a:stretch>
        </p:blipFill>
        <p:spPr>
          <a:xfrm>
            <a:off x="2437938" y="2433752"/>
            <a:ext cx="7100847" cy="3155932"/>
          </a:xfrm>
          <a:prstGeom prst="rect">
            <a:avLst/>
          </a:prstGeom>
        </p:spPr>
      </p:pic>
    </p:spTree>
    <p:extLst>
      <p:ext uri="{BB962C8B-B14F-4D97-AF65-F5344CB8AC3E}">
        <p14:creationId xmlns:p14="http://schemas.microsoft.com/office/powerpoint/2010/main" val="797776112"/>
      </p:ext>
    </p:extLst>
  </p:cSld>
  <p:clrMapOvr>
    <a:masterClrMapping/>
  </p:clrMapOvr>
  <p:timing>
    <p:tnLst>
      <p:par>
        <p:cTn id="1" dur="indefinite" restart="never" nodeType="tmRoot"/>
      </p:par>
    </p:tnLst>
  </p:timing>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2533</TotalTime>
  <Words>2010</Words>
  <Application>Microsoft Office PowerPoint</Application>
  <PresentationFormat>Panorámica</PresentationFormat>
  <Paragraphs>274</Paragraphs>
  <Slides>41</Slides>
  <Notes>40</Notes>
  <HiddenSlides>0</HiddenSlides>
  <MMClips>0</MMClips>
  <ScaleCrop>false</ScaleCrop>
  <HeadingPairs>
    <vt:vector size="6" baseType="variant">
      <vt:variant>
        <vt:lpstr>Fuentes usadas</vt:lpstr>
      </vt:variant>
      <vt:variant>
        <vt:i4>6</vt:i4>
      </vt:variant>
      <vt:variant>
        <vt:lpstr>Tema</vt:lpstr>
      </vt:variant>
      <vt:variant>
        <vt:i4>1</vt:i4>
      </vt:variant>
      <vt:variant>
        <vt:lpstr>Títulos de diapositiva</vt:lpstr>
      </vt:variant>
      <vt:variant>
        <vt:i4>41</vt:i4>
      </vt:variant>
    </vt:vector>
  </HeadingPairs>
  <TitlesOfParts>
    <vt:vector size="48" baseType="lpstr">
      <vt:lpstr>Arial</vt:lpstr>
      <vt:lpstr>Calibri</vt:lpstr>
      <vt:lpstr>Calibri Light</vt:lpstr>
      <vt:lpstr>Courier New</vt:lpstr>
      <vt:lpstr>Gotham Light</vt:lpstr>
      <vt:lpstr>Roboto</vt:lpstr>
      <vt:lpstr>Tema de Office</vt:lpstr>
      <vt:lpstr>Proyecto SAS</vt:lpstr>
      <vt:lpstr>Presentación de PowerPoint</vt:lpstr>
      <vt:lpstr>Cambio de paradigma </vt:lpstr>
      <vt:lpstr>Cambio de paradigma </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Microsoft</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Resumen ejecutivo</dc:title>
  <dc:creator>Bautista Tusca</dc:creator>
  <cp:lastModifiedBy>Ramiro Chanes</cp:lastModifiedBy>
  <cp:revision>203</cp:revision>
  <dcterms:created xsi:type="dcterms:W3CDTF">2017-03-03T12:49:02Z</dcterms:created>
  <dcterms:modified xsi:type="dcterms:W3CDTF">2018-08-21T12:55:27Z</dcterms:modified>
</cp:coreProperties>
</file>